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93" r:id="rId4"/>
  </p:sldMasterIdLst>
  <p:notesMasterIdLst>
    <p:notesMasterId r:id="rId12"/>
  </p:notesMasterIdLst>
  <p:handoutMasterIdLst>
    <p:handoutMasterId r:id="rId13"/>
  </p:handoutMasterIdLst>
  <p:sldIdLst>
    <p:sldId id="1323" r:id="rId5"/>
    <p:sldId id="2142533190" r:id="rId6"/>
    <p:sldId id="2142533191" r:id="rId7"/>
    <p:sldId id="2142533192" r:id="rId8"/>
    <p:sldId id="2142533193" r:id="rId9"/>
    <p:sldId id="2142533194" r:id="rId10"/>
    <p:sldId id="2142533195" r:id="rId11"/>
  </p:sldIdLst>
  <p:sldSz cx="12192000" cy="6858000"/>
  <p:notesSz cx="7315200" cy="96012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userDrawn="1">
          <p15:clr>
            <a:srgbClr val="A4A3A4"/>
          </p15:clr>
        </p15:guide>
        <p15:guide id="11" orient="horz" pos="2047" userDrawn="1">
          <p15:clr>
            <a:srgbClr val="A4A3A4"/>
          </p15:clr>
        </p15:guide>
        <p15:guide id="12" orient="horz" pos="1593" userDrawn="1">
          <p15:clr>
            <a:srgbClr val="A4A3A4"/>
          </p15:clr>
        </p15:guide>
        <p15:guide id="13" orient="horz" pos="2568" userDrawn="1">
          <p15:clr>
            <a:srgbClr val="A4A3A4"/>
          </p15:clr>
        </p15:guide>
        <p15:guide id="14" orient="horz" pos="3072" userDrawn="1">
          <p15:clr>
            <a:srgbClr val="A4A3A4"/>
          </p15:clr>
        </p15:guide>
        <p15:guide id="15" orient="horz" pos="358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mika H" initials="A" lastIdx="8" clrIdx="0">
    <p:extLst>
      <p:ext uri="{19B8F6BF-5375-455C-9EA6-DF929625EA0E}">
        <p15:presenceInfo xmlns:p15="http://schemas.microsoft.com/office/powerpoint/2012/main" userId="Tamika 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CD00"/>
    <a:srgbClr val="ED8B00"/>
    <a:srgbClr val="DB291C"/>
    <a:srgbClr val="FF9900"/>
    <a:srgbClr val="C00000"/>
    <a:srgbClr val="3C8A2E"/>
    <a:srgbClr val="DCDCDC"/>
    <a:srgbClr val="B4B4B4"/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54" autoAdjust="0"/>
    <p:restoredTop sz="94799" autoAdjust="0"/>
  </p:normalViewPr>
  <p:slideViewPr>
    <p:cSldViewPr snapToGrid="0" showGuides="1">
      <p:cViewPr varScale="1">
        <p:scale>
          <a:sx n="71" d="100"/>
          <a:sy n="71" d="100"/>
        </p:scale>
        <p:origin x="1308" y="66"/>
      </p:cViewPr>
      <p:guideLst>
        <p:guide/>
        <p:guide orient="horz" pos="2047"/>
        <p:guide orient="horz" pos="1593"/>
        <p:guide orient="horz" pos="2568"/>
        <p:guide orient="horz" pos="3072"/>
        <p:guide orient="horz" pos="3589"/>
      </p:guideLst>
    </p:cSldViewPr>
  </p:slideViewPr>
  <p:outlineViewPr>
    <p:cViewPr>
      <p:scale>
        <a:sx n="33" d="100"/>
        <a:sy n="33" d="100"/>
      </p:scale>
      <p:origin x="0" y="-59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-15120"/>
    </p:cViewPr>
  </p:sorterViewPr>
  <p:notesViewPr>
    <p:cSldViewPr snapToGrid="0" showGuides="1">
      <p:cViewPr varScale="1">
        <p:scale>
          <a:sx n="57" d="100"/>
          <a:sy n="57" d="100"/>
        </p:scale>
        <p:origin x="1992" y="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iromie Mansukh" userId="737d76ee-afb1-4baa-bed6-7b27aca99c06" providerId="ADAL" clId="{467E3E9E-DB99-488A-AB7E-4454E636659E}"/>
    <pc:docChg chg="modSld">
      <pc:chgData name="Shiromie Mansukh" userId="737d76ee-afb1-4baa-bed6-7b27aca99c06" providerId="ADAL" clId="{467E3E9E-DB99-488A-AB7E-4454E636659E}" dt="2021-04-28T22:49:27.067" v="1" actId="20577"/>
      <pc:docMkLst>
        <pc:docMk/>
      </pc:docMkLst>
      <pc:sldChg chg="modSp mod">
        <pc:chgData name="Shiromie Mansukh" userId="737d76ee-afb1-4baa-bed6-7b27aca99c06" providerId="ADAL" clId="{467E3E9E-DB99-488A-AB7E-4454E636659E}" dt="2021-04-28T22:49:27.067" v="1" actId="20577"/>
        <pc:sldMkLst>
          <pc:docMk/>
          <pc:sldMk cId="185092766" sldId="1323"/>
        </pc:sldMkLst>
        <pc:spChg chg="mod">
          <ac:chgData name="Shiromie Mansukh" userId="737d76ee-afb1-4baa-bed6-7b27aca99c06" providerId="ADAL" clId="{467E3E9E-DB99-488A-AB7E-4454E636659E}" dt="2021-04-28T22:49:27.067" v="1" actId="20577"/>
          <ac:spMkLst>
            <pc:docMk/>
            <pc:sldMk cId="185092766" sldId="1323"/>
            <ac:spMk id="4" creationId="{A6FC9708-0543-4248-9225-96F97976869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427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r">
              <a:defRPr sz="1100"/>
            </a:lvl1pPr>
          </a:lstStyle>
          <a:p>
            <a:fld id="{B4AD245C-091B-44E2-BFB0-BD94217887F7}" type="datetimeFigureOut">
              <a:rPr lang="en-US" smtClean="0">
                <a:latin typeface="Arial" panose="020B0604020202020204" pitchFamily="34" charset="0"/>
              </a:rPr>
              <a:t>4/28/2021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427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r">
              <a:defRPr sz="1100"/>
            </a:lvl1pPr>
          </a:lstStyle>
          <a:p>
            <a:fld id="{9A913F39-CFF6-40F1-84D1-700840B41EAB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13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BA5BBE4-AEA3-489A-A28E-0C2FAF2506E3}" type="datetimeFigureOut">
              <a:rPr lang="en-US" smtClean="0"/>
              <a:pPr/>
              <a:t>4/28/2021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478" tIns="49238" rIns="98478" bIns="4923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8478" tIns="49238" rIns="98478" bIns="4923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0F4A2C8-6C88-4E71-83EE-698B9D4FE2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3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E9ED29CA-6A60-490D-9D54-EA7CC7AF832C}"/>
              </a:ext>
            </a:extLst>
          </p:cNvPr>
          <p:cNvGrpSpPr>
            <a:grpSpLocks noChangeAspect="1"/>
          </p:cNvGrpSpPr>
          <p:nvPr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bg1"/>
          </a:solidFill>
        </p:grpSpPr>
        <p:sp>
          <p:nvSpPr>
            <p:cNvPr id="31" name="Oval 5">
              <a:extLst>
                <a:ext uri="{FF2B5EF4-FFF2-40B4-BE49-F238E27FC236}">
                  <a16:creationId xmlns:a16="http://schemas.microsoft.com/office/drawing/2014/main" id="{119E2360-A688-44DF-A6BB-76D18177C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accent1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4265C3C7-34A9-47F1-AB5F-2771E18789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7">
              <a:extLst>
                <a:ext uri="{FF2B5EF4-FFF2-40B4-BE49-F238E27FC236}">
                  <a16:creationId xmlns:a16="http://schemas.microsoft.com/office/drawing/2014/main" id="{A9400861-EDC5-4A80-9569-C20320CE0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64DC9296-DBBC-4C4E-ACB4-7DA2607D52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9">
              <a:extLst>
                <a:ext uri="{FF2B5EF4-FFF2-40B4-BE49-F238E27FC236}">
                  <a16:creationId xmlns:a16="http://schemas.microsoft.com/office/drawing/2014/main" id="{3E26591B-8E9F-4856-8284-BF3F8DB6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10">
              <a:extLst>
                <a:ext uri="{FF2B5EF4-FFF2-40B4-BE49-F238E27FC236}">
                  <a16:creationId xmlns:a16="http://schemas.microsoft.com/office/drawing/2014/main" id="{43F42271-5510-4D15-B07B-133237928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00E9FD99-54D9-422B-9717-D0DD3442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BAF30821-90D3-436A-8DDF-D130E6644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5C1A565D-B22B-4EE2-ACC9-C993D581F0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666738FD-9737-43F5-8E36-896FD725F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  <p:sp>
        <p:nvSpPr>
          <p:cNvPr id="41" name="Picture Placeholder 8">
            <a:extLst>
              <a:ext uri="{FF2B5EF4-FFF2-40B4-BE49-F238E27FC236}">
                <a16:creationId xmlns:a16="http://schemas.microsoft.com/office/drawing/2014/main" id="{AC175F74-77C8-4969-BBF5-920619ED76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3716" y="727595"/>
            <a:ext cx="5400000" cy="5400000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B345DB50-CB94-4421-9E14-33DABF973475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01651" y="5186207"/>
            <a:ext cx="4446269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1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470C5F18-5824-4737-AA04-AA61C1FBBF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1651" y="6381750"/>
            <a:ext cx="4446269" cy="2730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0250D39-3CD2-434D-B748-17EED0F3A2F1}"/>
              </a:ext>
            </a:extLst>
          </p:cNvPr>
          <p:cNvGrpSpPr>
            <a:grpSpLocks noChangeAspect="1"/>
          </p:cNvGrpSpPr>
          <p:nvPr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E29F2EAE-0B0B-4311-B8C7-B92308FDB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D66D6FD-671C-4971-84E7-3F95D681AA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7">
              <a:extLst>
                <a:ext uri="{FF2B5EF4-FFF2-40B4-BE49-F238E27FC236}">
                  <a16:creationId xmlns:a16="http://schemas.microsoft.com/office/drawing/2014/main" id="{A0D0BAEB-42C5-4909-8FAE-D062C5097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A442559A-2DAB-4A59-908E-A9F3003354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3319EAFB-82E3-4AA5-8E76-BCBFD4851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2" name="Rectangle 10">
              <a:extLst>
                <a:ext uri="{FF2B5EF4-FFF2-40B4-BE49-F238E27FC236}">
                  <a16:creationId xmlns:a16="http://schemas.microsoft.com/office/drawing/2014/main" id="{1B86A800-7B43-42DC-8F55-2BE218DAA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74D7DE78-318C-43DC-8425-6815074FD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B9FF502-04DE-4886-8EC5-F59E2DDA7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AFD2C9A9-58B2-40D7-900D-9935E569C9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FBFCAACE-51E1-460B-B814-DB6E1935A9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35D988E-AB9B-4338-8B0B-A9D2FBBD359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8" name="Oval 5">
              <a:extLst>
                <a:ext uri="{FF2B5EF4-FFF2-40B4-BE49-F238E27FC236}">
                  <a16:creationId xmlns:a16="http://schemas.microsoft.com/office/drawing/2014/main" id="{900D145D-F249-4360-A851-84590354DE0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DA91093B-1D7D-4E9C-80DD-053FD0C9282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4" name="Rectangle 7">
              <a:extLst>
                <a:ext uri="{FF2B5EF4-FFF2-40B4-BE49-F238E27FC236}">
                  <a16:creationId xmlns:a16="http://schemas.microsoft.com/office/drawing/2014/main" id="{D75F7421-C68D-4202-A0E2-B866717DDEF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6DE98E27-9E3D-4174-9895-EE41667C63A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6" name="Rectangle 9">
              <a:extLst>
                <a:ext uri="{FF2B5EF4-FFF2-40B4-BE49-F238E27FC236}">
                  <a16:creationId xmlns:a16="http://schemas.microsoft.com/office/drawing/2014/main" id="{A400316F-9B75-46A7-B1DF-72DD3623FD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7" name="Rectangle 10">
              <a:extLst>
                <a:ext uri="{FF2B5EF4-FFF2-40B4-BE49-F238E27FC236}">
                  <a16:creationId xmlns:a16="http://schemas.microsoft.com/office/drawing/2014/main" id="{80392710-6741-4A2A-B74E-E7E47B6F6C9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8" name="Freeform 11">
              <a:extLst>
                <a:ext uri="{FF2B5EF4-FFF2-40B4-BE49-F238E27FC236}">
                  <a16:creationId xmlns:a16="http://schemas.microsoft.com/office/drawing/2014/main" id="{7E5628F7-91B4-40CC-93AA-15FE7FE83E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12">
              <a:extLst>
                <a:ext uri="{FF2B5EF4-FFF2-40B4-BE49-F238E27FC236}">
                  <a16:creationId xmlns:a16="http://schemas.microsoft.com/office/drawing/2014/main" id="{705DD4AC-A5BB-439E-AD61-E7E5A2A004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50" name="Freeform 13">
              <a:extLst>
                <a:ext uri="{FF2B5EF4-FFF2-40B4-BE49-F238E27FC236}">
                  <a16:creationId xmlns:a16="http://schemas.microsoft.com/office/drawing/2014/main" id="{B332C818-B977-4B0B-BF7A-3565E9B5BE5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51" name="Freeform 14">
              <a:extLst>
                <a:ext uri="{FF2B5EF4-FFF2-40B4-BE49-F238E27FC236}">
                  <a16:creationId xmlns:a16="http://schemas.microsoft.com/office/drawing/2014/main" id="{01AFB913-ABEF-4721-A184-6CE57CC2AA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156167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01652" y="4211955"/>
            <a:ext cx="8528936" cy="2169796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spcAft>
                <a:spcPts val="450"/>
              </a:spcAft>
              <a:defRPr sz="9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70849" y="4211955"/>
            <a:ext cx="2319503" cy="1725448"/>
          </a:xfrm>
        </p:spPr>
        <p:txBody>
          <a:bodyPr anchor="ctr" anchorCtr="0"/>
          <a:lstStyle>
            <a:lvl1pPr algn="ctr">
              <a:defRPr sz="675"/>
            </a:lvl1pPr>
          </a:lstStyle>
          <a:p>
            <a:r>
              <a:rPr lang="en-GB" sz="675" dirty="0"/>
              <a:t>Insert sponsorship mark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370851" y="6018028"/>
            <a:ext cx="2319501" cy="363722"/>
          </a:xfr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 sz="9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0683992-E2D9-4A7F-985E-3EEDF9E4158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17" name="Oval 5">
              <a:extLst>
                <a:ext uri="{FF2B5EF4-FFF2-40B4-BE49-F238E27FC236}">
                  <a16:creationId xmlns:a16="http://schemas.microsoft.com/office/drawing/2014/main" id="{4A43E969-ECC9-4A2B-99BD-4E66B33ED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CCB5A79-40EE-4B73-9B49-597C920753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7">
              <a:extLst>
                <a:ext uri="{FF2B5EF4-FFF2-40B4-BE49-F238E27FC236}">
                  <a16:creationId xmlns:a16="http://schemas.microsoft.com/office/drawing/2014/main" id="{78C1DA1C-9988-40E2-A2B5-C957B4176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7FF8C6C2-C845-49E8-9DB6-012D7004B2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42D607E7-411D-49B5-B19A-26CCD5532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10">
              <a:extLst>
                <a:ext uri="{FF2B5EF4-FFF2-40B4-BE49-F238E27FC236}">
                  <a16:creationId xmlns:a16="http://schemas.microsoft.com/office/drawing/2014/main" id="{435F648D-A283-495F-BA4E-A7DBFF0F4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AB2A403B-5633-4D74-A742-6F09315D7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E4EBD3EF-692C-4FB7-91EB-2DB640EC5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6" name="Freeform 13">
              <a:extLst>
                <a:ext uri="{FF2B5EF4-FFF2-40B4-BE49-F238E27FC236}">
                  <a16:creationId xmlns:a16="http://schemas.microsoft.com/office/drawing/2014/main" id="{CEC673F8-1A3A-4CAE-9904-87474B3905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7" name="Freeform 14">
              <a:extLst>
                <a:ext uri="{FF2B5EF4-FFF2-40B4-BE49-F238E27FC236}">
                  <a16:creationId xmlns:a16="http://schemas.microsoft.com/office/drawing/2014/main" id="{10E7F45D-8E34-4D1C-9D45-160C265743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287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Black Page Image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DEF77F0F-DE6A-48C9-92BD-013174DD64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EE5D7BA0-7E63-4F55-8707-FB998AF96C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1651" y="6381750"/>
            <a:ext cx="4446269" cy="2730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C1D43B-9933-4650-9DD5-73494BECAE5A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01651" y="5186207"/>
            <a:ext cx="4446269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1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0052748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408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- Deloitte green accent 4">
    <p:bg bwMode="gray"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32543E-E807-47A4-A234-D5C7012187B4}"/>
              </a:ext>
            </a:extLst>
          </p:cNvPr>
          <p:cNvSpPr txBox="1"/>
          <p:nvPr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D313D6-5A4E-4826-A4D4-3C0F692F9570}"/>
              </a:ext>
            </a:extLst>
          </p:cNvPr>
          <p:cNvSpPr txBox="1"/>
          <p:nvPr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068994-6C10-4E3B-B991-802F0F138B9D}"/>
              </a:ext>
            </a:extLst>
          </p:cNvPr>
          <p:cNvSpPr txBox="1"/>
          <p:nvPr userDrawn="1"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6379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- Deloitte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  <a:prstGeom prst="rect">
            <a:avLst/>
          </a:prstGeo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60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94F347-CBED-4284-9EC5-49E7D0DE163A}"/>
              </a:ext>
            </a:extLst>
          </p:cNvPr>
          <p:cNvSpPr txBox="1"/>
          <p:nvPr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0F962B-678A-498B-A789-1AABA8167BB7}"/>
              </a:ext>
            </a:extLst>
          </p:cNvPr>
          <p:cNvSpPr txBox="1"/>
          <p:nvPr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E1AC4F-974A-4D72-B553-35584B4CE8B9}"/>
              </a:ext>
            </a:extLst>
          </p:cNvPr>
          <p:cNvSpPr txBox="1"/>
          <p:nvPr userDrawn="1"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3906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D1AFA9E9-5EB8-42BF-B15A-3D95DDA547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1650" y="651600"/>
            <a:ext cx="111887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800" b="0">
                <a:solidFill>
                  <a:srgbClr val="53565A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C3F5B0ED-A4CB-4D19-B6B8-CA9E1139E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85195586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F79D3799-9A6C-45EE-B3ED-0F77AAB658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1650" y="317500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68983420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459756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01652" y="4211955"/>
            <a:ext cx="8528936" cy="2169796"/>
          </a:xfr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70847" y="4211955"/>
            <a:ext cx="2319503" cy="1725448"/>
          </a:xfrm>
        </p:spPr>
        <p:txBody>
          <a:bodyPr anchor="ctr" anchorCtr="0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sz="900" dirty="0"/>
              <a:t>Insert sponsorship mark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370850" y="6018028"/>
            <a:ext cx="2319501" cy="363722"/>
          </a:xfr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9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DBE0613-D0C6-405A-ACD6-58EF0477427B}"/>
              </a:ext>
            </a:extLst>
          </p:cNvPr>
          <p:cNvGrpSpPr>
            <a:grpSpLocks noChangeAspect="1"/>
          </p:cNvGrpSpPr>
          <p:nvPr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1" name="Oval 5">
              <a:extLst>
                <a:ext uri="{FF2B5EF4-FFF2-40B4-BE49-F238E27FC236}">
                  <a16:creationId xmlns:a16="http://schemas.microsoft.com/office/drawing/2014/main" id="{FD362D39-3352-4BA0-AC51-553983A71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1156DAFF-F101-4061-AA75-F8EEDC00FC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7">
              <a:extLst>
                <a:ext uri="{FF2B5EF4-FFF2-40B4-BE49-F238E27FC236}">
                  <a16:creationId xmlns:a16="http://schemas.microsoft.com/office/drawing/2014/main" id="{5667AB23-84F3-44E4-B904-5D4D3A9B3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12CE4E7F-CB40-4545-80AF-423201F72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A7B265B2-4EA1-416A-A272-49E48905C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id="{3744CD22-C3A3-4D80-AB50-3E6D34833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3046CB4E-F174-491D-9CAB-2A9115985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8B2D79F2-05A8-4E1C-A4D8-725E52963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9EA13742-485A-4EC3-BF90-9FD12F905B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5D44DAC1-76F0-42F6-93C9-61B9C3054D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564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01652" y="4211955"/>
            <a:ext cx="8528936" cy="2169796"/>
          </a:xfr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spcAft>
                <a:spcPts val="600"/>
              </a:spcAft>
              <a:defRPr sz="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70847" y="4211955"/>
            <a:ext cx="2319503" cy="1725448"/>
          </a:xfrm>
        </p:spPr>
        <p:txBody>
          <a:bodyPr anchor="ctr" anchorCtr="0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sz="900" dirty="0"/>
              <a:t>Insert sponsorship mark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370850" y="6018028"/>
            <a:ext cx="2319501" cy="363722"/>
          </a:xfr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95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DBE0613-D0C6-405A-ACD6-58EF0477427B}"/>
              </a:ext>
            </a:extLst>
          </p:cNvPr>
          <p:cNvGrpSpPr>
            <a:grpSpLocks noChangeAspect="1"/>
          </p:cNvGrpSpPr>
          <p:nvPr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21" name="Oval 5">
              <a:extLst>
                <a:ext uri="{FF2B5EF4-FFF2-40B4-BE49-F238E27FC236}">
                  <a16:creationId xmlns:a16="http://schemas.microsoft.com/office/drawing/2014/main" id="{FD362D39-3352-4BA0-AC51-553983A71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rgbClr val="86B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1156DAFF-F101-4061-AA75-F8EEDC00FC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7">
              <a:extLst>
                <a:ext uri="{FF2B5EF4-FFF2-40B4-BE49-F238E27FC236}">
                  <a16:creationId xmlns:a16="http://schemas.microsoft.com/office/drawing/2014/main" id="{5667AB23-84F3-44E4-B904-5D4D3A9B3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12CE4E7F-CB40-4545-80AF-423201F72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A7B265B2-4EA1-416A-A272-49E48905C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id="{3744CD22-C3A3-4D80-AB50-3E6D34833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3046CB4E-F174-491D-9CAB-2A9115985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8B2D79F2-05A8-4E1C-A4D8-725E52963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9EA13742-485A-4EC3-BF90-9FD12F905B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5D44DAC1-76F0-42F6-93C9-61B9C3054D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562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4184034811"/>
              </p:ext>
            </p:ext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3" imgW="270" imgH="270" progId="TCLayout.ActiveDocument.1">
                  <p:embed/>
                </p:oleObj>
              </mc:Choice>
              <mc:Fallback>
                <p:oleObj name="think-cell Slide" r:id="rId13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501651" y="317501"/>
            <a:ext cx="11188700" cy="3098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501650" y="1665289"/>
            <a:ext cx="11188700" cy="47164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1382377" y="6477001"/>
            <a:ext cx="30797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6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900" noProof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indent="0" algn="r">
                <a:spcBef>
                  <a:spcPts val="600"/>
                </a:spcBef>
                <a:buSzPct val="100000"/>
                <a:buFont typeface="Arial"/>
                <a:buNone/>
              </a:pPr>
              <a:t>‹#›</a:t>
            </a:fld>
            <a:endParaRPr lang="en-US" sz="900" noProof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277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8" r:id="rId3"/>
    <p:sldLayoutId id="2147483999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40" r:id="rId10"/>
  </p:sldLayoutIdLst>
  <p:transition>
    <p:fade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100" kern="1200">
          <a:solidFill>
            <a:schemeClr val="tx1"/>
          </a:solidFill>
          <a:latin typeface="+mn-lt"/>
          <a:ea typeface="+mj-ea"/>
          <a:cs typeface="Calibri Light" panose="020F0302020204030204" pitchFamily="34" charset="0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SzPct val="100000"/>
        <a:buFontTx/>
        <a:buNone/>
        <a:defRPr sz="1300" b="0" kern="120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1pPr>
      <a:lvl2pPr marL="139700" indent="-1397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•"/>
        <a:defRPr lang="en-US" sz="1300" b="0" kern="120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2pPr>
      <a:lvl3pPr marL="304800" indent="-1397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−"/>
        <a:defRPr lang="en-US" sz="1300" kern="120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3pPr>
      <a:lvl4pPr marL="469900" indent="-139700" algn="l" defTabSz="914400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◦"/>
        <a:defRPr lang="en-US" sz="13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4pPr>
      <a:lvl5pPr marL="635000" indent="-139700" algn="l" defTabSz="798513" rtl="0" eaLnBrk="1" latinLnBrk="0" hangingPunct="1">
        <a:spcBef>
          <a:spcPts val="0"/>
        </a:spcBef>
        <a:spcAft>
          <a:spcPts val="1000"/>
        </a:spcAft>
        <a:buClrTx/>
        <a:buSzPct val="100000"/>
        <a:buFont typeface="Arial" panose="020B0604020202020204" pitchFamily="34" charset="0"/>
        <a:buChar char="−"/>
        <a:tabLst/>
        <a:defRPr lang="en-US" sz="1300" kern="1200" baseline="0" dirty="0" smtClean="0">
          <a:solidFill>
            <a:schemeClr val="tx1"/>
          </a:solidFill>
          <a:latin typeface="+mn-lt"/>
          <a:ea typeface="+mn-ea"/>
          <a:cs typeface="Calibri Light" panose="020F0302020204030204" pitchFamily="34" charset="0"/>
        </a:defRPr>
      </a:lvl5pPr>
      <a:lvl6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32800" indent="-176400" algn="l" defTabSz="914400" rtl="0" eaLnBrk="1" latinLnBrk="0" hangingPunct="1">
        <a:spcBef>
          <a:spcPts val="0"/>
        </a:spcBef>
        <a:spcAft>
          <a:spcPts val="1000"/>
        </a:spcAft>
        <a:buFont typeface="Verdana" panose="020B0604030504040204" pitchFamily="34" charset="0"/>
        <a:buChar char="−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4">
          <p15:clr>
            <a:srgbClr val="F26B43"/>
          </p15:clr>
        </p15:guide>
        <p15:guide id="3" orient="horz" pos="4020">
          <p15:clr>
            <a:srgbClr val="F26B43"/>
          </p15:clr>
        </p15:guide>
        <p15:guide id="4" pos="237">
          <p15:clr>
            <a:srgbClr val="F26B43"/>
          </p15:clr>
        </p15:guide>
        <p15:guide id="5" pos="5523">
          <p15:clr>
            <a:srgbClr val="F26B43"/>
          </p15:clr>
        </p15:guide>
        <p15:guide id="7" orient="horz" pos="200">
          <p15:clr>
            <a:srgbClr val="F26B43"/>
          </p15:clr>
        </p15:guide>
        <p15:guide id="8" orient="horz" pos="4080">
          <p15:clr>
            <a:srgbClr val="F26B43"/>
          </p15:clr>
        </p15:guide>
        <p15:guide id="10" pos="3721">
          <p15:clr>
            <a:srgbClr val="F26B43"/>
          </p15:clr>
        </p15:guide>
        <p15:guide id="11" orient="horz" pos="236">
          <p15:clr>
            <a:srgbClr val="F26B43"/>
          </p15:clr>
        </p15:guide>
        <p15:guide id="12" pos="1022">
          <p15:clr>
            <a:srgbClr val="F26B43"/>
          </p15:clr>
        </p15:guide>
        <p15:guide id="13" pos="1137">
          <p15:clr>
            <a:srgbClr val="F26B43"/>
          </p15:clr>
        </p15:guide>
        <p15:guide id="14" pos="1920">
          <p15:clr>
            <a:srgbClr val="F26B43"/>
          </p15:clr>
        </p15:guide>
        <p15:guide id="15" pos="2033">
          <p15:clr>
            <a:srgbClr val="F26B43"/>
          </p15:clr>
        </p15:guide>
        <p15:guide id="16" pos="4620">
          <p15:clr>
            <a:srgbClr val="F26B43"/>
          </p15:clr>
        </p15:guide>
        <p15:guide id="17" pos="2823">
          <p15:clr>
            <a:srgbClr val="F26B43"/>
          </p15:clr>
        </p15:guide>
        <p15:guide id="18" pos="2937">
          <p15:clr>
            <a:srgbClr val="F26B43"/>
          </p15:clr>
        </p15:guide>
        <p15:guide id="19" pos="2880">
          <p15:clr>
            <a:srgbClr val="F26B43"/>
          </p15:clr>
        </p15:guide>
        <p15:guide id="20" pos="4734">
          <p15:clr>
            <a:srgbClr val="F26B43"/>
          </p15:clr>
        </p15:guide>
        <p15:guide id="22" orient="horz" pos="640">
          <p15:clr>
            <a:srgbClr val="F26B43"/>
          </p15:clr>
        </p15:guide>
        <p15:guide id="64" pos="5098" userDrawn="1">
          <p15:clr>
            <a:srgbClr val="F26B43"/>
          </p15:clr>
        </p15:guide>
        <p15:guide id="65" orient="horz" pos="2160" userDrawn="1">
          <p15:clr>
            <a:srgbClr val="F26B43"/>
          </p15:clr>
        </p15:guide>
        <p15:guide id="66" orient="horz" pos="3968" userDrawn="1">
          <p15:clr>
            <a:srgbClr val="F26B43"/>
          </p15:clr>
        </p15:guide>
        <p15:guide id="67" pos="312" userDrawn="1">
          <p15:clr>
            <a:srgbClr val="F26B43"/>
          </p15:clr>
        </p15:guide>
        <p15:guide id="68" pos="7368" userDrawn="1">
          <p15:clr>
            <a:srgbClr val="F26B43"/>
          </p15:clr>
        </p15:guide>
        <p15:guide id="69" orient="horz" pos="245" userDrawn="1">
          <p15:clr>
            <a:srgbClr val="F26B43"/>
          </p15:clr>
        </p15:guide>
        <p15:guide id="70" orient="horz" pos="4081" userDrawn="1">
          <p15:clr>
            <a:srgbClr val="F26B43"/>
          </p15:clr>
        </p15:guide>
        <p15:guide id="71" pos="4986" userDrawn="1">
          <p15:clr>
            <a:srgbClr val="F26B43"/>
          </p15:clr>
        </p15:guide>
        <p15:guide id="72" pos="1382" userDrawn="1">
          <p15:clr>
            <a:srgbClr val="F26B43"/>
          </p15:clr>
        </p15:guide>
        <p15:guide id="73" pos="1496" userDrawn="1">
          <p15:clr>
            <a:srgbClr val="F26B43"/>
          </p15:clr>
        </p15:guide>
        <p15:guide id="74" pos="2581" userDrawn="1">
          <p15:clr>
            <a:srgbClr val="F26B43"/>
          </p15:clr>
        </p15:guide>
        <p15:guide id="75" pos="2695" userDrawn="1">
          <p15:clr>
            <a:srgbClr val="F26B43"/>
          </p15:clr>
        </p15:guide>
        <p15:guide id="76" pos="6185" userDrawn="1">
          <p15:clr>
            <a:srgbClr val="F26B43"/>
          </p15:clr>
        </p15:guide>
        <p15:guide id="77" pos="3783" userDrawn="1">
          <p15:clr>
            <a:srgbClr val="F26B43"/>
          </p15:clr>
        </p15:guide>
        <p15:guide id="78" pos="3896" userDrawn="1">
          <p15:clr>
            <a:srgbClr val="F26B43"/>
          </p15:clr>
        </p15:guide>
        <p15:guide id="79" pos="3840" userDrawn="1">
          <p15:clr>
            <a:srgbClr val="F26B43"/>
          </p15:clr>
        </p15:guide>
        <p15:guide id="80" pos="6299" userDrawn="1">
          <p15:clr>
            <a:srgbClr val="F26B43"/>
          </p15:clr>
        </p15:guide>
        <p15:guide id="81" orient="horz" pos="1049" userDrawn="1">
          <p15:clr>
            <a:srgbClr val="F26B43"/>
          </p15:clr>
        </p15:guide>
        <p15:guide id="82" orient="horz" pos="641" userDrawn="1">
          <p15:clr>
            <a:srgbClr val="F26B43"/>
          </p15:clr>
        </p15:guide>
        <p15:guide id="83" orient="horz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FC9708-0543-4248-9225-96F979768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BankWithUs</a:t>
            </a:r>
            <a:r>
              <a:rPr lang="en-US" dirty="0"/>
              <a:t> Internal Audit Process Redesign Optimization Report</a:t>
            </a:r>
          </a:p>
        </p:txBody>
      </p:sp>
    </p:spTree>
    <p:extLst>
      <p:ext uri="{BB962C8B-B14F-4D97-AF65-F5344CB8AC3E}">
        <p14:creationId xmlns:p14="http://schemas.microsoft.com/office/powerpoint/2010/main" val="18509276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75779D-DA0B-4D6B-B2D6-7072D37E9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Audit Process Redesign Optimization Report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F8A81-C974-4347-9D30-EA8778DA772E}"/>
              </a:ext>
            </a:extLst>
          </p:cNvPr>
          <p:cNvSpPr txBox="1"/>
          <p:nvPr/>
        </p:nvSpPr>
        <p:spPr>
          <a:xfrm>
            <a:off x="501650" y="1209362"/>
            <a:ext cx="11188700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en-US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purpose of today’s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</a:t>
            </a:r>
            <a:r>
              <a:rPr lang="en-US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to provide a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r>
              <a:rPr lang="en-US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report on the current state of the Internal Audit Process, key gaps identified, and recommendations on redesign of the process to yield increased quality and efficiency.  Agenda is below:</a:t>
            </a:r>
          </a:p>
          <a:p>
            <a:pPr>
              <a:spcBef>
                <a:spcPts val="600"/>
              </a:spcBef>
              <a:buSzPct val="100000"/>
            </a:pPr>
            <a:endParaRPr lang="en-US" sz="1600" dirty="0">
              <a:solidFill>
                <a:srgbClr val="31313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SzPct val="100000"/>
              <a:buFont typeface="+mj-lt"/>
              <a:buAutoNum type="arabicPeriod"/>
            </a:pPr>
            <a:r>
              <a:rPr lang="en-US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Executive Summary &amp; Key Takeaways</a:t>
            </a:r>
          </a:p>
          <a:p>
            <a:pPr marL="342900" indent="-342900">
              <a:spcBef>
                <a:spcPts val="600"/>
              </a:spcBef>
              <a:buSzPct val="100000"/>
              <a:buFont typeface="+mj-lt"/>
              <a:buAutoNum type="arabicPeriod"/>
            </a:pPr>
            <a:r>
              <a:rPr lang="en-US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State – Key Highlights</a:t>
            </a:r>
          </a:p>
          <a:p>
            <a:pPr marL="342900" indent="-342900">
              <a:spcBef>
                <a:spcPts val="600"/>
              </a:spcBef>
              <a:buSzPct val="100000"/>
              <a:buFont typeface="+mj-lt"/>
              <a:buAutoNum type="arabicPeriod"/>
            </a:pPr>
            <a:r>
              <a:rPr lang="en-US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Pain Points &amp; Potential Optimization Opportunities 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CD1060EE-90B2-4AED-8C9F-A2443171BAE9}"/>
              </a:ext>
            </a:extLst>
          </p:cNvPr>
          <p:cNvSpPr txBox="1">
            <a:spLocks/>
          </p:cNvSpPr>
          <p:nvPr/>
        </p:nvSpPr>
        <p:spPr bwMode="gray">
          <a:xfrm>
            <a:off x="507299" y="637343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Meeting Objective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91583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75779D-DA0B-4D6B-B2D6-7072D37E9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Audit Process Redesign Optimization Report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F8A81-C974-4347-9D30-EA8778DA772E}"/>
              </a:ext>
            </a:extLst>
          </p:cNvPr>
          <p:cNvSpPr txBox="1"/>
          <p:nvPr/>
        </p:nvSpPr>
        <p:spPr>
          <a:xfrm>
            <a:off x="501650" y="1280384"/>
            <a:ext cx="111887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en-US" sz="1600" b="1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 &amp; Findings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CD1060EE-90B2-4AED-8C9F-A2443171BAE9}"/>
              </a:ext>
            </a:extLst>
          </p:cNvPr>
          <p:cNvSpPr txBox="1">
            <a:spLocks/>
          </p:cNvSpPr>
          <p:nvPr/>
        </p:nvSpPr>
        <p:spPr bwMode="gray">
          <a:xfrm>
            <a:off x="507299" y="637343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Executive Summary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04BE5FC-1523-4F05-A7C5-D427C7A889B4}"/>
              </a:ext>
            </a:extLst>
          </p:cNvPr>
          <p:cNvSpPr/>
          <p:nvPr/>
        </p:nvSpPr>
        <p:spPr bwMode="gray">
          <a:xfrm>
            <a:off x="501650" y="1793289"/>
            <a:ext cx="1771033" cy="1321136"/>
          </a:xfrm>
          <a:prstGeom prst="rect">
            <a:avLst/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600" b="1" dirty="0">
                <a:solidFill>
                  <a:schemeClr val="bg1"/>
                </a:solidFill>
              </a:rPr>
              <a:t>Approach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8382DA-C48F-4EA2-91CC-D1A2119D51E0}"/>
              </a:ext>
            </a:extLst>
          </p:cNvPr>
          <p:cNvSpPr/>
          <p:nvPr/>
        </p:nvSpPr>
        <p:spPr bwMode="gray">
          <a:xfrm>
            <a:off x="501650" y="3428999"/>
            <a:ext cx="1771033" cy="1325880"/>
          </a:xfrm>
          <a:prstGeom prst="rect">
            <a:avLst/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en-US" sz="1600" b="1" dirty="0">
                <a:solidFill>
                  <a:schemeClr val="bg1"/>
                </a:solidFill>
              </a:rPr>
              <a:t>Themes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D35B4C7-7B55-43AC-99F7-633F8C33FD8F}"/>
              </a:ext>
            </a:extLst>
          </p:cNvPr>
          <p:cNvCxnSpPr/>
          <p:nvPr/>
        </p:nvCxnSpPr>
        <p:spPr>
          <a:xfrm>
            <a:off x="501650" y="1118586"/>
            <a:ext cx="1118870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2F11A8D-3D11-4D77-91F8-2EF00CD19657}"/>
              </a:ext>
            </a:extLst>
          </p:cNvPr>
          <p:cNvCxnSpPr/>
          <p:nvPr/>
        </p:nvCxnSpPr>
        <p:spPr>
          <a:xfrm>
            <a:off x="503130" y="4893080"/>
            <a:ext cx="1118870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AF4DCCC-785B-48C7-9B98-1322C6EB10B0}"/>
              </a:ext>
            </a:extLst>
          </p:cNvPr>
          <p:cNvSpPr txBox="1"/>
          <p:nvPr/>
        </p:nvSpPr>
        <p:spPr>
          <a:xfrm>
            <a:off x="501650" y="5079764"/>
            <a:ext cx="111887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en-US" sz="1600" b="1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Takeaways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9E7007-8854-463B-8581-BABAEF04077F}"/>
              </a:ext>
            </a:extLst>
          </p:cNvPr>
          <p:cNvSpPr txBox="1"/>
          <p:nvPr/>
        </p:nvSpPr>
        <p:spPr>
          <a:xfrm>
            <a:off x="2895600" y="3361234"/>
            <a:ext cx="8947150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Pervasive Issue I</a:t>
            </a:r>
          </a:p>
          <a:p>
            <a:pPr marL="2857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Pervasive Issue 2</a:t>
            </a:r>
          </a:p>
          <a:p>
            <a:pPr marL="2857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Pervasive Issue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A38D6F-5F59-4BDE-B981-99FFC1DE0286}"/>
              </a:ext>
            </a:extLst>
          </p:cNvPr>
          <p:cNvSpPr txBox="1"/>
          <p:nvPr/>
        </p:nvSpPr>
        <p:spPr>
          <a:xfrm>
            <a:off x="2895600" y="1923463"/>
            <a:ext cx="8947150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I</a:t>
            </a:r>
          </a:p>
          <a:p>
            <a:pPr marL="2857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II</a:t>
            </a:r>
          </a:p>
          <a:p>
            <a:pPr marL="2857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 III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6F66FC-7B5B-42BE-9DB6-CE4B8162FC87}"/>
              </a:ext>
            </a:extLst>
          </p:cNvPr>
          <p:cNvSpPr txBox="1"/>
          <p:nvPr/>
        </p:nvSpPr>
        <p:spPr>
          <a:xfrm>
            <a:off x="501650" y="5489882"/>
            <a:ext cx="8947150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Driver (Root Cause) for pervasive issue I</a:t>
            </a:r>
          </a:p>
          <a:p>
            <a:pPr marL="2857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Driver (Root Cause) for pervasive issue 2</a:t>
            </a:r>
          </a:p>
          <a:p>
            <a:pPr marL="285750" indent="-28575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Driver (Root Cause) for pervasive issue 3</a:t>
            </a:r>
          </a:p>
        </p:txBody>
      </p:sp>
    </p:spTree>
    <p:extLst>
      <p:ext uri="{BB962C8B-B14F-4D97-AF65-F5344CB8AC3E}">
        <p14:creationId xmlns:p14="http://schemas.microsoft.com/office/powerpoint/2010/main" val="61937849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75779D-DA0B-4D6B-B2D6-7072D37E9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Audit Process Redesign Optimization Report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CD1060EE-90B2-4AED-8C9F-A2443171BAE9}"/>
              </a:ext>
            </a:extLst>
          </p:cNvPr>
          <p:cNvSpPr txBox="1">
            <a:spLocks/>
          </p:cNvSpPr>
          <p:nvPr/>
        </p:nvSpPr>
        <p:spPr bwMode="gray">
          <a:xfrm>
            <a:off x="507299" y="637343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State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8234868E-555A-47C7-9CFD-582345DA2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6993882"/>
              </p:ext>
            </p:extLst>
          </p:nvPr>
        </p:nvGraphicFramePr>
        <p:xfrm>
          <a:off x="501650" y="1181305"/>
          <a:ext cx="111887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162">
                  <a:extLst>
                    <a:ext uri="{9D8B030D-6E8A-4147-A177-3AD203B41FA5}">
                      <a16:colId xmlns:a16="http://schemas.microsoft.com/office/drawing/2014/main" val="1174979479"/>
                    </a:ext>
                  </a:extLst>
                </a:gridCol>
                <a:gridCol w="8991538">
                  <a:extLst>
                    <a:ext uri="{9D8B030D-6E8A-4147-A177-3AD203B41FA5}">
                      <a16:colId xmlns:a16="http://schemas.microsoft.com/office/drawing/2014/main" val="38922461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Key Highlights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068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071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787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964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734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42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523189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75779D-DA0B-4D6B-B2D6-7072D37E9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Audit Process Redesign Optimization Report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CD1060EE-90B2-4AED-8C9F-A2443171BAE9}"/>
              </a:ext>
            </a:extLst>
          </p:cNvPr>
          <p:cNvSpPr txBox="1">
            <a:spLocks/>
          </p:cNvSpPr>
          <p:nvPr/>
        </p:nvSpPr>
        <p:spPr bwMode="gray">
          <a:xfrm>
            <a:off x="507299" y="637343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Pain Points &amp; Potential Optimization Opportunities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8234868E-555A-47C7-9CFD-582345DA2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627866"/>
              </p:ext>
            </p:extLst>
          </p:nvPr>
        </p:nvGraphicFramePr>
        <p:xfrm>
          <a:off x="501650" y="1181305"/>
          <a:ext cx="111887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160">
                  <a:extLst>
                    <a:ext uri="{9D8B030D-6E8A-4147-A177-3AD203B41FA5}">
                      <a16:colId xmlns:a16="http://schemas.microsoft.com/office/drawing/2014/main" val="1174979479"/>
                    </a:ext>
                  </a:extLst>
                </a:gridCol>
                <a:gridCol w="6294268">
                  <a:extLst>
                    <a:ext uri="{9D8B030D-6E8A-4147-A177-3AD203B41FA5}">
                      <a16:colId xmlns:a16="http://schemas.microsoft.com/office/drawing/2014/main" val="396387858"/>
                    </a:ext>
                  </a:extLst>
                </a:gridCol>
                <a:gridCol w="665825">
                  <a:extLst>
                    <a:ext uri="{9D8B030D-6E8A-4147-A177-3AD203B41FA5}">
                      <a16:colId xmlns:a16="http://schemas.microsoft.com/office/drawing/2014/main" val="389224613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639367876"/>
                    </a:ext>
                  </a:extLst>
                </a:gridCol>
                <a:gridCol w="949911">
                  <a:extLst>
                    <a:ext uri="{9D8B030D-6E8A-4147-A177-3AD203B41FA5}">
                      <a16:colId xmlns:a16="http://schemas.microsoft.com/office/drawing/2014/main" val="3476115923"/>
                    </a:ext>
                  </a:extLst>
                </a:gridCol>
                <a:gridCol w="1269506">
                  <a:extLst>
                    <a:ext uri="{9D8B030D-6E8A-4147-A177-3AD203B41FA5}">
                      <a16:colId xmlns:a16="http://schemas.microsoft.com/office/drawing/2014/main" val="2310525501"/>
                    </a:ext>
                  </a:extLst>
                </a:gridCol>
                <a:gridCol w="566630">
                  <a:extLst>
                    <a:ext uri="{9D8B030D-6E8A-4147-A177-3AD203B41FA5}">
                      <a16:colId xmlns:a16="http://schemas.microsoft.com/office/drawing/2014/main" val="36324841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Pain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People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068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071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787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964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734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42957"/>
                  </a:ext>
                </a:extLst>
              </a:tr>
            </a:tbl>
          </a:graphicData>
        </a:graphic>
      </p:graphicFrame>
      <p:sp>
        <p:nvSpPr>
          <p:cNvPr id="2" name="&quot;Not Allowed&quot; Symbol 1">
            <a:extLst>
              <a:ext uri="{FF2B5EF4-FFF2-40B4-BE49-F238E27FC236}">
                <a16:creationId xmlns:a16="http://schemas.microsoft.com/office/drawing/2014/main" id="{B1E71211-493B-43E7-B156-9B8E64FC5D2C}"/>
              </a:ext>
            </a:extLst>
          </p:cNvPr>
          <p:cNvSpPr/>
          <p:nvPr/>
        </p:nvSpPr>
        <p:spPr bwMode="gray">
          <a:xfrm>
            <a:off x="7537142" y="1618171"/>
            <a:ext cx="248575" cy="255017"/>
          </a:xfrm>
          <a:prstGeom prst="noSmoking">
            <a:avLst/>
          </a:prstGeom>
          <a:solidFill>
            <a:srgbClr val="DA291C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38278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75779D-DA0B-4D6B-B2D6-7072D37E9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Audit Process Redesign Optimization Report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CD1060EE-90B2-4AED-8C9F-A2443171BAE9}"/>
              </a:ext>
            </a:extLst>
          </p:cNvPr>
          <p:cNvSpPr txBox="1">
            <a:spLocks/>
          </p:cNvSpPr>
          <p:nvPr/>
        </p:nvSpPr>
        <p:spPr bwMode="gray">
          <a:xfrm>
            <a:off x="507299" y="637343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Pain Points &amp; Potential Optimization Opportunities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8234868E-555A-47C7-9CFD-582345DA25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653020"/>
              </p:ext>
            </p:extLst>
          </p:nvPr>
        </p:nvGraphicFramePr>
        <p:xfrm>
          <a:off x="501650" y="1181305"/>
          <a:ext cx="111887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160">
                  <a:extLst>
                    <a:ext uri="{9D8B030D-6E8A-4147-A177-3AD203B41FA5}">
                      <a16:colId xmlns:a16="http://schemas.microsoft.com/office/drawing/2014/main" val="1174979479"/>
                    </a:ext>
                  </a:extLst>
                </a:gridCol>
                <a:gridCol w="6294268">
                  <a:extLst>
                    <a:ext uri="{9D8B030D-6E8A-4147-A177-3AD203B41FA5}">
                      <a16:colId xmlns:a16="http://schemas.microsoft.com/office/drawing/2014/main" val="396387858"/>
                    </a:ext>
                  </a:extLst>
                </a:gridCol>
                <a:gridCol w="665825">
                  <a:extLst>
                    <a:ext uri="{9D8B030D-6E8A-4147-A177-3AD203B41FA5}">
                      <a16:colId xmlns:a16="http://schemas.microsoft.com/office/drawing/2014/main" val="389224613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639367876"/>
                    </a:ext>
                  </a:extLst>
                </a:gridCol>
                <a:gridCol w="949911">
                  <a:extLst>
                    <a:ext uri="{9D8B030D-6E8A-4147-A177-3AD203B41FA5}">
                      <a16:colId xmlns:a16="http://schemas.microsoft.com/office/drawing/2014/main" val="3476115923"/>
                    </a:ext>
                  </a:extLst>
                </a:gridCol>
                <a:gridCol w="1269506">
                  <a:extLst>
                    <a:ext uri="{9D8B030D-6E8A-4147-A177-3AD203B41FA5}">
                      <a16:colId xmlns:a16="http://schemas.microsoft.com/office/drawing/2014/main" val="2310525501"/>
                    </a:ext>
                  </a:extLst>
                </a:gridCol>
                <a:gridCol w="566630">
                  <a:extLst>
                    <a:ext uri="{9D8B030D-6E8A-4147-A177-3AD203B41FA5}">
                      <a16:colId xmlns:a16="http://schemas.microsoft.com/office/drawing/2014/main" val="36324841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Optimization Opportunity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People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068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071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787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964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734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342957"/>
                  </a:ext>
                </a:extLst>
              </a:tr>
            </a:tbl>
          </a:graphicData>
        </a:graphic>
      </p:graphicFrame>
      <p:sp>
        <p:nvSpPr>
          <p:cNvPr id="2" name="&quot;Not Allowed&quot; Symbol 1">
            <a:extLst>
              <a:ext uri="{FF2B5EF4-FFF2-40B4-BE49-F238E27FC236}">
                <a16:creationId xmlns:a16="http://schemas.microsoft.com/office/drawing/2014/main" id="{B1E71211-493B-43E7-B156-9B8E64FC5D2C}"/>
              </a:ext>
            </a:extLst>
          </p:cNvPr>
          <p:cNvSpPr/>
          <p:nvPr/>
        </p:nvSpPr>
        <p:spPr bwMode="gray">
          <a:xfrm>
            <a:off x="7537142" y="1618171"/>
            <a:ext cx="248575" cy="255017"/>
          </a:xfrm>
          <a:prstGeom prst="noSmoking">
            <a:avLst/>
          </a:prstGeom>
          <a:solidFill>
            <a:srgbClr val="DA291C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16104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75779D-DA0B-4D6B-B2D6-7072D37E9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Audit Process Redesign Optimization Report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7F8A81-C974-4347-9D30-EA8778DA772E}"/>
              </a:ext>
            </a:extLst>
          </p:cNvPr>
          <p:cNvSpPr txBox="1"/>
          <p:nvPr/>
        </p:nvSpPr>
        <p:spPr>
          <a:xfrm>
            <a:off x="501650" y="1209362"/>
            <a:ext cx="111887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en-US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executive summary that summarizes how your optimization recommendations will create a synergistic effect resulting in the mitigation / elimination of the issue (be ensure to remember what the </a:t>
            </a:r>
            <a:r>
              <a:rPr lang="en-US" sz="1600" dirty="0" err="1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</a:t>
            </a:r>
            <a:r>
              <a:rPr lang="en-US" sz="1600" dirty="0">
                <a:solidFill>
                  <a:srgbClr val="3131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looking for).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CD1060EE-90B2-4AED-8C9F-A2443171BAE9}"/>
              </a:ext>
            </a:extLst>
          </p:cNvPr>
          <p:cNvSpPr txBox="1">
            <a:spLocks/>
          </p:cNvSpPr>
          <p:nvPr/>
        </p:nvSpPr>
        <p:spPr bwMode="gray">
          <a:xfrm>
            <a:off x="507299" y="637343"/>
            <a:ext cx="11188700" cy="334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j-lt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105816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loitte_Brand_16_9">
  <a:themeElements>
    <a:clrScheme name="Custom 3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43B02A"/>
      </a:accent2>
      <a:accent3>
        <a:srgbClr val="26890D"/>
      </a:accent3>
      <a:accent4>
        <a:srgbClr val="046A38"/>
      </a:accent4>
      <a:accent5>
        <a:srgbClr val="0D8390"/>
      </a:accent5>
      <a:accent6>
        <a:srgbClr val="007CB0"/>
      </a:accent6>
      <a:hlink>
        <a:srgbClr val="00A3E0"/>
      </a:hlink>
      <a:folHlink>
        <a:srgbClr val="7F7F7F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03200" indent="-203200">
          <a:spcBef>
            <a:spcPts val="600"/>
          </a:spcBef>
          <a:buSzPct val="100000"/>
          <a:buFont typeface="Arial"/>
          <a:buChar char="•"/>
          <a:defRPr dirty="0" smtClean="0">
            <a:solidFill>
              <a:srgbClr val="313131"/>
            </a:solidFill>
          </a:defRPr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Deloitte_16_9_Onscreen_US.pptx" id="{0BF597E4-B4CD-499D-97DF-6B2296AA0E4D}" vid="{07CB1E8F-7112-4875-AA8F-A9DAAED8B2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C0B5E8C28FBB4DB6BB6E6547CA8A70" ma:contentTypeVersion="13" ma:contentTypeDescription="Create a new document." ma:contentTypeScope="" ma:versionID="0a46a10188038176b4a387d52ea71e7a">
  <xsd:schema xmlns:xsd="http://www.w3.org/2001/XMLSchema" xmlns:xs="http://www.w3.org/2001/XMLSchema" xmlns:p="http://schemas.microsoft.com/office/2006/metadata/properties" xmlns:ns3="8f1e2369-70da-40d7-b978-99d0855b91b8" xmlns:ns4="8ee28f6f-733e-446a-845c-015b8614e1f7" targetNamespace="http://schemas.microsoft.com/office/2006/metadata/properties" ma:root="true" ma:fieldsID="79067f50d15324d46a422f953b0a6563" ns3:_="" ns4:_="">
    <xsd:import namespace="8f1e2369-70da-40d7-b978-99d0855b91b8"/>
    <xsd:import namespace="8ee28f6f-733e-446a-845c-015b8614e1f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1e2369-70da-40d7-b978-99d0855b91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e28f6f-733e-446a-845c-015b8614e1f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F5FBC8-9FF1-4377-BFED-A78611F885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f1e2369-70da-40d7-b978-99d0855b91b8"/>
    <ds:schemaRef ds:uri="8ee28f6f-733e-446a-845c-015b8614e1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05E49B-70B5-4FEC-89D5-F69F52BE5B81}">
  <ds:schemaRefs>
    <ds:schemaRef ds:uri="http://purl.org/dc/elements/1.1/"/>
    <ds:schemaRef ds:uri="8ee28f6f-733e-446a-845c-015b8614e1f7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8f1e2369-70da-40d7-b978-99d0855b91b8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12E9EB6-BE14-4E9B-B53A-6D95BDD731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3309</TotalTime>
  <Words>224</Words>
  <Application>Microsoft Office PowerPoint</Application>
  <PresentationFormat>Widescreen</PresentationFormat>
  <Paragraphs>48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Verdana</vt:lpstr>
      <vt:lpstr>Wingdings 2</vt:lpstr>
      <vt:lpstr>Deloitte_Brand_16_9</vt:lpstr>
      <vt:lpstr>think-cell Slide</vt:lpstr>
      <vt:lpstr>BankWithUs Internal Audit Process Redesign Optimization Report</vt:lpstr>
      <vt:lpstr>Internal Audit Process Redesign Optimization Report</vt:lpstr>
      <vt:lpstr>Internal Audit Process Redesign Optimization Report</vt:lpstr>
      <vt:lpstr>Internal Audit Process Redesign Optimization Report</vt:lpstr>
      <vt:lpstr>Internal Audit Process Redesign Optimization Report</vt:lpstr>
      <vt:lpstr>Internal Audit Process Redesign Optimization Report</vt:lpstr>
      <vt:lpstr>Internal Audit Process Redesign Optimization Report</vt:lpstr>
    </vt:vector>
  </TitlesOfParts>
  <Company>Deloitte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Agile at Citi</dc:title>
  <dc:creator>Indans, Aivis</dc:creator>
  <cp:lastModifiedBy>Shiromie Mansukh</cp:lastModifiedBy>
  <cp:revision>143</cp:revision>
  <cp:lastPrinted>2014-06-25T02:16:22Z</cp:lastPrinted>
  <dcterms:created xsi:type="dcterms:W3CDTF">2020-09-01T15:01:45Z</dcterms:created>
  <dcterms:modified xsi:type="dcterms:W3CDTF">2021-04-28T22:49:38Z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0x01010097C0B5E8C28FBB4DB6BB6E6547CA8A70</vt:lpwstr>
  </property>
</Properties>
</file>