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48" r:id="rId4"/>
  </p:sldMasterIdLst>
  <p:notesMasterIdLst>
    <p:notesMasterId r:id="rId5"/>
  </p:notesMasterIdLst>
  <p:sldIdLst>
    <p:sldId id="256" r:id="rId6"/>
  </p:sldIdLst>
  <p:sldSz cy="68580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:go="http://customooxmlschemas.google.com/" r:id="rId7" roundtripDataSignature="AMtx7mjdo7FECp685JsX7/4pIVeoAktjN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customschemas.google.com/relationships/presentationmetadata" Target="meta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1143000" y="685800"/>
            <a:ext cx="4572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fld id="{00000000-1234-1234-1234-123412341234}" type="slidenum">
              <a:rPr b="0" i="0" lang="en-AU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1:notes"/>
          <p:cNvSpPr txBox="1"/>
          <p:nvPr>
            <p:ph idx="12" type="sldNum"/>
          </p:nvPr>
        </p:nvSpPr>
        <p:spPr>
          <a:xfrm>
            <a:off x="6042320" y="9493393"/>
            <a:ext cx="169918" cy="184666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Calibri"/>
              <a:buNone/>
            </a:pPr>
            <a:fld id="{00000000-1234-1234-1234-123412341234}" type="slidenum">
              <a:rPr b="0" i="0" lang="en-AU" sz="1800" u="none" cap="none" strike="noStrike">
                <a:solidFill>
                  <a:srgbClr val="000000"/>
                </a:solidFill>
              </a:rPr>
              <a:t>‹#›</a:t>
            </a:fld>
            <a:endParaRPr b="0" i="0" sz="1800" u="none" cap="none" strike="noStrike">
              <a:solidFill>
                <a:srgbClr val="000000"/>
              </a:solidFill>
            </a:endParaRPr>
          </a:p>
        </p:txBody>
      </p:sp>
      <p:sp>
        <p:nvSpPr>
          <p:cNvPr id="17" name="Google Shape;17;p1:notes"/>
          <p:cNvSpPr/>
          <p:nvPr>
            <p:ph idx="2" type="sldImg"/>
          </p:nvPr>
        </p:nvSpPr>
        <p:spPr>
          <a:xfrm>
            <a:off x="-2319338" y="1265238"/>
            <a:ext cx="11201401" cy="840105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>
            <a:noFill/>
          </a:ln>
        </p:spPr>
      </p:sp>
      <p:sp>
        <p:nvSpPr>
          <p:cNvPr id="18" name="Google Shape;18;p1:notes"/>
          <p:cNvSpPr txBox="1"/>
          <p:nvPr>
            <p:ph idx="1" type="body"/>
          </p:nvPr>
        </p:nvSpPr>
        <p:spPr>
          <a:xfrm>
            <a:off x="789535" y="605318"/>
            <a:ext cx="5470797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lang="en-AU"/>
              <a:t>Hypothesis: </a:t>
            </a:r>
            <a:r>
              <a:rPr b="0" i="1" lang="en-AU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Create a Hypothesis with an emphasis on SMART principles. </a:t>
            </a:r>
            <a:r>
              <a:rPr b="1" i="1" lang="en-AU" sz="12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(</a:t>
            </a:r>
            <a:r>
              <a:rPr b="1" i="1" lang="en-AU" sz="1200"/>
              <a:t>S – Specific, M – Measurable, A – Achievable, R – Realistic, T – Timebound). </a:t>
            </a:r>
            <a:r>
              <a:rPr b="0" i="0" lang="en-AU" sz="1200"/>
              <a:t>If you cannot do this, you </a:t>
            </a:r>
            <a:r>
              <a:rPr b="1" i="0" lang="en-AU" sz="1200"/>
              <a:t>do not</a:t>
            </a:r>
            <a:r>
              <a:rPr b="0" i="0" lang="en-AU" sz="1200"/>
              <a:t> have a good grasp on the business problem.</a:t>
            </a:r>
            <a:endParaRPr b="1"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/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lang="en-AU"/>
              <a:t>Context: </a:t>
            </a:r>
            <a:r>
              <a:rPr lang="en-AU" sz="1200"/>
              <a:t>With context, we have </a:t>
            </a:r>
            <a:r>
              <a:rPr b="1" lang="en-AU" sz="1200" u="sng"/>
              <a:t>clearly identified the problem at hand </a:t>
            </a:r>
            <a:r>
              <a:rPr lang="en-AU" sz="1200"/>
              <a:t>and have elucidated on how our initiative may solve this problem, alongside the commercial implications this will have on the business. </a:t>
            </a:r>
            <a:endParaRPr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 b="1"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rPr b="1" lang="en-AU"/>
              <a:t>Criteria for Success</a:t>
            </a:r>
            <a:r>
              <a:rPr b="0" lang="en-AU"/>
              <a:t>: Clearly defining the criteria for success ensures that the scope of your work is clearly defined and understood. Otherwise, if this isn’t defined – your work will never end which will result in mismatched expectations.</a:t>
            </a:r>
            <a:endParaRPr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 b="0"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rPr b="1" lang="en-AU"/>
              <a:t>Scope of Solution Space: </a:t>
            </a:r>
            <a:r>
              <a:rPr b="0" lang="en-AU"/>
              <a:t>Scoping out the solution space ensures that the business initiative is SPECIFIC for a certain segment or area. This prevents solutions that have been developed being scaled and applied for all other business units that the solution may not be responsible or scalable for.</a:t>
            </a:r>
            <a:endParaRPr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 b="0"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rPr b="1" lang="en-AU"/>
              <a:t>Constraints within Solution Space: </a:t>
            </a:r>
            <a:r>
              <a:rPr b="0" lang="en-AU"/>
              <a:t>Looking forward, what are the foreseeable problems we are likely to encounter? Could this be stakeholder resistance? Could this be we don’t have access to the right data? </a:t>
            </a:r>
            <a:endParaRPr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 b="0"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rPr b="1" lang="en-AU"/>
              <a:t>Stakeholders to provide key insight: </a:t>
            </a:r>
            <a:r>
              <a:rPr b="0" lang="en-AU"/>
              <a:t>Who are the people I need to speak to, to get the answers I need for my data analysis?</a:t>
            </a:r>
            <a:endParaRPr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 b="0"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rPr b="1" lang="en-AU"/>
              <a:t>What key data sources are required</a:t>
            </a:r>
            <a:r>
              <a:rPr b="0" lang="en-AU"/>
              <a:t>?</a:t>
            </a:r>
            <a:endParaRPr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rPr b="0" lang="en-AU"/>
              <a:t>Based off my discussions with the key stakeholders – can we clearly list out all the data sources we need so we can make a highly targeted request as opposed to a scatter-gun approach where we ask for a bit of everything?</a:t>
            </a:r>
            <a:endParaRPr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 b="1"/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t/>
            </a:r>
            <a:endParaRPr b="1"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>
  <p:cSld name="Title Only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174945" y="234863"/>
            <a:ext cx="8794113" cy="29832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>
            <a:off x="8298444" y="37255"/>
            <a:ext cx="670614" cy="12472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16"/>
              <a:buFont typeface="Arial"/>
              <a:buNone/>
            </a:pPr>
            <a:r>
              <a:t/>
            </a:r>
            <a:endParaRPr b="0" i="0" sz="816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" name="Google Shape;11;p2"/>
          <p:cNvSpPr txBox="1"/>
          <p:nvPr>
            <p:ph idx="1" type="body"/>
          </p:nvPr>
        </p:nvSpPr>
        <p:spPr>
          <a:xfrm>
            <a:off x="2343099" y="2570857"/>
            <a:ext cx="4389768" cy="1256112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5814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40"/>
              <a:buFont typeface="Arial"/>
              <a:buChar char="▪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52933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958"/>
              <a:buFont typeface="Arial"/>
              <a:buChar char="–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52933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958"/>
              <a:buFont typeface="Arial"/>
              <a:buChar char="▫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20801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52"/>
              <a:buFont typeface="Arial"/>
              <a:buChar char="-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20801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52"/>
              <a:buFont typeface="Arial"/>
              <a:buChar char="-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20801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52"/>
              <a:buFont typeface="Arial"/>
              <a:buChar char="-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20802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52"/>
              <a:buFont typeface="Arial"/>
              <a:buChar char="-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20802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52"/>
              <a:buFont typeface="Arial"/>
              <a:buChar char="-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2" name="Google Shape;12;p2"/>
          <p:cNvSpPr txBox="1"/>
          <p:nvPr>
            <p:ph type="title"/>
          </p:nvPr>
        </p:nvSpPr>
        <p:spPr>
          <a:xfrm>
            <a:off x="174945" y="234863"/>
            <a:ext cx="8794113" cy="29832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1"/>
          <p:cNvSpPr/>
          <p:nvPr/>
        </p:nvSpPr>
        <p:spPr>
          <a:xfrm>
            <a:off x="137949" y="1576013"/>
            <a:ext cx="4344156" cy="4681063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chemeClr val="accent5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t/>
            </a:r>
            <a:endParaRPr b="0" i="0" sz="1428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" name="Google Shape;21;p1"/>
          <p:cNvSpPr/>
          <p:nvPr/>
        </p:nvSpPr>
        <p:spPr>
          <a:xfrm>
            <a:off x="4587388" y="1576013"/>
            <a:ext cx="4344156" cy="4681063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chemeClr val="accent5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t/>
            </a:r>
            <a:endParaRPr b="0" i="0" sz="1428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" name="Google Shape;22;p1"/>
          <p:cNvSpPr/>
          <p:nvPr/>
        </p:nvSpPr>
        <p:spPr>
          <a:xfrm>
            <a:off x="218936" y="1618127"/>
            <a:ext cx="288315" cy="288315"/>
          </a:xfrm>
          <a:prstGeom prst="rect">
            <a:avLst/>
          </a:prstGeom>
          <a:solidFill>
            <a:srgbClr val="F1A205"/>
          </a:solidFill>
          <a:ln>
            <a:noFill/>
          </a:ln>
        </p:spPr>
        <p:txBody>
          <a:bodyPr anchorCtr="0" anchor="ctr" bIns="47575" lIns="47575" spcFirstLastPara="1" rIns="47575" wrap="square" tIns="4757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b="0" i="0" lang="en-AU" sz="1428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1</a:t>
            </a:r>
            <a:endParaRPr b="0" i="0" sz="1428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" name="Google Shape;23;p1"/>
          <p:cNvSpPr/>
          <p:nvPr/>
        </p:nvSpPr>
        <p:spPr>
          <a:xfrm>
            <a:off x="4668375" y="1618127"/>
            <a:ext cx="288315" cy="288315"/>
          </a:xfrm>
          <a:prstGeom prst="rect">
            <a:avLst/>
          </a:prstGeom>
          <a:solidFill>
            <a:srgbClr val="F1A205"/>
          </a:solidFill>
          <a:ln>
            <a:noFill/>
          </a:ln>
        </p:spPr>
        <p:txBody>
          <a:bodyPr anchorCtr="0" anchor="ctr" bIns="47575" lIns="47575" spcFirstLastPara="1" rIns="47575" wrap="square" tIns="4757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b="0" i="0" lang="en-AU" sz="1428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4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" name="Google Shape;24;p1"/>
          <p:cNvSpPr/>
          <p:nvPr/>
        </p:nvSpPr>
        <p:spPr>
          <a:xfrm>
            <a:off x="601195" y="1650181"/>
            <a:ext cx="3597454" cy="224203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b="0" i="0" lang="en-AU" sz="1428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Context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" name="Google Shape;25;p1"/>
          <p:cNvSpPr/>
          <p:nvPr/>
        </p:nvSpPr>
        <p:spPr>
          <a:xfrm>
            <a:off x="5050634" y="1650181"/>
            <a:ext cx="3597454" cy="224203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b="0" i="0" lang="en-AU" sz="1428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Constraints within solution space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6" name="Google Shape;26;p1"/>
          <p:cNvSpPr/>
          <p:nvPr/>
        </p:nvSpPr>
        <p:spPr>
          <a:xfrm>
            <a:off x="4668375" y="3207096"/>
            <a:ext cx="288315" cy="288315"/>
          </a:xfrm>
          <a:prstGeom prst="rect">
            <a:avLst/>
          </a:prstGeom>
          <a:solidFill>
            <a:srgbClr val="F1A205"/>
          </a:solidFill>
          <a:ln>
            <a:noFill/>
          </a:ln>
        </p:spPr>
        <p:txBody>
          <a:bodyPr anchorCtr="0" anchor="ctr" bIns="47575" lIns="47575" spcFirstLastPara="1" rIns="47575" wrap="square" tIns="4757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b="0" i="0" lang="en-AU" sz="1428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5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7" name="Google Shape;27;p1"/>
          <p:cNvSpPr/>
          <p:nvPr/>
        </p:nvSpPr>
        <p:spPr>
          <a:xfrm>
            <a:off x="218936" y="3207096"/>
            <a:ext cx="288315" cy="288315"/>
          </a:xfrm>
          <a:prstGeom prst="rect">
            <a:avLst/>
          </a:prstGeom>
          <a:solidFill>
            <a:srgbClr val="F1A205"/>
          </a:solidFill>
          <a:ln>
            <a:noFill/>
          </a:ln>
        </p:spPr>
        <p:txBody>
          <a:bodyPr anchorCtr="0" anchor="ctr" bIns="47575" lIns="47575" spcFirstLastPara="1" rIns="47575" wrap="square" tIns="4757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b="0" i="0" lang="en-AU" sz="1428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2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8" name="Google Shape;28;p1"/>
          <p:cNvSpPr/>
          <p:nvPr/>
        </p:nvSpPr>
        <p:spPr>
          <a:xfrm>
            <a:off x="601195" y="3239152"/>
            <a:ext cx="3597454" cy="224203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b="0" i="0" lang="en-AU" sz="1428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Criteria for success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9" name="Google Shape;29;p1"/>
          <p:cNvSpPr/>
          <p:nvPr/>
        </p:nvSpPr>
        <p:spPr>
          <a:xfrm>
            <a:off x="5050634" y="3239152"/>
            <a:ext cx="3597454" cy="224203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b="0" i="0" lang="en-AU" sz="1428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Stakeholders to provide key insight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0" name="Google Shape;30;p1"/>
          <p:cNvSpPr/>
          <p:nvPr/>
        </p:nvSpPr>
        <p:spPr>
          <a:xfrm>
            <a:off x="218936" y="4797685"/>
            <a:ext cx="288315" cy="288315"/>
          </a:xfrm>
          <a:prstGeom prst="rect">
            <a:avLst/>
          </a:prstGeom>
          <a:solidFill>
            <a:srgbClr val="F1A205"/>
          </a:solidFill>
          <a:ln>
            <a:noFill/>
          </a:ln>
        </p:spPr>
        <p:txBody>
          <a:bodyPr anchorCtr="0" anchor="ctr" bIns="47575" lIns="47575" spcFirstLastPara="1" rIns="47575" wrap="square" tIns="4757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b="0" i="0" lang="en-AU" sz="1428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3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1" name="Google Shape;31;p1"/>
          <p:cNvSpPr/>
          <p:nvPr/>
        </p:nvSpPr>
        <p:spPr>
          <a:xfrm>
            <a:off x="4668375" y="4797685"/>
            <a:ext cx="288315" cy="288315"/>
          </a:xfrm>
          <a:prstGeom prst="rect">
            <a:avLst/>
          </a:prstGeom>
          <a:solidFill>
            <a:srgbClr val="F1A205"/>
          </a:solidFill>
          <a:ln>
            <a:noFill/>
          </a:ln>
        </p:spPr>
        <p:txBody>
          <a:bodyPr anchorCtr="0" anchor="ctr" bIns="47575" lIns="47575" spcFirstLastPara="1" rIns="47575" wrap="square" tIns="4757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b="0" i="0" lang="en-AU" sz="1428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6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2" name="Google Shape;32;p1"/>
          <p:cNvSpPr/>
          <p:nvPr/>
        </p:nvSpPr>
        <p:spPr>
          <a:xfrm>
            <a:off x="601195" y="4831972"/>
            <a:ext cx="3597454" cy="21974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b="0" i="0" lang="en-AU" sz="1428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Scope of solution space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" name="Google Shape;33;p1"/>
          <p:cNvSpPr/>
          <p:nvPr/>
        </p:nvSpPr>
        <p:spPr>
          <a:xfrm>
            <a:off x="5050634" y="4829741"/>
            <a:ext cx="3597454" cy="224203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rPr lang="en-AU" sz="1428">
                <a:solidFill>
                  <a:schemeClr val="dk1"/>
                </a:solidFill>
              </a:rPr>
              <a:t>Key</a:t>
            </a:r>
            <a:r>
              <a:rPr b="0" i="0" lang="en-AU" sz="1428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data sources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4" name="Google Shape;34;p1"/>
          <p:cNvSpPr txBox="1"/>
          <p:nvPr/>
        </p:nvSpPr>
        <p:spPr>
          <a:xfrm>
            <a:off x="143108" y="1964976"/>
            <a:ext cx="4324418" cy="124585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07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&lt;Why are </a:t>
            </a:r>
            <a:r>
              <a:rPr b="1" lang="en-AU" sz="1070"/>
              <a:t>you</a:t>
            </a:r>
            <a:r>
              <a:rPr b="1" i="0" lang="en-AU" sz="107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b="1" lang="en-AU" sz="1070"/>
              <a:t>working on this problem</a:t>
            </a:r>
            <a:r>
              <a:rPr b="1" i="0" lang="en-AU" sz="107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?&gt;</a:t>
            </a:r>
            <a:endParaRPr/>
          </a:p>
        </p:txBody>
      </p:sp>
      <p:sp>
        <p:nvSpPr>
          <p:cNvPr id="35" name="Google Shape;35;p1"/>
          <p:cNvSpPr txBox="1"/>
          <p:nvPr/>
        </p:nvSpPr>
        <p:spPr>
          <a:xfrm>
            <a:off x="143108" y="3538874"/>
            <a:ext cx="4324418" cy="141064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&lt;What is the key criteria </a:t>
            </a:r>
            <a:r>
              <a:rPr b="1" lang="en-AU" sz="1071"/>
              <a:t>that</a:t>
            </a:r>
            <a:r>
              <a:rPr b="1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will deem this work </a:t>
            </a:r>
            <a:r>
              <a:rPr b="1" lang="en-AU" sz="1071"/>
              <a:t>successful</a:t>
            </a:r>
            <a:r>
              <a:rPr b="1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?&gt;</a:t>
            </a:r>
            <a:endParaRPr b="1" i="0" sz="1071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6" name="Google Shape;36;p1"/>
          <p:cNvSpPr txBox="1"/>
          <p:nvPr/>
        </p:nvSpPr>
        <p:spPr>
          <a:xfrm>
            <a:off x="186842" y="5184805"/>
            <a:ext cx="4324418" cy="7514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&lt;</a:t>
            </a:r>
            <a:r>
              <a:rPr b="1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What is the focus of this business initiative? </a:t>
            </a:r>
            <a:r>
              <a:rPr b="1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extLst>
                  <a:ext uri="http://customooxmlschemas.google.com/">
                    <go:slidesCustomData xmlns:go="http://customooxmlschemas.google.com/" textRoundtripDataId="0"/>
                  </a:ext>
                </a:extLst>
              </a:rPr>
              <a:t>I.e. What are </a:t>
            </a:r>
            <a:r>
              <a:rPr b="1" lang="en-AU" sz="1071">
                <a:extLst>
                  <a:ext uri="http://customooxmlschemas.google.com/">
                    <go:slidesCustomData xmlns:go="http://customooxmlschemas.google.com/" textRoundtripDataId="1"/>
                  </a:ext>
                </a:extLst>
              </a:rPr>
              <a:t>you</a:t>
            </a:r>
            <a:r>
              <a:rPr b="1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extLst>
                  <a:ext uri="http://customooxmlschemas.google.com/">
                    <go:slidesCustomData xmlns:go="http://customooxmlschemas.google.com/" textRoundtripDataId="2"/>
                  </a:ext>
                </a:extLst>
              </a:rPr>
              <a:t> </a:t>
            </a:r>
            <a:r>
              <a:rPr b="1" lang="en-AU" sz="1071">
                <a:extLst>
                  <a:ext uri="http://customooxmlschemas.google.com/">
                    <go:slidesCustomData xmlns:go="http://customooxmlschemas.google.com/" textRoundtripDataId="3"/>
                  </a:ext>
                </a:extLst>
              </a:rPr>
              <a:t>specific items will you focus on exclusively</a:t>
            </a:r>
            <a:r>
              <a:rPr b="1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  <a:extLst>
                  <a:ext uri="http://customooxmlschemas.google.com/">
                    <go:slidesCustomData xmlns:go="http://customooxmlschemas.google.com/" textRoundtripDataId="4"/>
                  </a:ext>
                </a:extLst>
              </a:rPr>
              <a:t>?</a:t>
            </a:r>
            <a:r>
              <a:rPr b="1" lang="en-AU" sz="1071"/>
              <a:t>&gt;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7" name="Google Shape;37;p1"/>
          <p:cNvSpPr txBox="1"/>
          <p:nvPr/>
        </p:nvSpPr>
        <p:spPr>
          <a:xfrm>
            <a:off x="4558232" y="1963919"/>
            <a:ext cx="4324418" cy="108106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07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&lt;What constraints exist </a:t>
            </a:r>
            <a:r>
              <a:rPr b="1" lang="en-AU" sz="1070"/>
              <a:t>that may</a:t>
            </a:r>
            <a:r>
              <a:rPr b="1" i="0" lang="en-AU" sz="107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prevent this business initiative from succeeding?&gt;</a:t>
            </a:r>
            <a:endParaRPr b="1" i="0" sz="107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8" name="Google Shape;38;p1"/>
          <p:cNvSpPr txBox="1"/>
          <p:nvPr/>
        </p:nvSpPr>
        <p:spPr>
          <a:xfrm>
            <a:off x="4590928" y="5085174"/>
            <a:ext cx="4324418" cy="108106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07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&lt;What are the key pieces of data </a:t>
            </a:r>
            <a:r>
              <a:rPr b="1" lang="en-AU" sz="1070"/>
              <a:t>you</a:t>
            </a:r>
            <a:r>
              <a:rPr b="1" i="0" lang="en-AU" sz="107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need to answer the questions </a:t>
            </a:r>
            <a:r>
              <a:rPr b="1" lang="en-AU" sz="1070"/>
              <a:t>related to the </a:t>
            </a:r>
            <a:r>
              <a:rPr b="1" i="0" lang="en-AU" sz="107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problem</a:t>
            </a:r>
            <a:r>
              <a:rPr b="1" lang="en-AU" sz="1070"/>
              <a:t> you</a:t>
            </a:r>
            <a:r>
              <a:rPr b="1" i="0" lang="en-AU" sz="107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are trying to solve?&gt;</a:t>
            </a:r>
            <a:endParaRPr b="1" i="0" sz="107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" name="Google Shape;39;p1"/>
          <p:cNvSpPr/>
          <p:nvPr/>
        </p:nvSpPr>
        <p:spPr>
          <a:xfrm>
            <a:off x="6633337" y="6524418"/>
            <a:ext cx="432048" cy="205317"/>
          </a:xfrm>
          <a:prstGeom prst="chevron">
            <a:avLst>
              <a:gd fmla="val 50000" name="adj"/>
            </a:avLst>
          </a:prstGeom>
          <a:solidFill>
            <a:schemeClr val="accent4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-AU" sz="12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rPr>
              <a:t>H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0" name="Google Shape;40;p1"/>
          <p:cNvSpPr/>
          <p:nvPr/>
        </p:nvSpPr>
        <p:spPr>
          <a:xfrm>
            <a:off x="7028512" y="6513711"/>
            <a:ext cx="432048" cy="216024"/>
          </a:xfrm>
          <a:prstGeom prst="chevron">
            <a:avLst>
              <a:gd fmla="val 50000" name="adj"/>
            </a:avLst>
          </a:prstGeom>
          <a:solidFill>
            <a:srgbClr val="D8D8D8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-AU" sz="12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rPr>
              <a:t>D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1" name="Google Shape;41;p1"/>
          <p:cNvSpPr/>
          <p:nvPr/>
        </p:nvSpPr>
        <p:spPr>
          <a:xfrm>
            <a:off x="7452320" y="6503004"/>
            <a:ext cx="432048" cy="216024"/>
          </a:xfrm>
          <a:prstGeom prst="chevron">
            <a:avLst>
              <a:gd fmla="val 50000" name="adj"/>
            </a:avLst>
          </a:prstGeom>
          <a:solidFill>
            <a:srgbClr val="D8D8D8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-AU" sz="12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rPr>
              <a:t>E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2" name="Google Shape;42;p1"/>
          <p:cNvSpPr/>
          <p:nvPr/>
        </p:nvSpPr>
        <p:spPr>
          <a:xfrm>
            <a:off x="7846662" y="6508081"/>
            <a:ext cx="432048" cy="216024"/>
          </a:xfrm>
          <a:prstGeom prst="chevron">
            <a:avLst>
              <a:gd fmla="val 50000" name="adj"/>
            </a:avLst>
          </a:prstGeom>
          <a:solidFill>
            <a:srgbClr val="D8D8D8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-AU" sz="12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rPr>
              <a:t>I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3" name="Google Shape;43;p1"/>
          <p:cNvSpPr/>
          <p:nvPr/>
        </p:nvSpPr>
        <p:spPr>
          <a:xfrm>
            <a:off x="8245692" y="6503004"/>
            <a:ext cx="432048" cy="216024"/>
          </a:xfrm>
          <a:prstGeom prst="chevron">
            <a:avLst>
              <a:gd fmla="val 50000" name="adj"/>
            </a:avLst>
          </a:prstGeom>
          <a:solidFill>
            <a:srgbClr val="D8D8D8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-AU" sz="12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rPr>
              <a:t>P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4" name="Google Shape;44;p1"/>
          <p:cNvSpPr/>
          <p:nvPr/>
        </p:nvSpPr>
        <p:spPr>
          <a:xfrm>
            <a:off x="8099130" y="707128"/>
            <a:ext cx="432048" cy="205317"/>
          </a:xfrm>
          <a:prstGeom prst="chevron">
            <a:avLst>
              <a:gd fmla="val 50000" name="adj"/>
            </a:avLst>
          </a:prstGeom>
          <a:solidFill>
            <a:schemeClr val="accent4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</a:pPr>
            <a:r>
              <a:rPr b="1" i="0" lang="en-AU" sz="1200" u="none" cap="none" strike="noStrike">
                <a:solidFill>
                  <a:schemeClr val="lt1"/>
                </a:solidFill>
                <a:latin typeface="Quattrocento Sans"/>
                <a:ea typeface="Quattrocento Sans"/>
                <a:cs typeface="Quattrocento Sans"/>
                <a:sym typeface="Quattrocento Sans"/>
              </a:rPr>
              <a:t>H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5" name="Google Shape;45;p1"/>
          <p:cNvSpPr/>
          <p:nvPr/>
        </p:nvSpPr>
        <p:spPr>
          <a:xfrm>
            <a:off x="121750" y="116631"/>
            <a:ext cx="7724912" cy="1137079"/>
          </a:xfrm>
          <a:prstGeom prst="wedgeRectCallout">
            <a:avLst>
              <a:gd fmla="val 53513" name="adj1"/>
              <a:gd fmla="val 6588" name="adj2"/>
            </a:avLst>
          </a:prstGeom>
          <a:solidFill>
            <a:srgbClr val="FEF2DA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6" name="Google Shape;46;p1"/>
          <p:cNvSpPr txBox="1"/>
          <p:nvPr>
            <p:ph type="title"/>
          </p:nvPr>
        </p:nvSpPr>
        <p:spPr>
          <a:xfrm>
            <a:off x="184140" y="189590"/>
            <a:ext cx="8793596" cy="30777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rPr lang="en-AU" sz="2000">
                <a:solidFill>
                  <a:srgbClr val="29748D"/>
                </a:solidFill>
                <a:latin typeface="Quattrocento Sans"/>
                <a:ea typeface="Quattrocento Sans"/>
                <a:cs typeface="Quattrocento Sans"/>
                <a:sym typeface="Quattrocento Sans"/>
              </a:rPr>
              <a:t>Problem Statement Worksheet (Hypothesis Formation)</a:t>
            </a:r>
            <a:endParaRPr/>
          </a:p>
        </p:txBody>
      </p:sp>
      <p:sp>
        <p:nvSpPr>
          <p:cNvPr id="47" name="Google Shape;47;p1"/>
          <p:cNvSpPr txBox="1"/>
          <p:nvPr/>
        </p:nvSpPr>
        <p:spPr>
          <a:xfrm>
            <a:off x="4607126" y="3547600"/>
            <a:ext cx="4324418" cy="108106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&lt;</a:t>
            </a:r>
            <a:r>
              <a:rPr b="1" lang="en-AU" sz="1071"/>
              <a:t>Who</a:t>
            </a:r>
            <a:r>
              <a:rPr b="1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are the key stakeholders that need to be involved in th</a:t>
            </a:r>
            <a:r>
              <a:rPr b="1" lang="en-AU" sz="1071"/>
              <a:t>is project</a:t>
            </a:r>
            <a:r>
              <a:rPr b="1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? </a:t>
            </a:r>
            <a:r>
              <a:rPr b="1" lang="en-AU" sz="1071"/>
              <a:t>Where will you source your data from and who will you present your recommendation to once you have identified a solution?</a:t>
            </a:r>
            <a:r>
              <a:rPr b="1" i="0" lang="en-AU" sz="1071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&gt;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48" name="Google Shape;48;p1"/>
          <p:cNvSpPr txBox="1"/>
          <p:nvPr/>
        </p:nvSpPr>
        <p:spPr>
          <a:xfrm>
            <a:off x="184140" y="540901"/>
            <a:ext cx="8584648" cy="49244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1" i="0" lang="en-AU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&lt;What is the business problem </a:t>
            </a:r>
            <a:r>
              <a:rPr b="1" lang="en-AU"/>
              <a:t>you</a:t>
            </a:r>
            <a:r>
              <a:rPr b="1" i="0" lang="en-AU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are investigating? (Use SMART principles)&gt;</a:t>
            </a:r>
            <a:endParaRPr b="1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ynergy_CF_YNR002">
  <a:themeElements>
    <a:clrScheme name="Current">
      <a:dk1>
        <a:srgbClr val="002C46"/>
      </a:dk1>
      <a:lt1>
        <a:srgbClr val="FFFFFF"/>
      </a:lt1>
      <a:dk2>
        <a:srgbClr val="FBC14E"/>
      </a:dk2>
      <a:lt2>
        <a:srgbClr val="879C16"/>
      </a:lt2>
      <a:accent1>
        <a:srgbClr val="99AABE"/>
      </a:accent1>
      <a:accent2>
        <a:srgbClr val="406085"/>
      </a:accent2>
      <a:accent3>
        <a:srgbClr val="002C46"/>
      </a:accent3>
      <a:accent4>
        <a:srgbClr val="FBC14E"/>
      </a:accent4>
      <a:accent5>
        <a:srgbClr val="379BBD"/>
      </a:accent5>
      <a:accent6>
        <a:srgbClr val="808080"/>
      </a:accent6>
      <a:hlink>
        <a:srgbClr val="002C46"/>
      </a:hlink>
      <a:folHlink>
        <a:srgbClr val="FBC14E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Christopher H</dc:creator>
</cp:coreProperties>
</file>