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63"/>
  </p:normalViewPr>
  <p:slideViewPr>
    <p:cSldViewPr snapToGrid="0" snapToObjects="1">
      <p:cViewPr varScale="1">
        <p:scale>
          <a:sx n="121" d="100"/>
          <a:sy n="121" d="100"/>
        </p:scale>
        <p:origin x="20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9/17/20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8000"/>
                <a:hueMod val="94000"/>
                <a:satMod val="148000"/>
                <a:lumMod val="150000"/>
              </a:schemeClr>
            </a:gs>
            <a:gs pos="100000">
              <a:schemeClr val="bg1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BE10567-6165-46A7-867D-4690A16B4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1"/>
            <a:ext cx="12192003" cy="6858001"/>
            <a:chOff x="0" y="-1"/>
            <a:chExt cx="12192003" cy="6858001"/>
          </a:xfrm>
        </p:grpSpPr>
        <p:sp useBgFill="1">
          <p:nvSpPr>
            <p:cNvPr id="9" name="Rectangle 8">
              <a:extLst>
                <a:ext uri="{FF2B5EF4-FFF2-40B4-BE49-F238E27FC236}">
                  <a16:creationId xmlns:a16="http://schemas.microsoft.com/office/drawing/2014/main" id="{0F4DB1F4-429C-4C85-85D7-C4D81996D3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-1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159C0DA6-71D9-4C96-A774-7FADF5E0A4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 noChangeArrowheads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30000"/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2192003" cy="6858001"/>
            </a:xfrm>
            <a:prstGeom prst="rect">
              <a:avLst/>
            </a:prstGeom>
            <a:noFill/>
            <a:extLst>
              <a:ext uri="{909E8E84-426E-40dd-AFC4-6F175D3DCCD1}">
                <a14:hiddenFill xmlns="" xmlns:a16="http://schemas.microsoft.com/office/drawing/2014/main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Round Diagonal Corner Rectangle 7">
            <a:extLst>
              <a:ext uri="{FF2B5EF4-FFF2-40B4-BE49-F238E27FC236}">
                <a16:creationId xmlns:a16="http://schemas.microsoft.com/office/drawing/2014/main" id="{4B24F6DB-F114-44A7-BB56-D401884E4E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82333" y="2235200"/>
            <a:ext cx="7027334" cy="2396067"/>
          </a:xfrm>
          <a:prstGeom prst="round2DiagRect">
            <a:avLst>
              <a:gd name="adj1" fmla="val 9246"/>
              <a:gd name="adj2" fmla="val 0"/>
            </a:avLst>
          </a:prstGeom>
          <a:solidFill>
            <a:srgbClr val="000000">
              <a:alpha val="80000"/>
            </a:srgbClr>
          </a:solidFill>
          <a:ln w="19050" cap="sq">
            <a:solidFill>
              <a:schemeClr val="tx2"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DB50ECD-225E-4F81-AF7B-706DD05F3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5895" y="2900097"/>
            <a:ext cx="10982062" cy="1211524"/>
            <a:chOff x="605895" y="2900097"/>
            <a:chExt cx="10982062" cy="1211524"/>
          </a:xfrm>
          <a:effectLst/>
        </p:grpSpPr>
        <p:sp>
          <p:nvSpPr>
            <p:cNvPr id="15" name="Freeform 32">
              <a:extLst>
                <a:ext uri="{FF2B5EF4-FFF2-40B4-BE49-F238E27FC236}">
                  <a16:creationId xmlns:a16="http://schemas.microsoft.com/office/drawing/2014/main" id="{CBC3B006-1357-4969-BC3D-CDD91E492B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 flipV="1">
              <a:off x="9653587" y="3379784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16" name="Freeform 33">
              <a:extLst>
                <a:ext uri="{FF2B5EF4-FFF2-40B4-BE49-F238E27FC236}">
                  <a16:creationId xmlns:a16="http://schemas.microsoft.com/office/drawing/2014/main" id="{0D6E4F1D-B331-41B5-90EF-2236C1EE15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 flipV="1">
              <a:off x="10078244" y="3310728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17" name="Freeform 34">
              <a:extLst>
                <a:ext uri="{FF2B5EF4-FFF2-40B4-BE49-F238E27FC236}">
                  <a16:creationId xmlns:a16="http://schemas.microsoft.com/office/drawing/2014/main" id="{54A60014-21DF-44E5-9137-4335718850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 flipV="1">
              <a:off x="11146631" y="3574253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18" name="Freeform 37">
              <a:extLst>
                <a:ext uri="{FF2B5EF4-FFF2-40B4-BE49-F238E27FC236}">
                  <a16:creationId xmlns:a16="http://schemas.microsoft.com/office/drawing/2014/main" id="{40B768C0-B003-45F4-9A06-EA3509A90B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 flipV="1">
              <a:off x="10230644" y="3034502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19" name="Freeform 35">
              <a:extLst>
                <a:ext uri="{FF2B5EF4-FFF2-40B4-BE49-F238E27FC236}">
                  <a16:creationId xmlns:a16="http://schemas.microsoft.com/office/drawing/2014/main" id="{5E479182-2054-4AD9-823D-81CFAD7F2C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034587" y="256275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0" name="Freeform 36">
              <a:extLst>
                <a:ext uri="{FF2B5EF4-FFF2-40B4-BE49-F238E27FC236}">
                  <a16:creationId xmlns:a16="http://schemas.microsoft.com/office/drawing/2014/main" id="{A7D912CF-756A-41F1-8BF1-5BA7D1BD05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747375" y="3232679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1" name="Freeform 38">
              <a:extLst>
                <a:ext uri="{FF2B5EF4-FFF2-40B4-BE49-F238E27FC236}">
                  <a16:creationId xmlns:a16="http://schemas.microsoft.com/office/drawing/2014/main" id="{734B6F35-2160-44B1-AB00-F628C84B14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9044" y="3095360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2" name="Freeform 39">
              <a:extLst>
                <a:ext uri="{FF2B5EF4-FFF2-40B4-BE49-F238E27FC236}">
                  <a16:creationId xmlns:a16="http://schemas.microsoft.com/office/drawing/2014/main" id="{D8657E76-4F63-44FE-86C5-54CA174FCB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0353675" y="2153178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3" name="Freeform 40">
              <a:extLst>
                <a:ext uri="{FF2B5EF4-FFF2-40B4-BE49-F238E27FC236}">
                  <a16:creationId xmlns:a16="http://schemas.microsoft.com/office/drawing/2014/main" id="{482CEB8C-90E5-4152-8B52-A2881B98A3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848850" y="330887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4" name="Rectangle 41">
              <a:extLst>
                <a:ext uri="{FF2B5EF4-FFF2-40B4-BE49-F238E27FC236}">
                  <a16:creationId xmlns:a16="http://schemas.microsoft.com/office/drawing/2014/main" id="{85010FC2-BC4C-4692-876D-7FE363BFC6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9721056" y="3284272"/>
              <a:ext cx="23813" cy="252413"/>
            </a:xfrm>
            <a:prstGeom prst="rect">
              <a:avLst/>
            </a:pr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5" name="Freeform 32">
              <a:extLst>
                <a:ext uri="{FF2B5EF4-FFF2-40B4-BE49-F238E27FC236}">
                  <a16:creationId xmlns:a16="http://schemas.microsoft.com/office/drawing/2014/main" id="{714C1223-2B78-4715-9ACB-079A60D16D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 flipV="1">
              <a:off x="2122751" y="3532184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6" name="Freeform 33">
              <a:extLst>
                <a:ext uri="{FF2B5EF4-FFF2-40B4-BE49-F238E27FC236}">
                  <a16:creationId xmlns:a16="http://schemas.microsoft.com/office/drawing/2014/main" id="{1D9109D3-C92A-410B-9B43-5F02B2D84E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 flipV="1">
              <a:off x="1958445" y="3463128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7" name="Freeform 34">
              <a:extLst>
                <a:ext uri="{FF2B5EF4-FFF2-40B4-BE49-F238E27FC236}">
                  <a16:creationId xmlns:a16="http://schemas.microsoft.com/office/drawing/2014/main" id="{EF5B327A-A1AE-42F3-815E-84F4AA2948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 flipV="1">
              <a:off x="858308" y="3726653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8" name="Freeform 37">
              <a:extLst>
                <a:ext uri="{FF2B5EF4-FFF2-40B4-BE49-F238E27FC236}">
                  <a16:creationId xmlns:a16="http://schemas.microsoft.com/office/drawing/2014/main" id="{77738BDE-751F-4D4C-B4C4-C9DF3EA291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 flipV="1">
              <a:off x="1658407" y="3186902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29" name="Freeform 35">
              <a:extLst>
                <a:ext uri="{FF2B5EF4-FFF2-40B4-BE49-F238E27FC236}">
                  <a16:creationId xmlns:a16="http://schemas.microsoft.com/office/drawing/2014/main" id="{9C8C4AD6-72BF-490C-963C-97C7FD7E7E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>
              <a:off x="1860814" y="271515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30" name="Freeform 36">
              <a:extLst>
                <a:ext uri="{FF2B5EF4-FFF2-40B4-BE49-F238E27FC236}">
                  <a16:creationId xmlns:a16="http://schemas.microsoft.com/office/drawing/2014/main" id="{94990E31-5AA8-4502-A963-CE1B539DAC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>
              <a:off x="1289314" y="3385079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31" name="Freeform 38">
              <a:extLst>
                <a:ext uri="{FF2B5EF4-FFF2-40B4-BE49-F238E27FC236}">
                  <a16:creationId xmlns:a16="http://schemas.microsoft.com/office/drawing/2014/main" id="{9E703E9D-ED76-449C-A8C0-7A1E24B8B2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>
              <a:off x="605895" y="3247760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32" name="Freeform 39">
              <a:extLst>
                <a:ext uri="{FF2B5EF4-FFF2-40B4-BE49-F238E27FC236}">
                  <a16:creationId xmlns:a16="http://schemas.microsoft.com/office/drawing/2014/main" id="{C70A75E8-C815-4CCF-ABEE-83F19BFE05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>
              <a:off x="1532202" y="2305578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33" name="Freeform 40">
              <a:extLst>
                <a:ext uri="{FF2B5EF4-FFF2-40B4-BE49-F238E27FC236}">
                  <a16:creationId xmlns:a16="http://schemas.microsoft.com/office/drawing/2014/main" id="{E15638E1-6A92-4D31-A034-853A65A754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>
              <a:off x="2154501" y="346127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  <p:sp>
          <p:nvSpPr>
            <p:cNvPr id="34" name="Rectangle 41">
              <a:extLst>
                <a:ext uri="{FF2B5EF4-FFF2-40B4-BE49-F238E27FC236}">
                  <a16:creationId xmlns:a16="http://schemas.microsoft.com/office/drawing/2014/main" id="{EA3E8D58-D52B-4300-8A50-5696430D1A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 flipH="1">
              <a:off x="2448983" y="3436672"/>
              <a:ext cx="23813" cy="252413"/>
            </a:xfrm>
            <a:prstGeom prst="rect">
              <a:avLst/>
            </a:prstGeom>
            <a:solidFill>
              <a:schemeClr val="tx2">
                <a:alpha val="60000"/>
              </a:schemeClr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58000"/>
                </a:srgbClr>
              </a:outerShdw>
            </a:effectLst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56AAE85-F7BB-0E45-8796-4C28069B35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7000" y="2328334"/>
            <a:ext cx="6858000" cy="1367896"/>
          </a:xfrm>
        </p:spPr>
        <p:txBody>
          <a:bodyPr>
            <a:normAutofit/>
          </a:bodyPr>
          <a:lstStyle/>
          <a:p>
            <a:pPr algn="ctr"/>
            <a:r>
              <a:rPr lang="en-US" sz="4400">
                <a:solidFill>
                  <a:srgbClr val="FFFFFF"/>
                </a:solidFill>
              </a:rPr>
              <a:t>Writing a Methods Section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253B66-D90A-2F47-AFCB-1658AD4D5E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1" y="3602038"/>
            <a:ext cx="6857999" cy="953029"/>
          </a:xfrm>
        </p:spPr>
        <p:txBody>
          <a:bodyPr>
            <a:normAutofit/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004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8000"/>
                <a:hueMod val="94000"/>
                <a:satMod val="148000"/>
                <a:lumMod val="150000"/>
              </a:schemeClr>
            </a:gs>
            <a:gs pos="100000">
              <a:schemeClr val="bg1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9B448F0-DA06-4165-AB5F-4330A20E0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92D83638-A467-411A-9C31-FE9A111CD8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576BCDF-119F-4EB5-83D7-ED823C93E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solidFill>
            <a:schemeClr val="tx2">
              <a:alpha val="45000"/>
            </a:schemeClr>
          </a:solidFill>
        </p:grpSpPr>
        <p:sp>
          <p:nvSpPr>
            <p:cNvPr id="13" name="Rectangle 5">
              <a:extLst>
                <a:ext uri="{FF2B5EF4-FFF2-40B4-BE49-F238E27FC236}">
                  <a16:creationId xmlns:a16="http://schemas.microsoft.com/office/drawing/2014/main" id="{43D63E8F-FD8A-4CE3-B7C9-3E9E2B66B5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D107D890-1831-46D8-90FB-F2FC0B2884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02440904-A4EC-4F72-8E22-AAF4D9DB5C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625E9C1F-1569-416B-A85C-FA14348722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3A186C77-43BF-4B1B-8170-48944F30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FA8D72C1-8526-44B4-9333-5E0057ECC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790E4BA0-9C47-48B6-AA4A-8FC22DA95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FD051475-431F-4B9D-94C6-7B49A69582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82255D2F-85A1-4A19-8BC4-EB2715F36C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EBC3A004-9794-4EFA-83F0-989248797C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6EFD9FC3-E11A-44E3-BCAC-A07F3C601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Line 16">
              <a:extLst>
                <a:ext uri="{FF2B5EF4-FFF2-40B4-BE49-F238E27FC236}">
                  <a16:creationId xmlns:a16="http://schemas.microsoft.com/office/drawing/2014/main" id="{AB6AB6F7-6592-4028-B349-1C0E53A29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6C2415E6-F914-4C11-B48B-4910AA6CA6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2412013C-072A-489E-851A-CFEF91A9A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DE93DF9F-296F-4DE4-8813-D8C04DE4CF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F440D966-5030-460C-9916-BF9B915421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Rectangle 21">
              <a:extLst>
                <a:ext uri="{FF2B5EF4-FFF2-40B4-BE49-F238E27FC236}">
                  <a16:creationId xmlns:a16="http://schemas.microsoft.com/office/drawing/2014/main" id="{1EFE245D-BA05-4F4D-A6E8-40739F48E7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ED67811C-F735-441C-98A6-2517EC099A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3070FC44-32F9-470F-A131-868F3F1DB7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95FB52C7-C779-4E3F-978C-4595FEF868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5">
              <a:extLst>
                <a:ext uri="{FF2B5EF4-FFF2-40B4-BE49-F238E27FC236}">
                  <a16:creationId xmlns:a16="http://schemas.microsoft.com/office/drawing/2014/main" id="{D4EB1759-62AC-4B24-9DC6-E4F8737E8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6">
              <a:extLst>
                <a:ext uri="{FF2B5EF4-FFF2-40B4-BE49-F238E27FC236}">
                  <a16:creationId xmlns:a16="http://schemas.microsoft.com/office/drawing/2014/main" id="{7BF6FB39-864B-4F58-86E8-790E16FB3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7">
              <a:extLst>
                <a:ext uri="{FF2B5EF4-FFF2-40B4-BE49-F238E27FC236}">
                  <a16:creationId xmlns:a16="http://schemas.microsoft.com/office/drawing/2014/main" id="{5FE4FA46-B51C-43DA-87FC-2644ED117A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8">
              <a:extLst>
                <a:ext uri="{FF2B5EF4-FFF2-40B4-BE49-F238E27FC236}">
                  <a16:creationId xmlns:a16="http://schemas.microsoft.com/office/drawing/2014/main" id="{25DD1322-2D3A-4E7B-B23B-B4F96E02C2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29">
              <a:extLst>
                <a:ext uri="{FF2B5EF4-FFF2-40B4-BE49-F238E27FC236}">
                  <a16:creationId xmlns:a16="http://schemas.microsoft.com/office/drawing/2014/main" id="{6E4FFBEB-52BB-494D-AD99-A0F072AB6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7DE92406-3F65-4333-BAAA-A9A7B5AEE9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1">
              <a:extLst>
                <a:ext uri="{FF2B5EF4-FFF2-40B4-BE49-F238E27FC236}">
                  <a16:creationId xmlns:a16="http://schemas.microsoft.com/office/drawing/2014/main" id="{B8B0FFC4-D1BB-4BB9-A224-BB78BFD338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FC7667E-1BB6-224B-824F-C7A507B63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1" y="748240"/>
            <a:ext cx="9906000" cy="1117073"/>
          </a:xfrm>
        </p:spPr>
        <p:txBody>
          <a:bodyPr>
            <a:normAutofit/>
          </a:bodyPr>
          <a:lstStyle/>
          <a:p>
            <a:pPr algn="ctr"/>
            <a:r>
              <a:rPr lang="en-US" sz="4000"/>
              <a:t>Components: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CB08AA-BB05-7B4B-A518-2D641DC5E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6500" y="2249487"/>
            <a:ext cx="9840911" cy="3541714"/>
          </a:xfrm>
        </p:spPr>
        <p:txBody>
          <a:bodyPr anchor="t">
            <a:normAutofit/>
          </a:bodyPr>
          <a:lstStyle/>
          <a:p>
            <a:r>
              <a:rPr lang="en-US" dirty="0"/>
              <a:t>Participants – who</a:t>
            </a:r>
          </a:p>
          <a:p>
            <a:r>
              <a:rPr lang="en-US" dirty="0"/>
              <a:t>Materials – what tools did you use</a:t>
            </a:r>
          </a:p>
          <a:p>
            <a:r>
              <a:rPr lang="en-US" dirty="0"/>
              <a:t>Design – how did you put your experiment together</a:t>
            </a:r>
          </a:p>
          <a:p>
            <a:r>
              <a:rPr lang="en-US" dirty="0"/>
              <a:t>Procedure – what did you do</a:t>
            </a:r>
          </a:p>
          <a:p>
            <a:r>
              <a:rPr lang="en-US" dirty="0"/>
              <a:t>Tense – keep it </a:t>
            </a:r>
            <a:r>
              <a:rPr lang="en-US"/>
              <a:t>past tense</a:t>
            </a:r>
            <a:endParaRPr lang="en-US" dirty="0"/>
          </a:p>
          <a:p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DB4BB99-C854-45F9-BED1-63D15E3A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364912" y="0"/>
            <a:ext cx="674688" cy="6848476"/>
            <a:chOff x="11364912" y="0"/>
            <a:chExt cx="674688" cy="6848476"/>
          </a:xfrm>
          <a:solidFill>
            <a:schemeClr val="tx2">
              <a:alpha val="45000"/>
            </a:schemeClr>
          </a:solidFill>
        </p:grpSpPr>
        <p:sp>
          <p:nvSpPr>
            <p:cNvPr id="42" name="Freeform 32">
              <a:extLst>
                <a:ext uri="{FF2B5EF4-FFF2-40B4-BE49-F238E27FC236}">
                  <a16:creationId xmlns:a16="http://schemas.microsoft.com/office/drawing/2014/main" id="{5D1CCC4C-284C-4BF6-97D9-D974674634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83975" y="0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3">
              <a:extLst>
                <a:ext uri="{FF2B5EF4-FFF2-40B4-BE49-F238E27FC236}">
                  <a16:creationId xmlns:a16="http://schemas.microsoft.com/office/drawing/2014/main" id="{35D82D1B-EB09-4028-9107-D60B547C7B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64912" y="474663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4">
              <a:extLst>
                <a:ext uri="{FF2B5EF4-FFF2-40B4-BE49-F238E27FC236}">
                  <a16:creationId xmlns:a16="http://schemas.microsoft.com/office/drawing/2014/main" id="{1389EE93-8059-437E-8507-7557AD68FB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1612" y="1539875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5">
              <a:extLst>
                <a:ext uri="{FF2B5EF4-FFF2-40B4-BE49-F238E27FC236}">
                  <a16:creationId xmlns:a16="http://schemas.microsoft.com/office/drawing/2014/main" id="{377C05DC-75FF-4426-A34F-DBF0C7E7BE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31600" y="569436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6">
              <a:extLst>
                <a:ext uri="{FF2B5EF4-FFF2-40B4-BE49-F238E27FC236}">
                  <a16:creationId xmlns:a16="http://schemas.microsoft.com/office/drawing/2014/main" id="{03D385C8-866D-437D-91B1-2E3ECDD88E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72900" y="5551488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7">
              <a:extLst>
                <a:ext uri="{FF2B5EF4-FFF2-40B4-BE49-F238E27FC236}">
                  <a16:creationId xmlns:a16="http://schemas.microsoft.com/office/drawing/2014/main" id="{3F649CBB-748F-4C79-A14F-C531C40B08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10987" y="4763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38">
              <a:extLst>
                <a:ext uri="{FF2B5EF4-FFF2-40B4-BE49-F238E27FC236}">
                  <a16:creationId xmlns:a16="http://schemas.microsoft.com/office/drawing/2014/main" id="{7F4622C0-84AF-41F1-9128-FE73CADD36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6375" y="4867275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39">
              <a:extLst>
                <a:ext uri="{FF2B5EF4-FFF2-40B4-BE49-F238E27FC236}">
                  <a16:creationId xmlns:a16="http://schemas.microsoft.com/office/drawing/2014/main" id="{CC6F29C1-A471-4CDE-8C21-E4B15C5EF4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41112" y="5046663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0">
              <a:extLst>
                <a:ext uri="{FF2B5EF4-FFF2-40B4-BE49-F238E27FC236}">
                  <a16:creationId xmlns:a16="http://schemas.microsoft.com/office/drawing/2014/main" id="{67F5B7DA-86C7-4AE0-96B6-D7F5AA51E2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49100" y="64166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Rectangle 41">
              <a:extLst>
                <a:ext uri="{FF2B5EF4-FFF2-40B4-BE49-F238E27FC236}">
                  <a16:creationId xmlns:a16="http://schemas.microsoft.com/office/drawing/2014/main" id="{0FA481E3-0439-484A-AC9B-19D58B98E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39587" y="6596063"/>
              <a:ext cx="238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</p:grpSp>
    </p:spTree>
    <p:extLst>
      <p:ext uri="{BB962C8B-B14F-4D97-AF65-F5344CB8AC3E}">
        <p14:creationId xmlns:p14="http://schemas.microsoft.com/office/powerpoint/2010/main" val="29674638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8000"/>
                <a:hueMod val="94000"/>
                <a:satMod val="148000"/>
                <a:lumMod val="150000"/>
              </a:schemeClr>
            </a:gs>
            <a:gs pos="100000">
              <a:schemeClr val="bg1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9B448F0-DA06-4165-AB5F-4330A20E0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92D83638-A467-411A-9C31-FE9A111CD8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576BCDF-119F-4EB5-83D7-ED823C93E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solidFill>
            <a:schemeClr val="tx2">
              <a:alpha val="45000"/>
            </a:schemeClr>
          </a:solidFill>
        </p:grpSpPr>
        <p:sp>
          <p:nvSpPr>
            <p:cNvPr id="13" name="Rectangle 5">
              <a:extLst>
                <a:ext uri="{FF2B5EF4-FFF2-40B4-BE49-F238E27FC236}">
                  <a16:creationId xmlns:a16="http://schemas.microsoft.com/office/drawing/2014/main" id="{43D63E8F-FD8A-4CE3-B7C9-3E9E2B66B5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D107D890-1831-46D8-90FB-F2FC0B2884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02440904-A4EC-4F72-8E22-AAF4D9DB5C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625E9C1F-1569-416B-A85C-FA14348722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3A186C77-43BF-4B1B-8170-48944F30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FA8D72C1-8526-44B4-9333-5E0057ECC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790E4BA0-9C47-48B6-AA4A-8FC22DA95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FD051475-431F-4B9D-94C6-7B49A69582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82255D2F-85A1-4A19-8BC4-EB2715F36C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EBC3A004-9794-4EFA-83F0-989248797C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6EFD9FC3-E11A-44E3-BCAC-A07F3C601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Line 16">
              <a:extLst>
                <a:ext uri="{FF2B5EF4-FFF2-40B4-BE49-F238E27FC236}">
                  <a16:creationId xmlns:a16="http://schemas.microsoft.com/office/drawing/2014/main" id="{AB6AB6F7-6592-4028-B349-1C0E53A29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6C2415E6-F914-4C11-B48B-4910AA6CA6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2412013C-072A-489E-851A-CFEF91A9A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DE93DF9F-296F-4DE4-8813-D8C04DE4CF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F440D966-5030-460C-9916-BF9B915421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Rectangle 21">
              <a:extLst>
                <a:ext uri="{FF2B5EF4-FFF2-40B4-BE49-F238E27FC236}">
                  <a16:creationId xmlns:a16="http://schemas.microsoft.com/office/drawing/2014/main" id="{1EFE245D-BA05-4F4D-A6E8-40739F48E7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ED67811C-F735-441C-98A6-2517EC099A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3070FC44-32F9-470F-A131-868F3F1DB7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95FB52C7-C779-4E3F-978C-4595FEF868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5">
              <a:extLst>
                <a:ext uri="{FF2B5EF4-FFF2-40B4-BE49-F238E27FC236}">
                  <a16:creationId xmlns:a16="http://schemas.microsoft.com/office/drawing/2014/main" id="{D4EB1759-62AC-4B24-9DC6-E4F8737E8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6">
              <a:extLst>
                <a:ext uri="{FF2B5EF4-FFF2-40B4-BE49-F238E27FC236}">
                  <a16:creationId xmlns:a16="http://schemas.microsoft.com/office/drawing/2014/main" id="{7BF6FB39-864B-4F58-86E8-790E16FB3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7">
              <a:extLst>
                <a:ext uri="{FF2B5EF4-FFF2-40B4-BE49-F238E27FC236}">
                  <a16:creationId xmlns:a16="http://schemas.microsoft.com/office/drawing/2014/main" id="{5FE4FA46-B51C-43DA-87FC-2644ED117A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8">
              <a:extLst>
                <a:ext uri="{FF2B5EF4-FFF2-40B4-BE49-F238E27FC236}">
                  <a16:creationId xmlns:a16="http://schemas.microsoft.com/office/drawing/2014/main" id="{25DD1322-2D3A-4E7B-B23B-B4F96E02C2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29">
              <a:extLst>
                <a:ext uri="{FF2B5EF4-FFF2-40B4-BE49-F238E27FC236}">
                  <a16:creationId xmlns:a16="http://schemas.microsoft.com/office/drawing/2014/main" id="{6E4FFBEB-52BB-494D-AD99-A0F072AB6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7DE92406-3F65-4333-BAAA-A9A7B5AEE9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1">
              <a:extLst>
                <a:ext uri="{FF2B5EF4-FFF2-40B4-BE49-F238E27FC236}">
                  <a16:creationId xmlns:a16="http://schemas.microsoft.com/office/drawing/2014/main" id="{B8B0FFC4-D1BB-4BB9-A224-BB78BFD338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7ED7F1E-A24D-164B-A24A-6FDF65C18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1" y="748240"/>
            <a:ext cx="9906000" cy="1117073"/>
          </a:xfrm>
        </p:spPr>
        <p:txBody>
          <a:bodyPr>
            <a:normAutofit/>
          </a:bodyPr>
          <a:lstStyle/>
          <a:p>
            <a:pPr algn="ctr"/>
            <a:r>
              <a:rPr lang="en-US" sz="4000"/>
              <a:t>Participants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E2EB3-0B13-8541-AC25-BA0B5FDF5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6500" y="2249487"/>
            <a:ext cx="9840911" cy="3541714"/>
          </a:xfrm>
        </p:spPr>
        <p:txBody>
          <a:bodyPr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Who was in your study?</a:t>
            </a:r>
            <a:endParaRPr lang="en-US"/>
          </a:p>
          <a:p>
            <a:pPr>
              <a:lnSpc>
                <a:spcPct val="110000"/>
              </a:lnSpc>
            </a:pPr>
            <a:r>
              <a:rPr lang="en-US" dirty="0"/>
              <a:t>How many people were in your study?</a:t>
            </a:r>
            <a:endParaRPr lang="en-US"/>
          </a:p>
          <a:p>
            <a:pPr>
              <a:lnSpc>
                <a:spcPct val="110000"/>
              </a:lnSpc>
            </a:pPr>
            <a:r>
              <a:rPr lang="en-US" dirty="0"/>
              <a:t>How were they chosen?</a:t>
            </a:r>
            <a:endParaRPr lang="en-US"/>
          </a:p>
          <a:p>
            <a:pPr lvl="1">
              <a:lnSpc>
                <a:spcPct val="110000"/>
              </a:lnSpc>
            </a:pPr>
            <a:r>
              <a:rPr lang="en-US" dirty="0"/>
              <a:t>Were they compensated? How?</a:t>
            </a:r>
            <a:endParaRPr lang="en-US"/>
          </a:p>
          <a:p>
            <a:pPr>
              <a:lnSpc>
                <a:spcPct val="110000"/>
              </a:lnSpc>
            </a:pPr>
            <a:r>
              <a:rPr lang="en-US" dirty="0"/>
              <a:t>What details make them different from the general population?</a:t>
            </a:r>
            <a:endParaRPr lang="en-US"/>
          </a:p>
          <a:p>
            <a:pPr>
              <a:lnSpc>
                <a:spcPct val="110000"/>
              </a:lnSpc>
            </a:pPr>
            <a:r>
              <a:rPr lang="en-US" dirty="0"/>
              <a:t>For our first lab, we won’t have all that information, so we just report what we have.</a:t>
            </a:r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DB4BB99-C854-45F9-BED1-63D15E3A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364912" y="0"/>
            <a:ext cx="674688" cy="6848476"/>
            <a:chOff x="11364912" y="0"/>
            <a:chExt cx="674688" cy="6848476"/>
          </a:xfrm>
          <a:solidFill>
            <a:schemeClr val="tx2">
              <a:alpha val="45000"/>
            </a:schemeClr>
          </a:solidFill>
        </p:grpSpPr>
        <p:sp>
          <p:nvSpPr>
            <p:cNvPr id="42" name="Freeform 32">
              <a:extLst>
                <a:ext uri="{FF2B5EF4-FFF2-40B4-BE49-F238E27FC236}">
                  <a16:creationId xmlns:a16="http://schemas.microsoft.com/office/drawing/2014/main" id="{5D1CCC4C-284C-4BF6-97D9-D974674634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83975" y="0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3">
              <a:extLst>
                <a:ext uri="{FF2B5EF4-FFF2-40B4-BE49-F238E27FC236}">
                  <a16:creationId xmlns:a16="http://schemas.microsoft.com/office/drawing/2014/main" id="{35D82D1B-EB09-4028-9107-D60B547C7B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64912" y="474663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4">
              <a:extLst>
                <a:ext uri="{FF2B5EF4-FFF2-40B4-BE49-F238E27FC236}">
                  <a16:creationId xmlns:a16="http://schemas.microsoft.com/office/drawing/2014/main" id="{1389EE93-8059-437E-8507-7557AD68FB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1612" y="1539875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5">
              <a:extLst>
                <a:ext uri="{FF2B5EF4-FFF2-40B4-BE49-F238E27FC236}">
                  <a16:creationId xmlns:a16="http://schemas.microsoft.com/office/drawing/2014/main" id="{377C05DC-75FF-4426-A34F-DBF0C7E7BE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31600" y="569436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6">
              <a:extLst>
                <a:ext uri="{FF2B5EF4-FFF2-40B4-BE49-F238E27FC236}">
                  <a16:creationId xmlns:a16="http://schemas.microsoft.com/office/drawing/2014/main" id="{03D385C8-866D-437D-91B1-2E3ECDD88E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72900" y="5551488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7">
              <a:extLst>
                <a:ext uri="{FF2B5EF4-FFF2-40B4-BE49-F238E27FC236}">
                  <a16:creationId xmlns:a16="http://schemas.microsoft.com/office/drawing/2014/main" id="{3F649CBB-748F-4C79-A14F-C531C40B08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10987" y="4763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38">
              <a:extLst>
                <a:ext uri="{FF2B5EF4-FFF2-40B4-BE49-F238E27FC236}">
                  <a16:creationId xmlns:a16="http://schemas.microsoft.com/office/drawing/2014/main" id="{7F4622C0-84AF-41F1-9128-FE73CADD36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6375" y="4867275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39">
              <a:extLst>
                <a:ext uri="{FF2B5EF4-FFF2-40B4-BE49-F238E27FC236}">
                  <a16:creationId xmlns:a16="http://schemas.microsoft.com/office/drawing/2014/main" id="{CC6F29C1-A471-4CDE-8C21-E4B15C5EF4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41112" y="5046663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0">
              <a:extLst>
                <a:ext uri="{FF2B5EF4-FFF2-40B4-BE49-F238E27FC236}">
                  <a16:creationId xmlns:a16="http://schemas.microsoft.com/office/drawing/2014/main" id="{67F5B7DA-86C7-4AE0-96B6-D7F5AA51E2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49100" y="64166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Rectangle 41">
              <a:extLst>
                <a:ext uri="{FF2B5EF4-FFF2-40B4-BE49-F238E27FC236}">
                  <a16:creationId xmlns:a16="http://schemas.microsoft.com/office/drawing/2014/main" id="{0FA481E3-0439-484A-AC9B-19D58B98E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39587" y="6596063"/>
              <a:ext cx="238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</p:grpSp>
    </p:spTree>
    <p:extLst>
      <p:ext uri="{BB962C8B-B14F-4D97-AF65-F5344CB8AC3E}">
        <p14:creationId xmlns:p14="http://schemas.microsoft.com/office/powerpoint/2010/main" val="533043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8000"/>
                <a:hueMod val="94000"/>
                <a:satMod val="148000"/>
                <a:lumMod val="150000"/>
              </a:schemeClr>
            </a:gs>
            <a:gs pos="100000">
              <a:schemeClr val="bg1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9B448F0-DA06-4165-AB5F-4330A20E0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92D83638-A467-411A-9C31-FE9A111CD8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576BCDF-119F-4EB5-83D7-ED823C93E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solidFill>
            <a:schemeClr val="tx2">
              <a:alpha val="45000"/>
            </a:schemeClr>
          </a:solidFill>
        </p:grpSpPr>
        <p:sp>
          <p:nvSpPr>
            <p:cNvPr id="13" name="Rectangle 5">
              <a:extLst>
                <a:ext uri="{FF2B5EF4-FFF2-40B4-BE49-F238E27FC236}">
                  <a16:creationId xmlns:a16="http://schemas.microsoft.com/office/drawing/2014/main" id="{43D63E8F-FD8A-4CE3-B7C9-3E9E2B66B5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D107D890-1831-46D8-90FB-F2FC0B2884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02440904-A4EC-4F72-8E22-AAF4D9DB5C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625E9C1F-1569-416B-A85C-FA14348722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3A186C77-43BF-4B1B-8170-48944F30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FA8D72C1-8526-44B4-9333-5E0057ECC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790E4BA0-9C47-48B6-AA4A-8FC22DA95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FD051475-431F-4B9D-94C6-7B49A69582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82255D2F-85A1-4A19-8BC4-EB2715F36C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EBC3A004-9794-4EFA-83F0-989248797C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6EFD9FC3-E11A-44E3-BCAC-A07F3C601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Line 16">
              <a:extLst>
                <a:ext uri="{FF2B5EF4-FFF2-40B4-BE49-F238E27FC236}">
                  <a16:creationId xmlns:a16="http://schemas.microsoft.com/office/drawing/2014/main" id="{AB6AB6F7-6592-4028-B349-1C0E53A29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6C2415E6-F914-4C11-B48B-4910AA6CA6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2412013C-072A-489E-851A-CFEF91A9A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DE93DF9F-296F-4DE4-8813-D8C04DE4CF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F440D966-5030-460C-9916-BF9B915421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Rectangle 21">
              <a:extLst>
                <a:ext uri="{FF2B5EF4-FFF2-40B4-BE49-F238E27FC236}">
                  <a16:creationId xmlns:a16="http://schemas.microsoft.com/office/drawing/2014/main" id="{1EFE245D-BA05-4F4D-A6E8-40739F48E7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ED67811C-F735-441C-98A6-2517EC099A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3070FC44-32F9-470F-A131-868F3F1DB7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95FB52C7-C779-4E3F-978C-4595FEF868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5">
              <a:extLst>
                <a:ext uri="{FF2B5EF4-FFF2-40B4-BE49-F238E27FC236}">
                  <a16:creationId xmlns:a16="http://schemas.microsoft.com/office/drawing/2014/main" id="{D4EB1759-62AC-4B24-9DC6-E4F8737E8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6">
              <a:extLst>
                <a:ext uri="{FF2B5EF4-FFF2-40B4-BE49-F238E27FC236}">
                  <a16:creationId xmlns:a16="http://schemas.microsoft.com/office/drawing/2014/main" id="{7BF6FB39-864B-4F58-86E8-790E16FB3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7">
              <a:extLst>
                <a:ext uri="{FF2B5EF4-FFF2-40B4-BE49-F238E27FC236}">
                  <a16:creationId xmlns:a16="http://schemas.microsoft.com/office/drawing/2014/main" id="{5FE4FA46-B51C-43DA-87FC-2644ED117A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8">
              <a:extLst>
                <a:ext uri="{FF2B5EF4-FFF2-40B4-BE49-F238E27FC236}">
                  <a16:creationId xmlns:a16="http://schemas.microsoft.com/office/drawing/2014/main" id="{25DD1322-2D3A-4E7B-B23B-B4F96E02C2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29">
              <a:extLst>
                <a:ext uri="{FF2B5EF4-FFF2-40B4-BE49-F238E27FC236}">
                  <a16:creationId xmlns:a16="http://schemas.microsoft.com/office/drawing/2014/main" id="{6E4FFBEB-52BB-494D-AD99-A0F072AB6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7DE92406-3F65-4333-BAAA-A9A7B5AEE9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1">
              <a:extLst>
                <a:ext uri="{FF2B5EF4-FFF2-40B4-BE49-F238E27FC236}">
                  <a16:creationId xmlns:a16="http://schemas.microsoft.com/office/drawing/2014/main" id="{B8B0FFC4-D1BB-4BB9-A224-BB78BFD338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42E6236-3CF8-6644-9D84-D5E4F8F9D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1" y="748240"/>
            <a:ext cx="9906000" cy="1117073"/>
          </a:xfrm>
        </p:spPr>
        <p:txBody>
          <a:bodyPr>
            <a:normAutofit/>
          </a:bodyPr>
          <a:lstStyle/>
          <a:p>
            <a:pPr algn="ctr"/>
            <a:r>
              <a:rPr lang="en-US" sz="4000"/>
              <a:t>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18780-62C0-C647-BE6B-9AA51E5F3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6500" y="2249487"/>
            <a:ext cx="9840911" cy="3541714"/>
          </a:xfrm>
        </p:spPr>
        <p:txBody>
          <a:bodyPr anchor="t">
            <a:normAutofit/>
          </a:bodyPr>
          <a:lstStyle/>
          <a:p>
            <a:r>
              <a:rPr lang="en-US" dirty="0"/>
              <a:t>What stuff did you use?</a:t>
            </a:r>
          </a:p>
          <a:p>
            <a:r>
              <a:rPr lang="en-US" dirty="0"/>
              <a:t>Measures (such as questionnaires)</a:t>
            </a:r>
          </a:p>
          <a:p>
            <a:r>
              <a:rPr lang="en-US" dirty="0"/>
              <a:t>Instruments</a:t>
            </a:r>
          </a:p>
          <a:p>
            <a:pPr lvl="1"/>
            <a:r>
              <a:rPr lang="en-US" dirty="0"/>
              <a:t>Computers, mice, keyboards</a:t>
            </a:r>
          </a:p>
          <a:p>
            <a:r>
              <a:rPr lang="en-US" dirty="0"/>
              <a:t>Stimuli</a:t>
            </a:r>
          </a:p>
          <a:p>
            <a:pPr lvl="1"/>
            <a:r>
              <a:rPr lang="en-US" dirty="0"/>
              <a:t>What appears on your screen (you might explore this more in procedure)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DB4BB99-C854-45F9-BED1-63D15E3A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364912" y="0"/>
            <a:ext cx="674688" cy="6848476"/>
            <a:chOff x="11364912" y="0"/>
            <a:chExt cx="674688" cy="6848476"/>
          </a:xfrm>
          <a:solidFill>
            <a:schemeClr val="tx2">
              <a:alpha val="45000"/>
            </a:schemeClr>
          </a:solidFill>
        </p:grpSpPr>
        <p:sp>
          <p:nvSpPr>
            <p:cNvPr id="42" name="Freeform 32">
              <a:extLst>
                <a:ext uri="{FF2B5EF4-FFF2-40B4-BE49-F238E27FC236}">
                  <a16:creationId xmlns:a16="http://schemas.microsoft.com/office/drawing/2014/main" id="{5D1CCC4C-284C-4BF6-97D9-D974674634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83975" y="0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3">
              <a:extLst>
                <a:ext uri="{FF2B5EF4-FFF2-40B4-BE49-F238E27FC236}">
                  <a16:creationId xmlns:a16="http://schemas.microsoft.com/office/drawing/2014/main" id="{35D82D1B-EB09-4028-9107-D60B547C7B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64912" y="474663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4">
              <a:extLst>
                <a:ext uri="{FF2B5EF4-FFF2-40B4-BE49-F238E27FC236}">
                  <a16:creationId xmlns:a16="http://schemas.microsoft.com/office/drawing/2014/main" id="{1389EE93-8059-437E-8507-7557AD68FB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1612" y="1539875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5">
              <a:extLst>
                <a:ext uri="{FF2B5EF4-FFF2-40B4-BE49-F238E27FC236}">
                  <a16:creationId xmlns:a16="http://schemas.microsoft.com/office/drawing/2014/main" id="{377C05DC-75FF-4426-A34F-DBF0C7E7BE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31600" y="569436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6">
              <a:extLst>
                <a:ext uri="{FF2B5EF4-FFF2-40B4-BE49-F238E27FC236}">
                  <a16:creationId xmlns:a16="http://schemas.microsoft.com/office/drawing/2014/main" id="{03D385C8-866D-437D-91B1-2E3ECDD88E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72900" y="5551488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7">
              <a:extLst>
                <a:ext uri="{FF2B5EF4-FFF2-40B4-BE49-F238E27FC236}">
                  <a16:creationId xmlns:a16="http://schemas.microsoft.com/office/drawing/2014/main" id="{3F649CBB-748F-4C79-A14F-C531C40B08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10987" y="4763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38">
              <a:extLst>
                <a:ext uri="{FF2B5EF4-FFF2-40B4-BE49-F238E27FC236}">
                  <a16:creationId xmlns:a16="http://schemas.microsoft.com/office/drawing/2014/main" id="{7F4622C0-84AF-41F1-9128-FE73CADD36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6375" y="4867275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39">
              <a:extLst>
                <a:ext uri="{FF2B5EF4-FFF2-40B4-BE49-F238E27FC236}">
                  <a16:creationId xmlns:a16="http://schemas.microsoft.com/office/drawing/2014/main" id="{CC6F29C1-A471-4CDE-8C21-E4B15C5EF4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41112" y="5046663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0">
              <a:extLst>
                <a:ext uri="{FF2B5EF4-FFF2-40B4-BE49-F238E27FC236}">
                  <a16:creationId xmlns:a16="http://schemas.microsoft.com/office/drawing/2014/main" id="{67F5B7DA-86C7-4AE0-96B6-D7F5AA51E2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49100" y="64166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Rectangle 41">
              <a:extLst>
                <a:ext uri="{FF2B5EF4-FFF2-40B4-BE49-F238E27FC236}">
                  <a16:creationId xmlns:a16="http://schemas.microsoft.com/office/drawing/2014/main" id="{0FA481E3-0439-484A-AC9B-19D58B98E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39587" y="6596063"/>
              <a:ext cx="238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</p:grpSp>
    </p:spTree>
    <p:extLst>
      <p:ext uri="{BB962C8B-B14F-4D97-AF65-F5344CB8AC3E}">
        <p14:creationId xmlns:p14="http://schemas.microsoft.com/office/powerpoint/2010/main" val="10322348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8000"/>
                <a:hueMod val="94000"/>
                <a:satMod val="148000"/>
                <a:lumMod val="150000"/>
              </a:schemeClr>
            </a:gs>
            <a:gs pos="100000">
              <a:schemeClr val="bg1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9B448F0-DA06-4165-AB5F-4330A20E0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92D83638-A467-411A-9C31-FE9A111CD8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576BCDF-119F-4EB5-83D7-ED823C93E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solidFill>
            <a:schemeClr val="tx2">
              <a:alpha val="45000"/>
            </a:schemeClr>
          </a:solidFill>
        </p:grpSpPr>
        <p:sp>
          <p:nvSpPr>
            <p:cNvPr id="13" name="Rectangle 5">
              <a:extLst>
                <a:ext uri="{FF2B5EF4-FFF2-40B4-BE49-F238E27FC236}">
                  <a16:creationId xmlns:a16="http://schemas.microsoft.com/office/drawing/2014/main" id="{43D63E8F-FD8A-4CE3-B7C9-3E9E2B66B5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D107D890-1831-46D8-90FB-F2FC0B2884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02440904-A4EC-4F72-8E22-AAF4D9DB5C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625E9C1F-1569-416B-A85C-FA14348722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3A186C77-43BF-4B1B-8170-48944F30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FA8D72C1-8526-44B4-9333-5E0057ECC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790E4BA0-9C47-48B6-AA4A-8FC22DA95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FD051475-431F-4B9D-94C6-7B49A69582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82255D2F-85A1-4A19-8BC4-EB2715F36C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EBC3A004-9794-4EFA-83F0-989248797C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6EFD9FC3-E11A-44E3-BCAC-A07F3C601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Line 16">
              <a:extLst>
                <a:ext uri="{FF2B5EF4-FFF2-40B4-BE49-F238E27FC236}">
                  <a16:creationId xmlns:a16="http://schemas.microsoft.com/office/drawing/2014/main" id="{AB6AB6F7-6592-4028-B349-1C0E53A29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6C2415E6-F914-4C11-B48B-4910AA6CA6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2412013C-072A-489E-851A-CFEF91A9A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DE93DF9F-296F-4DE4-8813-D8C04DE4CF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F440D966-5030-460C-9916-BF9B915421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Rectangle 21">
              <a:extLst>
                <a:ext uri="{FF2B5EF4-FFF2-40B4-BE49-F238E27FC236}">
                  <a16:creationId xmlns:a16="http://schemas.microsoft.com/office/drawing/2014/main" id="{1EFE245D-BA05-4F4D-A6E8-40739F48E7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ED67811C-F735-441C-98A6-2517EC099A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3070FC44-32F9-470F-A131-868F3F1DB7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95FB52C7-C779-4E3F-978C-4595FEF868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5">
              <a:extLst>
                <a:ext uri="{FF2B5EF4-FFF2-40B4-BE49-F238E27FC236}">
                  <a16:creationId xmlns:a16="http://schemas.microsoft.com/office/drawing/2014/main" id="{D4EB1759-62AC-4B24-9DC6-E4F8737E8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6">
              <a:extLst>
                <a:ext uri="{FF2B5EF4-FFF2-40B4-BE49-F238E27FC236}">
                  <a16:creationId xmlns:a16="http://schemas.microsoft.com/office/drawing/2014/main" id="{7BF6FB39-864B-4F58-86E8-790E16FB3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7">
              <a:extLst>
                <a:ext uri="{FF2B5EF4-FFF2-40B4-BE49-F238E27FC236}">
                  <a16:creationId xmlns:a16="http://schemas.microsoft.com/office/drawing/2014/main" id="{5FE4FA46-B51C-43DA-87FC-2644ED117A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8">
              <a:extLst>
                <a:ext uri="{FF2B5EF4-FFF2-40B4-BE49-F238E27FC236}">
                  <a16:creationId xmlns:a16="http://schemas.microsoft.com/office/drawing/2014/main" id="{25DD1322-2D3A-4E7B-B23B-B4F96E02C2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29">
              <a:extLst>
                <a:ext uri="{FF2B5EF4-FFF2-40B4-BE49-F238E27FC236}">
                  <a16:creationId xmlns:a16="http://schemas.microsoft.com/office/drawing/2014/main" id="{6E4FFBEB-52BB-494D-AD99-A0F072AB6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7DE92406-3F65-4333-BAAA-A9A7B5AEE9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1">
              <a:extLst>
                <a:ext uri="{FF2B5EF4-FFF2-40B4-BE49-F238E27FC236}">
                  <a16:creationId xmlns:a16="http://schemas.microsoft.com/office/drawing/2014/main" id="{B8B0FFC4-D1BB-4BB9-A224-BB78BFD338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55142D0-B027-6C43-8389-4ACE47926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1" y="748240"/>
            <a:ext cx="9906000" cy="1117073"/>
          </a:xfrm>
        </p:spPr>
        <p:txBody>
          <a:bodyPr>
            <a:normAutofit/>
          </a:bodyPr>
          <a:lstStyle/>
          <a:p>
            <a:pPr algn="ctr"/>
            <a:r>
              <a:rPr lang="en-US" sz="4000"/>
              <a:t>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53D66-0EFF-974B-A83F-607243715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6500" y="2249487"/>
            <a:ext cx="9840911" cy="3541714"/>
          </a:xfrm>
        </p:spPr>
        <p:txBody>
          <a:bodyPr anchor="t">
            <a:normAutofit/>
          </a:bodyPr>
          <a:lstStyle/>
          <a:p>
            <a:r>
              <a:rPr lang="en-US" dirty="0"/>
              <a:t>Independent Variables – what you are manipulating?</a:t>
            </a:r>
          </a:p>
          <a:p>
            <a:r>
              <a:rPr lang="en-US" dirty="0"/>
              <a:t>Dependent Variables – what are you measuring?</a:t>
            </a:r>
          </a:p>
          <a:p>
            <a:r>
              <a:rPr lang="en-US" dirty="0"/>
              <a:t>Are you using between-groups or within-groups?</a:t>
            </a:r>
          </a:p>
          <a:p>
            <a:r>
              <a:rPr lang="en-US" dirty="0"/>
              <a:t>What control variables are available to us?</a:t>
            </a:r>
          </a:p>
          <a:p>
            <a:r>
              <a:rPr lang="en-US" dirty="0"/>
              <a:t>VITAL: HOW DOES THIS DESIGN TEST YOUR HYPOTHESIS! </a:t>
            </a:r>
          </a:p>
          <a:p>
            <a:pPr lvl="1"/>
            <a:r>
              <a:rPr lang="en-US" dirty="0"/>
              <a:t>What outcome rejects the null hypothesis? What outcome fails to </a:t>
            </a:r>
            <a:r>
              <a:rPr lang="en-US"/>
              <a:t>reject it?</a:t>
            </a:r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DB4BB99-C854-45F9-BED1-63D15E3A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364912" y="0"/>
            <a:ext cx="674688" cy="6848476"/>
            <a:chOff x="11364912" y="0"/>
            <a:chExt cx="674688" cy="6848476"/>
          </a:xfrm>
          <a:solidFill>
            <a:schemeClr val="tx2">
              <a:alpha val="45000"/>
            </a:schemeClr>
          </a:solidFill>
        </p:grpSpPr>
        <p:sp>
          <p:nvSpPr>
            <p:cNvPr id="42" name="Freeform 32">
              <a:extLst>
                <a:ext uri="{FF2B5EF4-FFF2-40B4-BE49-F238E27FC236}">
                  <a16:creationId xmlns:a16="http://schemas.microsoft.com/office/drawing/2014/main" id="{5D1CCC4C-284C-4BF6-97D9-D974674634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83975" y="0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3">
              <a:extLst>
                <a:ext uri="{FF2B5EF4-FFF2-40B4-BE49-F238E27FC236}">
                  <a16:creationId xmlns:a16="http://schemas.microsoft.com/office/drawing/2014/main" id="{35D82D1B-EB09-4028-9107-D60B547C7B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64912" y="474663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4">
              <a:extLst>
                <a:ext uri="{FF2B5EF4-FFF2-40B4-BE49-F238E27FC236}">
                  <a16:creationId xmlns:a16="http://schemas.microsoft.com/office/drawing/2014/main" id="{1389EE93-8059-437E-8507-7557AD68FB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1612" y="1539875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5">
              <a:extLst>
                <a:ext uri="{FF2B5EF4-FFF2-40B4-BE49-F238E27FC236}">
                  <a16:creationId xmlns:a16="http://schemas.microsoft.com/office/drawing/2014/main" id="{377C05DC-75FF-4426-A34F-DBF0C7E7BE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31600" y="569436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6">
              <a:extLst>
                <a:ext uri="{FF2B5EF4-FFF2-40B4-BE49-F238E27FC236}">
                  <a16:creationId xmlns:a16="http://schemas.microsoft.com/office/drawing/2014/main" id="{03D385C8-866D-437D-91B1-2E3ECDD88E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72900" y="5551488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7">
              <a:extLst>
                <a:ext uri="{FF2B5EF4-FFF2-40B4-BE49-F238E27FC236}">
                  <a16:creationId xmlns:a16="http://schemas.microsoft.com/office/drawing/2014/main" id="{3F649CBB-748F-4C79-A14F-C531C40B08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10987" y="4763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38">
              <a:extLst>
                <a:ext uri="{FF2B5EF4-FFF2-40B4-BE49-F238E27FC236}">
                  <a16:creationId xmlns:a16="http://schemas.microsoft.com/office/drawing/2014/main" id="{7F4622C0-84AF-41F1-9128-FE73CADD36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6375" y="4867275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39">
              <a:extLst>
                <a:ext uri="{FF2B5EF4-FFF2-40B4-BE49-F238E27FC236}">
                  <a16:creationId xmlns:a16="http://schemas.microsoft.com/office/drawing/2014/main" id="{CC6F29C1-A471-4CDE-8C21-E4B15C5EF4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41112" y="5046663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0">
              <a:extLst>
                <a:ext uri="{FF2B5EF4-FFF2-40B4-BE49-F238E27FC236}">
                  <a16:creationId xmlns:a16="http://schemas.microsoft.com/office/drawing/2014/main" id="{67F5B7DA-86C7-4AE0-96B6-D7F5AA51E2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49100" y="64166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Rectangle 41">
              <a:extLst>
                <a:ext uri="{FF2B5EF4-FFF2-40B4-BE49-F238E27FC236}">
                  <a16:creationId xmlns:a16="http://schemas.microsoft.com/office/drawing/2014/main" id="{0FA481E3-0439-484A-AC9B-19D58B98E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39587" y="6596063"/>
              <a:ext cx="238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</p:grpSp>
    </p:spTree>
    <p:extLst>
      <p:ext uri="{BB962C8B-B14F-4D97-AF65-F5344CB8AC3E}">
        <p14:creationId xmlns:p14="http://schemas.microsoft.com/office/powerpoint/2010/main" val="3646200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8000"/>
                <a:hueMod val="94000"/>
                <a:satMod val="148000"/>
                <a:lumMod val="150000"/>
              </a:schemeClr>
            </a:gs>
            <a:gs pos="100000">
              <a:schemeClr val="bg1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9B448F0-DA06-4165-AB5F-4330A20E0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92D83638-A467-411A-9C31-FE9A111CD8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576BCDF-119F-4EB5-83D7-ED823C93E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solidFill>
            <a:schemeClr val="tx2">
              <a:alpha val="45000"/>
            </a:schemeClr>
          </a:solidFill>
        </p:grpSpPr>
        <p:sp>
          <p:nvSpPr>
            <p:cNvPr id="13" name="Rectangle 5">
              <a:extLst>
                <a:ext uri="{FF2B5EF4-FFF2-40B4-BE49-F238E27FC236}">
                  <a16:creationId xmlns:a16="http://schemas.microsoft.com/office/drawing/2014/main" id="{43D63E8F-FD8A-4CE3-B7C9-3E9E2B66B5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D107D890-1831-46D8-90FB-F2FC0B2884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02440904-A4EC-4F72-8E22-AAF4D9DB5C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625E9C1F-1569-416B-A85C-FA14348722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3A186C77-43BF-4B1B-8170-48944F3057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FA8D72C1-8526-44B4-9333-5E0057ECC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790E4BA0-9C47-48B6-AA4A-8FC22DA95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FD051475-431F-4B9D-94C6-7B49A69582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82255D2F-85A1-4A19-8BC4-EB2715F36C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EBC3A004-9794-4EFA-83F0-989248797C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6EFD9FC3-E11A-44E3-BCAC-A07F3C601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Line 16">
              <a:extLst>
                <a:ext uri="{FF2B5EF4-FFF2-40B4-BE49-F238E27FC236}">
                  <a16:creationId xmlns:a16="http://schemas.microsoft.com/office/drawing/2014/main" id="{AB6AB6F7-6592-4028-B349-1C0E53A29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6C2415E6-F914-4C11-B48B-4910AA6CA6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2412013C-072A-489E-851A-CFEF91A9A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DE93DF9F-296F-4DE4-8813-D8C04DE4CF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F440D966-5030-460C-9916-BF9B915421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Rectangle 21">
              <a:extLst>
                <a:ext uri="{FF2B5EF4-FFF2-40B4-BE49-F238E27FC236}">
                  <a16:creationId xmlns:a16="http://schemas.microsoft.com/office/drawing/2014/main" id="{1EFE245D-BA05-4F4D-A6E8-40739F48E7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ED67811C-F735-441C-98A6-2517EC099A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3070FC44-32F9-470F-A131-868F3F1DB7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95FB52C7-C779-4E3F-978C-4595FEF868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5">
              <a:extLst>
                <a:ext uri="{FF2B5EF4-FFF2-40B4-BE49-F238E27FC236}">
                  <a16:creationId xmlns:a16="http://schemas.microsoft.com/office/drawing/2014/main" id="{D4EB1759-62AC-4B24-9DC6-E4F8737E8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6">
              <a:extLst>
                <a:ext uri="{FF2B5EF4-FFF2-40B4-BE49-F238E27FC236}">
                  <a16:creationId xmlns:a16="http://schemas.microsoft.com/office/drawing/2014/main" id="{7BF6FB39-864B-4F58-86E8-790E16FB3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7">
              <a:extLst>
                <a:ext uri="{FF2B5EF4-FFF2-40B4-BE49-F238E27FC236}">
                  <a16:creationId xmlns:a16="http://schemas.microsoft.com/office/drawing/2014/main" id="{5FE4FA46-B51C-43DA-87FC-2644ED117A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8">
              <a:extLst>
                <a:ext uri="{FF2B5EF4-FFF2-40B4-BE49-F238E27FC236}">
                  <a16:creationId xmlns:a16="http://schemas.microsoft.com/office/drawing/2014/main" id="{25DD1322-2D3A-4E7B-B23B-B4F96E02C2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29">
              <a:extLst>
                <a:ext uri="{FF2B5EF4-FFF2-40B4-BE49-F238E27FC236}">
                  <a16:creationId xmlns:a16="http://schemas.microsoft.com/office/drawing/2014/main" id="{6E4FFBEB-52BB-494D-AD99-A0F072AB6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7DE92406-3F65-4333-BAAA-A9A7B5AEE9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1">
              <a:extLst>
                <a:ext uri="{FF2B5EF4-FFF2-40B4-BE49-F238E27FC236}">
                  <a16:creationId xmlns:a16="http://schemas.microsoft.com/office/drawing/2014/main" id="{B8B0FFC4-D1BB-4BB9-A224-BB78BFD338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20A8722-30D4-4848-975C-408E4DD7B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1" y="748240"/>
            <a:ext cx="9906000" cy="1117073"/>
          </a:xfrm>
        </p:spPr>
        <p:txBody>
          <a:bodyPr>
            <a:normAutofit/>
          </a:bodyPr>
          <a:lstStyle/>
          <a:p>
            <a:pPr algn="ctr"/>
            <a:r>
              <a:rPr lang="en-US" sz="4000"/>
              <a:t>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7C686-8C24-BE4F-8E50-48E5A4BFA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6500" y="2249487"/>
            <a:ext cx="9840911" cy="3541714"/>
          </a:xfrm>
        </p:spPr>
        <p:txBody>
          <a:bodyPr anchor="t">
            <a:normAutofit/>
          </a:bodyPr>
          <a:lstStyle/>
          <a:p>
            <a:r>
              <a:rPr lang="en-US" dirty="0"/>
              <a:t>What’d we do?!</a:t>
            </a:r>
          </a:p>
          <a:p>
            <a:r>
              <a:rPr lang="en-US" dirty="0"/>
              <a:t>Describe to the reader each step in your process. </a:t>
            </a:r>
          </a:p>
          <a:p>
            <a:r>
              <a:rPr lang="en-US" dirty="0"/>
              <a:t>Ask yourself always: could someone who was not here recreate what we did?</a:t>
            </a:r>
          </a:p>
          <a:p>
            <a:pPr lvl="1"/>
            <a:r>
              <a:rPr lang="en-US" dirty="0"/>
              <a:t>If the answer is ‘yes’ then you’re ready to move on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DB4BB99-C854-45F9-BED1-63D15E3A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364912" y="0"/>
            <a:ext cx="674688" cy="6848476"/>
            <a:chOff x="11364912" y="0"/>
            <a:chExt cx="674688" cy="6848476"/>
          </a:xfrm>
          <a:solidFill>
            <a:schemeClr val="tx2">
              <a:alpha val="45000"/>
            </a:schemeClr>
          </a:solidFill>
        </p:grpSpPr>
        <p:sp>
          <p:nvSpPr>
            <p:cNvPr id="42" name="Freeform 32">
              <a:extLst>
                <a:ext uri="{FF2B5EF4-FFF2-40B4-BE49-F238E27FC236}">
                  <a16:creationId xmlns:a16="http://schemas.microsoft.com/office/drawing/2014/main" id="{5D1CCC4C-284C-4BF6-97D9-D974674634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83975" y="0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3">
              <a:extLst>
                <a:ext uri="{FF2B5EF4-FFF2-40B4-BE49-F238E27FC236}">
                  <a16:creationId xmlns:a16="http://schemas.microsoft.com/office/drawing/2014/main" id="{35D82D1B-EB09-4028-9107-D60B547C7B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64912" y="474663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4">
              <a:extLst>
                <a:ext uri="{FF2B5EF4-FFF2-40B4-BE49-F238E27FC236}">
                  <a16:creationId xmlns:a16="http://schemas.microsoft.com/office/drawing/2014/main" id="{1389EE93-8059-437E-8507-7557AD68FB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1612" y="1539875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5">
              <a:extLst>
                <a:ext uri="{FF2B5EF4-FFF2-40B4-BE49-F238E27FC236}">
                  <a16:creationId xmlns:a16="http://schemas.microsoft.com/office/drawing/2014/main" id="{377C05DC-75FF-4426-A34F-DBF0C7E7BE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31600" y="569436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6">
              <a:extLst>
                <a:ext uri="{FF2B5EF4-FFF2-40B4-BE49-F238E27FC236}">
                  <a16:creationId xmlns:a16="http://schemas.microsoft.com/office/drawing/2014/main" id="{03D385C8-866D-437D-91B1-2E3ECDD88E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72900" y="5551488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7">
              <a:extLst>
                <a:ext uri="{FF2B5EF4-FFF2-40B4-BE49-F238E27FC236}">
                  <a16:creationId xmlns:a16="http://schemas.microsoft.com/office/drawing/2014/main" id="{3F649CBB-748F-4C79-A14F-C531C40B08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10987" y="4763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38">
              <a:extLst>
                <a:ext uri="{FF2B5EF4-FFF2-40B4-BE49-F238E27FC236}">
                  <a16:creationId xmlns:a16="http://schemas.microsoft.com/office/drawing/2014/main" id="{7F4622C0-84AF-41F1-9128-FE73CADD36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6375" y="4867275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39">
              <a:extLst>
                <a:ext uri="{FF2B5EF4-FFF2-40B4-BE49-F238E27FC236}">
                  <a16:creationId xmlns:a16="http://schemas.microsoft.com/office/drawing/2014/main" id="{CC6F29C1-A471-4CDE-8C21-E4B15C5EF4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41112" y="5046663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0">
              <a:extLst>
                <a:ext uri="{FF2B5EF4-FFF2-40B4-BE49-F238E27FC236}">
                  <a16:creationId xmlns:a16="http://schemas.microsoft.com/office/drawing/2014/main" id="{67F5B7DA-86C7-4AE0-96B6-D7F5AA51E2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49100" y="64166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Rectangle 41">
              <a:extLst>
                <a:ext uri="{FF2B5EF4-FFF2-40B4-BE49-F238E27FC236}">
                  <a16:creationId xmlns:a16="http://schemas.microsoft.com/office/drawing/2014/main" id="{0FA481E3-0439-484A-AC9B-19D58B98E4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39587" y="6596063"/>
              <a:ext cx="238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</p:grpSp>
    </p:spTree>
    <p:extLst>
      <p:ext uri="{BB962C8B-B14F-4D97-AF65-F5344CB8AC3E}">
        <p14:creationId xmlns:p14="http://schemas.microsoft.com/office/powerpoint/2010/main" val="21466938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226</Words>
  <Application>Microsoft Macintosh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Tw Cen MT</vt:lpstr>
      <vt:lpstr>Circuit</vt:lpstr>
      <vt:lpstr>Writing a Methods Section</vt:lpstr>
      <vt:lpstr>Components:</vt:lpstr>
      <vt:lpstr>Participants</vt:lpstr>
      <vt:lpstr>Materials</vt:lpstr>
      <vt:lpstr>Design</vt:lpstr>
      <vt:lpstr>Procedure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a Methods Section</dc:title>
  <dc:creator>Smith, Byron</dc:creator>
  <cp:lastModifiedBy>Smith, Byron</cp:lastModifiedBy>
  <cp:revision>2</cp:revision>
  <dcterms:created xsi:type="dcterms:W3CDTF">2020-02-06T19:56:55Z</dcterms:created>
  <dcterms:modified xsi:type="dcterms:W3CDTF">2020-09-17T18:23:22Z</dcterms:modified>
</cp:coreProperties>
</file>