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0" r:id="rId5"/>
    <p:sldId id="261" r:id="rId6"/>
    <p:sldId id="262" r:id="rId7"/>
    <p:sldId id="263" r:id="rId8"/>
    <p:sldId id="267" r:id="rId9"/>
    <p:sldId id="266" r:id="rId10"/>
    <p:sldId id="265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" y="4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65C14-E265-41E7-A7E8-BDE1B5C42C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79AD2-E124-48C1-AD5F-3E690D0FBF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26367-F9DE-46E0-845B-D34553C28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392FC-8438-4E48-8379-420ACEF94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39851-F0F5-4FFF-9D1A-6911DDE15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5833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4822F-1E1D-4C10-BE2D-462D5BEC5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04B564-6088-4A80-8C98-C969327102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B534C-DC75-4943-BDB5-14DEF8B79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4A842-D304-47DE-85A5-A4DFE1367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B8376-1E64-44D1-8035-2090EFEEA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69007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4534ED-5C9F-4E5D-9C00-3D0631B20E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5752C5-3248-4B15-BB9D-504D7351D0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0FD3A-2DD6-4FB2-BF75-E7FF63D2F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7102E-987C-4E02-9907-032B9065C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8FFA3-AA9C-483D-BF66-95AE6AF61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7568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70C13-154C-43F8-A15A-4F65ECCF1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0DF98-2E05-4D61-BAFF-FFA48BAE7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FA395-0F15-4FA0-975F-A527CDB14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226DC-E53E-4D7E-A23C-FE270CD27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3F5BF-C9A5-4262-8543-C755BC09D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268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07FF0-ECBD-4892-BC2D-87C47F19E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273311-C503-4FEE-80DF-8B19DD9D5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69EA3-B83B-462C-96C8-26BD54DDE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BC3C7-60C3-46D2-BDC6-948B2AD81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FD028-0C7A-486A-9865-1995601CD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88721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1FA72-E259-4233-AEB9-8BA0D1B62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87FE1-690F-4791-9106-D087C533D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55667A-B8D9-40B5-AF28-6E30A03BB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E38974-7BAE-41F9-A38C-76326758B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0353B-627E-4DD9-9878-0D4EBA58A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824B57-42D5-4F78-8B36-E89787EF7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9779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A4B66-8D0A-4D22-9699-9190A4F98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45E93E-4A76-40B0-90C8-F241AADCC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83D374-232A-4065-B8A7-77BB2AE51F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AD1AE5-22F2-4AD5-B7DF-05E8889EE6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5F8991-0D94-4FCF-A10E-41FACA39EE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0AF368-8AAD-42F4-A88F-9287EFC80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A3CB85-8F37-4781-A82C-EE47138E4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F11327-412C-44FB-9C18-2644F9D7E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06230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AAB55-DE57-445C-B752-B9EAE3137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20AB77-346B-439F-8472-4DA5DBF6B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CB9A7-836D-4FD4-BEDE-4857F866F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BA8F20-A693-4218-B046-EC722E39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46079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4E3748-A220-4341-BBED-D0D6755F3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E60E4E-C38A-4AC0-93A0-2C19414F0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7D838C-B67E-48DD-90BD-F638450BA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7006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92389-8CD4-4BD3-B4D0-3464CA5DC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79845-60B6-4226-B414-E472AF720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D59CFC-5D4B-4223-AD56-10AB3A75D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4B5AE0-9E74-4305-8A04-ED76D9920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FB5BF4-2BCF-407E-BA1E-2C285C36D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4C9DA-AEF3-4065-AF68-581E7E8C5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67810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652D0-DDA9-4077-9870-D535F72A8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112D05-E210-4448-960E-4F22CD76B8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6D7E87-5274-46ED-BBDA-26513DBB4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DBA7E5-5EA1-4F5C-8276-70A2695CC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CFB2F3-AEB0-4602-A9D5-EE42100F4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AE0CC1-3D0F-4A6B-AFFF-C2AAC93EA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18745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0AE690-45B8-4323-8217-2E64EDC9F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54DCD6-B290-4EB0-87A4-3CE5330931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AA704-BFC2-420A-B113-3F034D4161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935B8-54BE-42F9-82B1-B1BFEA3FD51A}" type="datetimeFigureOut">
              <a:rPr lang="en-SG" smtClean="0"/>
              <a:t>4/4/2021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EE6F6-B0E5-4C4C-BA5C-9537BE1AB1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0534D-CBF2-4412-9123-C9FB3FA57A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28A38-657C-4695-A76F-5854C61AAA4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214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topepo.github.io/caret/pre-processing.html#putting-it-all-togeth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opepo.github.io/caret/subsampling-for-class-imbalances.html#subsampling-during-resampling" TargetMode="External"/><Relationship Id="rId2" Type="http://schemas.openxmlformats.org/officeDocument/2006/relationships/hyperlink" Target="https://shiring.github.io/machine_learning/2017/04/02/unbalance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23243-CE98-4B67-966B-8E7C7C709C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G" dirty="0"/>
              <a:t>Some tips for the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9B6C9A-7028-4193-898D-CA0F65014B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SG" dirty="0"/>
              <a:t>Week 11/12</a:t>
            </a:r>
          </a:p>
        </p:txBody>
      </p:sp>
    </p:spTree>
    <p:extLst>
      <p:ext uri="{BB962C8B-B14F-4D97-AF65-F5344CB8AC3E}">
        <p14:creationId xmlns:p14="http://schemas.microsoft.com/office/powerpoint/2010/main" val="562526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8CDDD24-66A6-43B4-923A-070ED9AE4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840" y="2598477"/>
            <a:ext cx="10080960" cy="357077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ED6A650-C47C-441B-8AC8-E764237E6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3707"/>
            <a:ext cx="10515600" cy="1325563"/>
          </a:xfrm>
        </p:spPr>
        <p:txBody>
          <a:bodyPr/>
          <a:lstStyle/>
          <a:p>
            <a:r>
              <a:rPr lang="en-SG" dirty="0">
                <a:solidFill>
                  <a:srgbClr val="00B0F0"/>
                </a:solidFill>
              </a:rPr>
              <a:t>Plotting 3-way interactions in PDP </a:t>
            </a:r>
          </a:p>
        </p:txBody>
      </p:sp>
    </p:spTree>
    <p:extLst>
      <p:ext uri="{BB962C8B-B14F-4D97-AF65-F5344CB8AC3E}">
        <p14:creationId xmlns:p14="http://schemas.microsoft.com/office/powerpoint/2010/main" val="2381755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5582-C111-4087-BBD0-3949D54A0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742" y="131845"/>
            <a:ext cx="10515600" cy="1325563"/>
          </a:xfrm>
        </p:spPr>
        <p:txBody>
          <a:bodyPr/>
          <a:lstStyle/>
          <a:p>
            <a:r>
              <a:rPr lang="en-SG" dirty="0">
                <a:solidFill>
                  <a:srgbClr val="00B0F0"/>
                </a:solidFill>
              </a:rPr>
              <a:t>Reading tree structures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D8DF18-5E09-4155-B4F1-3E1AE5922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284" y="1818977"/>
            <a:ext cx="9072716" cy="490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13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35AA-A8B3-45BD-B45C-8EBB3EC40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113" y="-264543"/>
            <a:ext cx="10515600" cy="1325563"/>
          </a:xfrm>
        </p:spPr>
        <p:txBody>
          <a:bodyPr/>
          <a:lstStyle/>
          <a:p>
            <a:r>
              <a:rPr lang="en-SG" dirty="0">
                <a:solidFill>
                  <a:schemeClr val="accent5"/>
                </a:solidFill>
              </a:rPr>
              <a:t>Some common Errors in past projects</a:t>
            </a:r>
            <a:endParaRPr lang="en-S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FD8D3-E26D-428E-BB2B-0169D3256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316" y="922727"/>
            <a:ext cx="11857367" cy="5777122"/>
          </a:xfrm>
        </p:spPr>
        <p:txBody>
          <a:bodyPr>
            <a:normAutofit/>
          </a:bodyPr>
          <a:lstStyle/>
          <a:p>
            <a:r>
              <a:rPr lang="en-SG" dirty="0"/>
              <a:t>Have reasonable research questions.</a:t>
            </a:r>
          </a:p>
          <a:p>
            <a:pPr lvl="1"/>
            <a:r>
              <a:rPr lang="en-SG" dirty="0"/>
              <a:t>If you look for relationships between ice-cream sales and suicide across countries, no amount of machine-learning can turn this into an intelligent study.</a:t>
            </a:r>
          </a:p>
          <a:p>
            <a:pPr lvl="1"/>
            <a:endParaRPr lang="en-SG" dirty="0"/>
          </a:p>
          <a:p>
            <a:r>
              <a:rPr lang="en-SG" dirty="0"/>
              <a:t>Ensure that your variables make sense for the questions you seek.</a:t>
            </a:r>
          </a:p>
          <a:p>
            <a:endParaRPr lang="en-SG" dirty="0"/>
          </a:p>
          <a:p>
            <a:r>
              <a:rPr lang="en-SG" dirty="0"/>
              <a:t>Don’t just be satisfied with predictive accuracy. Make that just one part of your goals.</a:t>
            </a:r>
          </a:p>
          <a:p>
            <a:endParaRPr lang="en-SG" dirty="0"/>
          </a:p>
          <a:p>
            <a:r>
              <a:rPr lang="en-SG" dirty="0"/>
              <a:t>Do appropriate interpretive analyses to answer the questions.</a:t>
            </a:r>
          </a:p>
          <a:p>
            <a:endParaRPr lang="en-SG" dirty="0"/>
          </a:p>
          <a:p>
            <a:r>
              <a:rPr lang="en-SG" dirty="0"/>
              <a:t>Tailor the analysis stages to particular data and findings. </a:t>
            </a:r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0095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7510D-CE0F-4496-B7FC-BF5E955B2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Methods used in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CD054-62E4-48F1-8DBF-991756A69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603" y="1572583"/>
            <a:ext cx="11652849" cy="5230783"/>
          </a:xfrm>
        </p:spPr>
        <p:txBody>
          <a:bodyPr/>
          <a:lstStyle/>
          <a:p>
            <a:r>
              <a:rPr lang="en-SG" dirty="0"/>
              <a:t>Methods studied in this module:</a:t>
            </a:r>
          </a:p>
          <a:p>
            <a:pPr lvl="1"/>
            <a:r>
              <a:rPr lang="en-SG" dirty="0"/>
              <a:t>Linear regression (for continuous DV)</a:t>
            </a:r>
          </a:p>
          <a:p>
            <a:pPr lvl="1"/>
            <a:r>
              <a:rPr lang="en-SG" dirty="0"/>
              <a:t>Logistic regression (for categorical DV)</a:t>
            </a:r>
          </a:p>
          <a:p>
            <a:pPr lvl="1"/>
            <a:r>
              <a:rPr lang="en-SG" dirty="0"/>
              <a:t>Regularized regression.</a:t>
            </a:r>
          </a:p>
          <a:p>
            <a:pPr lvl="1"/>
            <a:r>
              <a:rPr lang="en-SG" dirty="0"/>
              <a:t>Trees</a:t>
            </a:r>
          </a:p>
          <a:p>
            <a:pPr lvl="1"/>
            <a:r>
              <a:rPr lang="en-SG" dirty="0"/>
              <a:t>Random Forest</a:t>
            </a:r>
          </a:p>
          <a:p>
            <a:pPr lvl="1"/>
            <a:r>
              <a:rPr lang="en-SG" dirty="0"/>
              <a:t>Bagging</a:t>
            </a:r>
          </a:p>
          <a:p>
            <a:pPr lvl="1"/>
            <a:r>
              <a:rPr lang="en-SG" dirty="0"/>
              <a:t>Boosting</a:t>
            </a:r>
          </a:p>
          <a:p>
            <a:endParaRPr lang="en-SG" dirty="0"/>
          </a:p>
          <a:p>
            <a:r>
              <a:rPr lang="en-SG" dirty="0"/>
              <a:t>Black-box methods:</a:t>
            </a:r>
          </a:p>
          <a:p>
            <a:pPr lvl="1"/>
            <a:r>
              <a:rPr lang="en-SG" dirty="0"/>
              <a:t>RF, Bagging, Boosting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67227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0528A-48C4-4A0D-AB45-70AE1E156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894" y="0"/>
            <a:ext cx="10515600" cy="1325563"/>
          </a:xfrm>
        </p:spPr>
        <p:txBody>
          <a:bodyPr/>
          <a:lstStyle/>
          <a:p>
            <a:r>
              <a:rPr lang="en-SG" dirty="0">
                <a:solidFill>
                  <a:schemeClr val="accent5"/>
                </a:solidFill>
              </a:rPr>
              <a:t>Things to watch out for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49678-E31A-42AD-AB3C-FEFA3F4A0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572" y="1245050"/>
            <a:ext cx="11698856" cy="5270769"/>
          </a:xfrm>
        </p:spPr>
        <p:txBody>
          <a:bodyPr/>
          <a:lstStyle/>
          <a:p>
            <a:r>
              <a:rPr lang="en-SG" dirty="0"/>
              <a:t>Explore your data before </a:t>
            </a:r>
            <a:r>
              <a:rPr lang="en-SG" dirty="0" err="1"/>
              <a:t>analyzing</a:t>
            </a:r>
            <a:r>
              <a:rPr lang="en-SG" dirty="0"/>
              <a:t> it.</a:t>
            </a:r>
          </a:p>
          <a:p>
            <a:endParaRPr lang="en-SG" dirty="0"/>
          </a:p>
          <a:p>
            <a:r>
              <a:rPr lang="en-SG" dirty="0"/>
              <a:t>Note (and remove) predictors that have very low variance</a:t>
            </a:r>
          </a:p>
          <a:p>
            <a:endParaRPr lang="en-SG" dirty="0"/>
          </a:p>
          <a:p>
            <a:r>
              <a:rPr lang="en-SG" dirty="0"/>
              <a:t>Take care of missing data by imputation.</a:t>
            </a:r>
          </a:p>
          <a:p>
            <a:endParaRPr lang="en-SG" dirty="0"/>
          </a:p>
          <a:p>
            <a:r>
              <a:rPr lang="en-SG" dirty="0"/>
              <a:t>Ensure that categorical predictors are stored as factors.</a:t>
            </a:r>
          </a:p>
          <a:p>
            <a:endParaRPr lang="en-SG" dirty="0"/>
          </a:p>
          <a:p>
            <a:r>
              <a:rPr lang="en-SG" dirty="0"/>
              <a:t>If your DV category of interest (in classification) is a rare class, make use of over-sampling or under-sampling methods </a:t>
            </a:r>
          </a:p>
        </p:txBody>
      </p:sp>
    </p:spTree>
    <p:extLst>
      <p:ext uri="{BB962C8B-B14F-4D97-AF65-F5344CB8AC3E}">
        <p14:creationId xmlns:p14="http://schemas.microsoft.com/office/powerpoint/2010/main" val="377307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11EB8-3369-47B3-ACDE-87133E82E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071" y="0"/>
            <a:ext cx="10515600" cy="1325563"/>
          </a:xfrm>
        </p:spPr>
        <p:txBody>
          <a:bodyPr/>
          <a:lstStyle/>
          <a:p>
            <a:r>
              <a:rPr lang="en-SG" dirty="0">
                <a:solidFill>
                  <a:schemeClr val="accent5"/>
                </a:solidFill>
              </a:rPr>
              <a:t>Doing all this in caret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808EE3-EBD3-48F3-867E-7BDFF5D9A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142" y="1032618"/>
            <a:ext cx="11739594" cy="5825381"/>
          </a:xfrm>
        </p:spPr>
        <p:txBody>
          <a:bodyPr>
            <a:normAutofit/>
          </a:bodyPr>
          <a:lstStyle/>
          <a:p>
            <a:r>
              <a:rPr lang="en-SG" sz="2400" dirty="0"/>
              <a:t>For train(), we can use pre-Process function which has arguments for </a:t>
            </a:r>
          </a:p>
          <a:p>
            <a:endParaRPr lang="en-SG" sz="2400" dirty="0"/>
          </a:p>
          <a:p>
            <a:r>
              <a:rPr lang="en-SG" sz="2400" dirty="0"/>
              <a:t>non-zero variance, </a:t>
            </a:r>
          </a:p>
          <a:p>
            <a:endParaRPr lang="en-SG" sz="2400" dirty="0"/>
          </a:p>
          <a:p>
            <a:r>
              <a:rPr lang="en-SG" sz="2400" dirty="0" err="1"/>
              <a:t>centering</a:t>
            </a:r>
            <a:r>
              <a:rPr lang="en-SG" sz="2400" dirty="0"/>
              <a:t> &amp; scaling, </a:t>
            </a:r>
          </a:p>
          <a:p>
            <a:endParaRPr lang="en-SG" sz="2400" dirty="0"/>
          </a:p>
          <a:p>
            <a:r>
              <a:rPr lang="en-SG" sz="2400" dirty="0"/>
              <a:t>imputation etc.</a:t>
            </a:r>
          </a:p>
          <a:p>
            <a:endParaRPr lang="en-SG" sz="2400" dirty="0"/>
          </a:p>
          <a:p>
            <a:r>
              <a:rPr lang="en-US" altLang="en-US" sz="2400" dirty="0">
                <a:solidFill>
                  <a:srgbClr val="902000"/>
                </a:solidFill>
                <a:latin typeface="Courier New" panose="02070309020205020404" pitchFamily="49" charset="0"/>
              </a:rPr>
              <a:t>method =</a:t>
            </a:r>
            <a:r>
              <a:rPr lang="en-US" altLang="en-US" sz="2400" dirty="0">
                <a:solidFill>
                  <a:srgbClr val="333333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 b="1" dirty="0">
                <a:solidFill>
                  <a:srgbClr val="007020"/>
                </a:solidFill>
                <a:latin typeface="Courier New" panose="02070309020205020404" pitchFamily="49" charset="0"/>
              </a:rPr>
              <a:t>c</a:t>
            </a:r>
            <a:r>
              <a:rPr lang="en-US" altLang="en-US" sz="2400" dirty="0">
                <a:solidFill>
                  <a:srgbClr val="333333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4070A0"/>
                </a:solidFill>
                <a:latin typeface="Courier New" panose="02070309020205020404" pitchFamily="49" charset="0"/>
              </a:rPr>
              <a:t>"center"</a:t>
            </a:r>
            <a:r>
              <a:rPr lang="en-US" altLang="en-US" sz="2400" dirty="0">
                <a:solidFill>
                  <a:srgbClr val="333333"/>
                </a:solidFill>
                <a:latin typeface="Courier New" panose="02070309020205020404" pitchFamily="49" charset="0"/>
              </a:rPr>
              <a:t>, </a:t>
            </a:r>
            <a:r>
              <a:rPr lang="en-US" altLang="en-US" sz="2400" dirty="0">
                <a:solidFill>
                  <a:srgbClr val="4070A0"/>
                </a:solidFill>
                <a:latin typeface="Courier New" panose="02070309020205020404" pitchFamily="49" charset="0"/>
              </a:rPr>
              <a:t>"scale“, “</a:t>
            </a:r>
            <a:r>
              <a:rPr lang="en-US" altLang="en-US" sz="2400" dirty="0" err="1">
                <a:solidFill>
                  <a:srgbClr val="4070A0"/>
                </a:solidFill>
                <a:latin typeface="Courier New" panose="02070309020205020404" pitchFamily="49" charset="0"/>
              </a:rPr>
              <a:t>nzv</a:t>
            </a:r>
            <a:r>
              <a:rPr lang="en-US" altLang="en-US" sz="2400" dirty="0">
                <a:solidFill>
                  <a:srgbClr val="4070A0"/>
                </a:solidFill>
                <a:latin typeface="Courier New" panose="02070309020205020404" pitchFamily="49" charset="0"/>
              </a:rPr>
              <a:t>”, “</a:t>
            </a:r>
            <a:r>
              <a:rPr lang="en-US" altLang="en-US" sz="2400" dirty="0" err="1">
                <a:solidFill>
                  <a:srgbClr val="4070A0"/>
                </a:solidFill>
                <a:latin typeface="Courier New" panose="02070309020205020404" pitchFamily="49" charset="0"/>
              </a:rPr>
              <a:t>bagImpute</a:t>
            </a:r>
            <a:r>
              <a:rPr lang="en-US" altLang="en-US" sz="2400" dirty="0">
                <a:solidFill>
                  <a:srgbClr val="4070A0"/>
                </a:solidFill>
                <a:latin typeface="Courier New" panose="02070309020205020404" pitchFamily="49" charset="0"/>
              </a:rPr>
              <a:t>”</a:t>
            </a:r>
            <a:r>
              <a:rPr lang="en-US" altLang="en-US" sz="2400" dirty="0">
                <a:solidFill>
                  <a:srgbClr val="333333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2400" dirty="0"/>
              <a:t> </a:t>
            </a:r>
            <a:endParaRPr lang="en-US" altLang="en-US" sz="2400" dirty="0">
              <a:latin typeface="Arial" panose="020B0604020202020204" pitchFamily="34" charset="0"/>
            </a:endParaRPr>
          </a:p>
          <a:p>
            <a:endParaRPr lang="en-SG" sz="2400" dirty="0"/>
          </a:p>
          <a:p>
            <a:r>
              <a:rPr lang="en-SG" sz="2400" dirty="0"/>
              <a:t>Then when we predict on test data, caret will automatically use the pre-processing on test data as well.</a:t>
            </a:r>
          </a:p>
          <a:p>
            <a:r>
              <a:rPr lang="en-SG" sz="2400" dirty="0"/>
              <a:t>Caret Link: </a:t>
            </a:r>
            <a:r>
              <a:rPr lang="en-SG" sz="2400" dirty="0">
                <a:hlinkClick r:id="rId2"/>
              </a:rPr>
              <a:t>http://topepo.github.io/caret/pre-processing.html#putting-it-all-together</a:t>
            </a:r>
            <a:endParaRPr lang="en-SG" sz="2400" dirty="0"/>
          </a:p>
          <a:p>
            <a:endParaRPr lang="en-SG" sz="2400" dirty="0"/>
          </a:p>
          <a:p>
            <a:endParaRPr lang="en-SG" sz="2400" dirty="0"/>
          </a:p>
          <a:p>
            <a:endParaRPr lang="en-SG" sz="24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E367D5C-BBDA-4529-864E-2BCECE44A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2626" y="4040749"/>
            <a:ext cx="2293374" cy="192348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902000"/>
                </a:solidFill>
                <a:effectLst/>
                <a:latin typeface="Courier New" panose="02070309020205020404" pitchFamily="49" charset="0"/>
              </a:rPr>
              <a:t>method =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knnImpute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DE48E5-83C1-4445-9D1D-D111A7D1E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9472" y="4072348"/>
            <a:ext cx="1870457" cy="192348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902000"/>
                </a:solidFill>
                <a:effectLst/>
                <a:latin typeface="Courier New" panose="02070309020205020404" pitchFamily="49" charset="0"/>
              </a:rPr>
              <a:t>method =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bagImpute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7134400-1E19-4659-9CB1-041EB2177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0554" y="3308444"/>
            <a:ext cx="2625213" cy="192348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902000"/>
                </a:solidFill>
                <a:effectLst/>
                <a:latin typeface="Courier New" panose="02070309020205020404" pitchFamily="49" charset="0"/>
              </a:rPr>
              <a:t>method =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7020"/>
                </a:solidFill>
                <a:effectLst/>
                <a:latin typeface="Courier New" panose="02070309020205020404" pitchFamily="49" charset="0"/>
              </a:rPr>
              <a:t>c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"center"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"scale"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)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C6F416F2-E0BE-4251-AD88-1832EB65E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2413" y="2689170"/>
            <a:ext cx="2625213" cy="192348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902000"/>
                </a:solidFill>
                <a:effectLst/>
                <a:latin typeface="Courier New" panose="02070309020205020404" pitchFamily="49" charset="0"/>
              </a:rPr>
              <a:t>method =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7020"/>
                </a:solidFill>
                <a:effectLst/>
                <a:latin typeface="Courier New" panose="02070309020205020404" pitchFamily="49" charset="0"/>
              </a:rPr>
              <a:t>c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“</a:t>
            </a:r>
            <a:r>
              <a:rPr kumimoji="0" lang="en-US" altLang="en-US" sz="1000" b="0" i="0" u="none" strike="noStrike" cap="none" normalizeH="0" baseline="0" dirty="0" err="1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nzv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070A0"/>
                </a:solidFill>
                <a:effectLst/>
                <a:latin typeface="Courier New" panose="02070309020205020404" pitchFamily="49" charset="0"/>
              </a:rPr>
              <a:t>”)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748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16495-AB7F-491C-9956-160414588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906" y="-115019"/>
            <a:ext cx="10515600" cy="1325563"/>
          </a:xfrm>
        </p:spPr>
        <p:txBody>
          <a:bodyPr/>
          <a:lstStyle/>
          <a:p>
            <a:pPr algn="ctr"/>
            <a:r>
              <a:rPr lang="en-SG" dirty="0">
                <a:solidFill>
                  <a:schemeClr val="accent5"/>
                </a:solidFill>
              </a:rPr>
              <a:t>Sampling rare classes in DV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AF23E5-0A62-4ED2-9009-63D3B5233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06" y="1080938"/>
            <a:ext cx="11831129" cy="577706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SG" dirty="0"/>
              <a:t>Over-sampling of the minority class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SG" dirty="0"/>
              <a:t>Under-sampling of the majority class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SG" dirty="0"/>
              <a:t>Variants such as SMOTE and ROSE.</a:t>
            </a:r>
          </a:p>
          <a:p>
            <a:endParaRPr lang="en-SG" dirty="0"/>
          </a:p>
          <a:p>
            <a:r>
              <a:rPr lang="en-SG" dirty="0"/>
              <a:t>Note: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SG" dirty="0"/>
              <a:t> Such sampling may artificially inflate class frequencies from real-life.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SG" dirty="0"/>
              <a:t> Better to be done along with train() rather than  before to avoid complications during cross-validation.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SG" dirty="0"/>
              <a:t> Under-sampling can create problems for some models.</a:t>
            </a:r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r>
              <a:rPr lang="en-SG" dirty="0"/>
              <a:t>For detailed illustration of the various methods using sampling  argument inside </a:t>
            </a:r>
            <a:r>
              <a:rPr lang="en-SG" dirty="0" err="1"/>
              <a:t>trainControl</a:t>
            </a:r>
            <a:r>
              <a:rPr lang="en-SG" dirty="0"/>
              <a:t>():</a:t>
            </a:r>
          </a:p>
          <a:p>
            <a:pPr marL="0" indent="0">
              <a:buNone/>
            </a:pPr>
            <a:r>
              <a:rPr lang="en-SG" dirty="0">
                <a:hlinkClick r:id="rId2"/>
              </a:rPr>
              <a:t>https://shiring.github.io/machine_learning/2017/04/02/unbalanced</a:t>
            </a:r>
            <a:endParaRPr lang="en-SG" dirty="0"/>
          </a:p>
          <a:p>
            <a:pPr marL="0" indent="0">
              <a:buNone/>
            </a:pPr>
            <a:r>
              <a:rPr lang="en-SG" dirty="0">
                <a:hlinkClick r:id="rId3"/>
              </a:rPr>
              <a:t>https://topepo.github.io/caret/subsampling-for-class-imbalances.html#subsampling-during-resampling</a:t>
            </a: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015505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119B1-E093-4107-866B-3303CE408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914" y="0"/>
            <a:ext cx="10515600" cy="1325563"/>
          </a:xfrm>
        </p:spPr>
        <p:txBody>
          <a:bodyPr/>
          <a:lstStyle/>
          <a:p>
            <a:r>
              <a:rPr lang="en-SG" dirty="0">
                <a:solidFill>
                  <a:schemeClr val="accent5"/>
                </a:solidFill>
              </a:rPr>
              <a:t>Some common Errors in past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99555E-FBAD-4B6D-BF1F-57B1D2DED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17" y="1135512"/>
            <a:ext cx="12126583" cy="5679356"/>
          </a:xfrm>
        </p:spPr>
        <p:txBody>
          <a:bodyPr>
            <a:normAutofit fontScale="92500" lnSpcReduction="20000"/>
          </a:bodyPr>
          <a:lstStyle/>
          <a:p>
            <a:r>
              <a:rPr lang="en-SG" dirty="0"/>
              <a:t>Using formula wrongly:</a:t>
            </a:r>
          </a:p>
          <a:p>
            <a:pPr lvl="1"/>
            <a:r>
              <a:rPr lang="en-SG" dirty="0"/>
              <a:t>Do not use interaction or polynomial terms for methods other than regression/regularized variants.</a:t>
            </a:r>
          </a:p>
          <a:p>
            <a:pPr lvl="1"/>
            <a:r>
              <a:rPr lang="en-GB" dirty="0"/>
              <a:t>Example: </a:t>
            </a:r>
          </a:p>
          <a:p>
            <a:pPr lvl="2"/>
            <a:r>
              <a:rPr lang="en-GB" dirty="0" err="1"/>
              <a:t>lm</a:t>
            </a:r>
            <a:r>
              <a:rPr lang="en-GB" dirty="0"/>
              <a:t>: </a:t>
            </a:r>
            <a:r>
              <a:rPr lang="en-GB" dirty="0">
                <a:solidFill>
                  <a:srgbClr val="00B050"/>
                </a:solidFill>
              </a:rPr>
              <a:t>charges ~ . + I(age^2) + I(age^3) + I(bmi^2) + I(bmi^3) </a:t>
            </a:r>
          </a:p>
          <a:p>
            <a:pPr lvl="2"/>
            <a:r>
              <a:rPr lang="en-GB" dirty="0"/>
              <a:t>tree (wrong formula): </a:t>
            </a:r>
            <a:r>
              <a:rPr lang="en-GB" dirty="0">
                <a:solidFill>
                  <a:srgbClr val="FF0000"/>
                </a:solidFill>
              </a:rPr>
              <a:t>charges ~ . + I(age^2) + I(age^3) + I(bmi^2) + I(bmi^3) </a:t>
            </a:r>
          </a:p>
          <a:p>
            <a:pPr lvl="2"/>
            <a:r>
              <a:rPr lang="en-GB" dirty="0"/>
              <a:t>tree (right formula): </a:t>
            </a:r>
            <a:r>
              <a:rPr lang="en-GB" dirty="0">
                <a:solidFill>
                  <a:srgbClr val="00B050"/>
                </a:solidFill>
              </a:rPr>
              <a:t>charges ~ . </a:t>
            </a:r>
            <a:endParaRPr lang="en-SG" dirty="0">
              <a:solidFill>
                <a:srgbClr val="00B050"/>
              </a:solidFill>
            </a:endParaRPr>
          </a:p>
          <a:p>
            <a:pPr lvl="1"/>
            <a:endParaRPr lang="en-SG" dirty="0">
              <a:solidFill>
                <a:srgbClr val="00B050"/>
              </a:solidFill>
            </a:endParaRPr>
          </a:p>
          <a:p>
            <a:r>
              <a:rPr lang="en-SG" dirty="0"/>
              <a:t>Using wrong class in predictions for classification problems:</a:t>
            </a:r>
          </a:p>
          <a:p>
            <a:pPr lvl="1"/>
            <a:r>
              <a:rPr lang="en-SG" dirty="0"/>
              <a:t>Ensure that you check the predict() output &amp; the ROC curve to see if your predictions make sense.</a:t>
            </a:r>
          </a:p>
          <a:p>
            <a:pPr lvl="1"/>
            <a:r>
              <a:rPr lang="en-SG" dirty="0"/>
              <a:t>If ROC curve looks upside down, then you may have used predictions of the wrong class.</a:t>
            </a:r>
          </a:p>
          <a:p>
            <a:endParaRPr lang="en-SG" dirty="0"/>
          </a:p>
          <a:p>
            <a:r>
              <a:rPr lang="en-SG" dirty="0"/>
              <a:t>Not doing hyper-parameter tuning appropriately.</a:t>
            </a:r>
          </a:p>
          <a:p>
            <a:pPr lvl="1"/>
            <a:r>
              <a:rPr lang="en-SG" dirty="0"/>
              <a:t>If it takes long time, try tuning a reasonable amount of values (say 20), and keep narrowing the intervals each iteration of tuning.</a:t>
            </a:r>
          </a:p>
          <a:p>
            <a:pPr lvl="1"/>
            <a:r>
              <a:rPr lang="en-SG" dirty="0"/>
              <a:t>Keep checking the measure and its SD to see if the difference b/w values is significant enough to continue to tune.</a:t>
            </a:r>
          </a:p>
          <a:p>
            <a:pPr lvl="1"/>
            <a:r>
              <a:rPr lang="en-SG" dirty="0"/>
              <a:t>Plot the train() object to ease this process.</a:t>
            </a:r>
          </a:p>
          <a:p>
            <a:endParaRPr lang="en-SG" dirty="0"/>
          </a:p>
          <a:p>
            <a:endParaRPr lang="en-SG" dirty="0"/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94761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35AA-A8B3-45BD-B45C-8EBB3EC40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113" y="-264543"/>
            <a:ext cx="10515600" cy="1325563"/>
          </a:xfrm>
        </p:spPr>
        <p:txBody>
          <a:bodyPr/>
          <a:lstStyle/>
          <a:p>
            <a:r>
              <a:rPr lang="en-SG" dirty="0">
                <a:solidFill>
                  <a:schemeClr val="accent5"/>
                </a:solidFill>
              </a:rPr>
              <a:t>Some common Errors in past projects</a:t>
            </a:r>
            <a:endParaRPr lang="en-S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FD8D3-E26D-428E-BB2B-0169D3256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316" y="922727"/>
            <a:ext cx="11857367" cy="5777122"/>
          </a:xfrm>
        </p:spPr>
        <p:txBody>
          <a:bodyPr>
            <a:normAutofit/>
          </a:bodyPr>
          <a:lstStyle/>
          <a:p>
            <a:r>
              <a:rPr lang="en-SG" dirty="0"/>
              <a:t>Have reasonable research questions.</a:t>
            </a:r>
          </a:p>
          <a:p>
            <a:pPr lvl="1"/>
            <a:r>
              <a:rPr lang="en-SG" dirty="0"/>
              <a:t>If you look for relationships between ice-cream sales and suicide across countries, no amount of machine-learning can turn this into an intelligent study.</a:t>
            </a:r>
          </a:p>
          <a:p>
            <a:pPr lvl="1"/>
            <a:endParaRPr lang="en-SG" dirty="0"/>
          </a:p>
          <a:p>
            <a:r>
              <a:rPr lang="en-SG" dirty="0"/>
              <a:t>Ensure that your variables make sense for the questions you seek.</a:t>
            </a:r>
          </a:p>
          <a:p>
            <a:endParaRPr lang="en-SG" dirty="0"/>
          </a:p>
          <a:p>
            <a:r>
              <a:rPr lang="en-SG" dirty="0"/>
              <a:t>Don’t just be satisfied with predictive accuracy. Make that just one part of your goals.</a:t>
            </a:r>
          </a:p>
          <a:p>
            <a:endParaRPr lang="en-SG" dirty="0"/>
          </a:p>
          <a:p>
            <a:r>
              <a:rPr lang="en-SG" dirty="0"/>
              <a:t>Do appropriate interpretive analyses to answer the questions.</a:t>
            </a:r>
          </a:p>
          <a:p>
            <a:endParaRPr lang="en-SG" dirty="0"/>
          </a:p>
          <a:p>
            <a:r>
              <a:rPr lang="en-SG" dirty="0"/>
              <a:t>Tailor the analysis stages to particular data and findings. </a:t>
            </a:r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584664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79103-C807-46A2-A940-8CD8C554D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>
                <a:solidFill>
                  <a:srgbClr val="00B0F0"/>
                </a:solidFill>
              </a:rPr>
              <a:t>Reading PDP plots…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E72C47-9B5C-493B-9DCB-483EEDB5A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Is there an age X </a:t>
            </a:r>
            <a:r>
              <a:rPr lang="en-SG" dirty="0" err="1"/>
              <a:t>bmi</a:t>
            </a:r>
            <a:r>
              <a:rPr lang="en-SG" dirty="0"/>
              <a:t> interaction?</a:t>
            </a:r>
          </a:p>
          <a:p>
            <a:endParaRPr lang="en-SG" dirty="0"/>
          </a:p>
          <a:p>
            <a:r>
              <a:rPr lang="en-SG" dirty="0"/>
              <a:t>Is there non-linearity for age?</a:t>
            </a:r>
          </a:p>
          <a:p>
            <a:endParaRPr lang="en-SG" dirty="0"/>
          </a:p>
          <a:p>
            <a:r>
              <a:rPr lang="en-SG" dirty="0"/>
              <a:t>Is there non-linearity for </a:t>
            </a:r>
            <a:r>
              <a:rPr lang="en-SG" dirty="0" err="1"/>
              <a:t>bmi</a:t>
            </a:r>
            <a:r>
              <a:rPr lang="en-SG" dirty="0"/>
              <a:t>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90D629-57D2-4BB1-B31C-2975B4292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1000" y="2340634"/>
            <a:ext cx="6552969" cy="451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553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79103-C807-46A2-A940-8CD8C554D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>
                <a:solidFill>
                  <a:srgbClr val="00B0F0"/>
                </a:solidFill>
              </a:rPr>
              <a:t>Reading PDP plots…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E72C47-9B5C-493B-9DCB-483EEDB5A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675" y="1690688"/>
            <a:ext cx="10899475" cy="4951652"/>
          </a:xfrm>
        </p:spPr>
        <p:txBody>
          <a:bodyPr/>
          <a:lstStyle/>
          <a:p>
            <a:r>
              <a:rPr lang="en-SG" dirty="0"/>
              <a:t>Is there an interaction between important variables, evident from complex models?</a:t>
            </a:r>
          </a:p>
          <a:p>
            <a:r>
              <a:rPr lang="en-SG" dirty="0"/>
              <a:t>Is there any non-linearity for important variables?</a:t>
            </a:r>
          </a:p>
          <a:p>
            <a:endParaRPr lang="en-SG" dirty="0"/>
          </a:p>
          <a:p>
            <a:endParaRPr lang="en-SG" dirty="0"/>
          </a:p>
          <a:p>
            <a:endParaRPr lang="en-SG" dirty="0"/>
          </a:p>
          <a:p>
            <a:r>
              <a:rPr lang="en-SG" dirty="0"/>
              <a:t>We can then add that to our linear models</a:t>
            </a:r>
            <a:endParaRPr lang="en-GB" dirty="0"/>
          </a:p>
          <a:p>
            <a:pPr lvl="3"/>
            <a:r>
              <a:rPr lang="en-GB" dirty="0" err="1"/>
              <a:t>lm</a:t>
            </a:r>
            <a:r>
              <a:rPr lang="en-GB" dirty="0"/>
              <a:t>: </a:t>
            </a:r>
            <a:r>
              <a:rPr lang="en-GB" dirty="0">
                <a:solidFill>
                  <a:srgbClr val="00B050"/>
                </a:solidFill>
              </a:rPr>
              <a:t>charges ~ .  + I(bmi^2) + I(bmi^3) </a:t>
            </a:r>
          </a:p>
          <a:p>
            <a:endParaRPr lang="en-S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90D629-57D2-4BB1-B31C-2975B4292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3773" y="3327689"/>
            <a:ext cx="4605985" cy="317519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8965331-F448-41E4-AA2B-773EA9D1DBC7}"/>
              </a:ext>
            </a:extLst>
          </p:cNvPr>
          <p:cNvCxnSpPr>
            <a:cxnSpLocks/>
          </p:cNvCxnSpPr>
          <p:nvPr/>
        </p:nvCxnSpPr>
        <p:spPr>
          <a:xfrm>
            <a:off x="4186687" y="3080400"/>
            <a:ext cx="0" cy="13190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572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4259</TotalTime>
  <Words>791</Words>
  <Application>Microsoft Office PowerPoint</Application>
  <PresentationFormat>Widescreen</PresentationFormat>
  <Paragraphs>116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Wingdings</vt:lpstr>
      <vt:lpstr>Office Theme</vt:lpstr>
      <vt:lpstr>Some tips for the project</vt:lpstr>
      <vt:lpstr>Methods used in Project</vt:lpstr>
      <vt:lpstr>Things to watch out for</vt:lpstr>
      <vt:lpstr>Doing all this in caret</vt:lpstr>
      <vt:lpstr>Sampling rare classes in DV</vt:lpstr>
      <vt:lpstr>Some common Errors in past projects</vt:lpstr>
      <vt:lpstr>Some common Errors in past projects</vt:lpstr>
      <vt:lpstr>Reading PDP plots…</vt:lpstr>
      <vt:lpstr>Reading PDP plots…</vt:lpstr>
      <vt:lpstr>Plotting 3-way interactions in PDP </vt:lpstr>
      <vt:lpstr>Reading tree structures</vt:lpstr>
      <vt:lpstr>Some common Errors in past projects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Ranjith V</dc:creator>
  <cp:lastModifiedBy>Ranjith V</cp:lastModifiedBy>
  <cp:revision>24</cp:revision>
  <dcterms:created xsi:type="dcterms:W3CDTF">2021-03-31T12:30:19Z</dcterms:created>
  <dcterms:modified xsi:type="dcterms:W3CDTF">2021-04-04T14:54:19Z</dcterms:modified>
</cp:coreProperties>
</file>