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37" r:id="rId1"/>
  </p:sldMasterIdLst>
  <p:notesMasterIdLst>
    <p:notesMasterId r:id="rId49"/>
  </p:notesMasterIdLst>
  <p:sldIdLst>
    <p:sldId id="462" r:id="rId2"/>
    <p:sldId id="463" r:id="rId3"/>
    <p:sldId id="464" r:id="rId4"/>
    <p:sldId id="465" r:id="rId5"/>
    <p:sldId id="307" r:id="rId6"/>
    <p:sldId id="308" r:id="rId7"/>
    <p:sldId id="287" r:id="rId8"/>
    <p:sldId id="288" r:id="rId9"/>
    <p:sldId id="269" r:id="rId10"/>
    <p:sldId id="289" r:id="rId11"/>
    <p:sldId id="353" r:id="rId12"/>
    <p:sldId id="455" r:id="rId13"/>
    <p:sldId id="355" r:id="rId14"/>
    <p:sldId id="356" r:id="rId15"/>
    <p:sldId id="357" r:id="rId16"/>
    <p:sldId id="358" r:id="rId17"/>
    <p:sldId id="359" r:id="rId18"/>
    <p:sldId id="360" r:id="rId19"/>
    <p:sldId id="367" r:id="rId20"/>
    <p:sldId id="371" r:id="rId21"/>
    <p:sldId id="378" r:id="rId22"/>
    <p:sldId id="306" r:id="rId23"/>
    <p:sldId id="305" r:id="rId24"/>
    <p:sldId id="456" r:id="rId25"/>
    <p:sldId id="473" r:id="rId26"/>
    <p:sldId id="374" r:id="rId27"/>
    <p:sldId id="461" r:id="rId28"/>
    <p:sldId id="423" r:id="rId29"/>
    <p:sldId id="424" r:id="rId30"/>
    <p:sldId id="418" r:id="rId31"/>
    <p:sldId id="425" r:id="rId32"/>
    <p:sldId id="426" r:id="rId33"/>
    <p:sldId id="428" r:id="rId34"/>
    <p:sldId id="429" r:id="rId35"/>
    <p:sldId id="430" r:id="rId36"/>
    <p:sldId id="431" r:id="rId37"/>
    <p:sldId id="448" r:id="rId38"/>
    <p:sldId id="432" r:id="rId39"/>
    <p:sldId id="449" r:id="rId40"/>
    <p:sldId id="434" r:id="rId41"/>
    <p:sldId id="450" r:id="rId42"/>
    <p:sldId id="427" r:id="rId43"/>
    <p:sldId id="277" r:id="rId44"/>
    <p:sldId id="442" r:id="rId45"/>
    <p:sldId id="454" r:id="rId46"/>
    <p:sldId id="472" r:id="rId47"/>
    <p:sldId id="471" r:id="rId48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AF199"/>
    <a:srgbClr val="E6DAA5"/>
    <a:srgbClr val="780F24"/>
    <a:srgbClr val="009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78491" autoAdjust="0"/>
  </p:normalViewPr>
  <p:slideViewPr>
    <p:cSldViewPr>
      <p:cViewPr varScale="1">
        <p:scale>
          <a:sx n="77" d="100"/>
          <a:sy n="77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212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B27D536-122B-4E6B-B4F4-54E9B38C546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61FD352-A244-40F8-BB4F-4EAB1E93CA7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D8CE721-88AC-4059-8989-51FD9A1CB3B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3D32031B-8881-436C-8461-1F67616A870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3CF45B67-DDB9-4C2C-9766-5A2E6785271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03BE6BD7-C9F4-4B33-AB89-7E195A1ECB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FBAA27-B32F-4599-B2D9-0EFA56E69D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12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0659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809DB7A7-B962-4293-A217-7679B19E9EC8}" type="slidenum">
              <a:rPr lang="en-US" sz="1000">
                <a:latin typeface="Arial" charset="0"/>
              </a:rPr>
              <a:pPr algn="r"/>
              <a:t>14</a:t>
            </a:fld>
            <a:endParaRPr lang="en-US" sz="1000">
              <a:latin typeface="Arial" charset="0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06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43DAE41A-C270-42C9-9663-B3C8E9B9BBB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16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12DF1206-6C25-4784-AED5-F651476BCC4C}" type="slidenum">
              <a:rPr lang="en-US" sz="1000">
                <a:latin typeface="Arial" charset="0"/>
              </a:rPr>
              <a:pPr algn="r"/>
              <a:t>15</a:t>
            </a:fld>
            <a:endParaRPr lang="en-US" sz="1000">
              <a:latin typeface="Arial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pPr algn="just"/>
            <a:endParaRPr lang="en-US"/>
          </a:p>
        </p:txBody>
      </p:sp>
      <p:sp>
        <p:nvSpPr>
          <p:cNvPr id="7168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5B30D76B-5B27-48C2-B6B8-FA1DB4396D2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47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DA32FB0B-9B08-4A9C-9B24-4E4BBB8E7FB0}" type="slidenum">
              <a:rPr lang="en-US" sz="1000">
                <a:latin typeface="Arial" charset="0"/>
              </a:rPr>
              <a:pPr algn="r"/>
              <a:t>16</a:t>
            </a:fld>
            <a:endParaRPr lang="en-US" sz="1000">
              <a:latin typeface="Arial" charset="0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pPr algn="just"/>
            <a:endParaRPr lang="en-US"/>
          </a:p>
        </p:txBody>
      </p:sp>
      <p:sp>
        <p:nvSpPr>
          <p:cNvPr id="7271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D6F3155A-9A0B-4675-B0A3-B27B77A94D3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82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EAC63A65-8B20-4D77-A2A2-92271C6FD58D}" type="slidenum">
              <a:rPr lang="en-US" sz="1000">
                <a:latin typeface="Arial" charset="0"/>
              </a:rPr>
              <a:pPr algn="r"/>
              <a:t>17</a:t>
            </a:fld>
            <a:endParaRPr lang="en-US" sz="1000">
              <a:latin typeface="Arial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37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989C9DC4-BFDF-43E9-BC77-070FACB2C5B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17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4755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085D0DA8-EEE9-4978-A333-E14608447783}" type="slidenum">
              <a:rPr lang="en-US" sz="1000">
                <a:latin typeface="Arial" charset="0"/>
              </a:rPr>
              <a:pPr algn="r"/>
              <a:t>18</a:t>
            </a:fld>
            <a:endParaRPr lang="en-US" sz="1000">
              <a:latin typeface="Arial" charset="0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4163" y="160338"/>
            <a:ext cx="3305175" cy="2479675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" y="2800350"/>
            <a:ext cx="6908800" cy="6560820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475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08702147-272C-475A-B35A-8524F121E7C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63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ABB9BB9B-AE17-45FF-9F46-D1880F42679A}" type="slidenum">
              <a:rPr lang="en-US" sz="1000">
                <a:latin typeface="Arial" charset="0"/>
              </a:rPr>
              <a:pPr algn="r"/>
              <a:t>19</a:t>
            </a:fld>
            <a:endParaRPr lang="en-US" sz="1000">
              <a:latin typeface="Arial" charset="0"/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81926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F853F7BD-F8C4-4890-BF35-E430AC2F5C3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48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>
              <a:defRPr sz="1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>
              <a:defRPr sz="1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/>
            <a:fld id="{9AEEF2EF-EB04-44AE-A799-552BB6C1530B}" type="slidenum">
              <a:rPr lang="en-US" sz="1000">
                <a:latin typeface="Arial" charset="0"/>
              </a:rPr>
              <a:pPr algn="r"/>
              <a:t>21</a:t>
            </a:fld>
            <a:endParaRPr lang="en-US" sz="1000">
              <a:latin typeface="Arial" charset="0"/>
            </a:endParaRPr>
          </a:p>
        </p:txBody>
      </p:sp>
      <p:sp>
        <p:nvSpPr>
          <p:cNvPr id="7168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5425" y="160338"/>
            <a:ext cx="2881313" cy="2160587"/>
          </a:xfrm>
          <a:ln/>
        </p:spPr>
      </p:sp>
      <p:sp>
        <p:nvSpPr>
          <p:cNvPr id="7168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43840" y="2400300"/>
            <a:ext cx="6908800" cy="688086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64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/>
              <a:t>What we are concerned about here are the indirect property losses</a:t>
            </a:r>
          </a:p>
          <a:p>
            <a:pPr>
              <a:spcBef>
                <a:spcPct val="0"/>
              </a:spcBef>
            </a:pPr>
            <a:r>
              <a:rPr lang="en-US"/>
              <a:t>Referred to as “time element” because the loss is a function of the length of time that the business is shut down</a:t>
            </a:r>
          </a:p>
          <a:p>
            <a:pPr>
              <a:spcBef>
                <a:spcPct val="0"/>
              </a:spcBef>
            </a:pPr>
            <a:r>
              <a:rPr lang="en-US"/>
              <a:t>Difficult to measure because the loss is based on what we would have been able to earn in the future if the loss does not occur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90CE72-85F4-44B1-BEC8-BE43DD22C29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28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Contractor setting foundation; versus earth movement</a:t>
            </a:r>
          </a:p>
          <a:p>
            <a:endParaRPr lang="en-US" dirty="0"/>
          </a:p>
          <a:p>
            <a:r>
              <a:rPr lang="en-US" dirty="0"/>
              <a:t>Fire – firemen – water damage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FBAA27-B32F-4599-B2D9-0EFA56E69DF8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240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6688" y="0"/>
            <a:ext cx="4054475" cy="3040063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2E5008DB-0AA2-4A20-949D-C1FF030491E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7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Most insurance policies don’t cover intangible property</a:t>
            </a:r>
          </a:p>
        </p:txBody>
      </p:sp>
    </p:spTree>
    <p:extLst>
      <p:ext uri="{BB962C8B-B14F-4D97-AF65-F5344CB8AC3E}">
        <p14:creationId xmlns:p14="http://schemas.microsoft.com/office/powerpoint/2010/main" val="2872980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8811CB25-F6EC-4845-93C5-1071291055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59C124D-531A-4005-8441-86449E43326F}" type="slidenum">
              <a:rPr lang="en-US" altLang="en-US" smtClean="0">
                <a:latin typeface="Times" panose="02020603050405020304" pitchFamily="18" charset="0"/>
              </a:rPr>
              <a:pPr/>
              <a:t>30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9C960E4E-6540-4C0C-91FB-72FF744F7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2400">
              <a:latin typeface="Times" panose="02020603050405020304" pitchFamily="18" charset="0"/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3AE699C3-5544-4D1D-A9BD-DD9122DFA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1200">
                <a:latin typeface="Times New Roman" panose="02020603050405020304" pitchFamily="18" charset="0"/>
              </a:rPr>
              <a:t>Transparency Master 1.2</a:t>
            </a:r>
          </a:p>
        </p:txBody>
      </p:sp>
      <p:sp>
        <p:nvSpPr>
          <p:cNvPr id="10245" name="Rectangle 4">
            <a:extLst>
              <a:ext uri="{FF2B5EF4-FFF2-40B4-BE49-F238E27FC236}">
                <a16:creationId xmlns:a16="http://schemas.microsoft.com/office/drawing/2014/main" id="{B8B4CC76-B4B8-49EC-BDB7-500FEE9FC3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w="12700" cap="flat"/>
        </p:spPr>
      </p:sp>
      <p:sp>
        <p:nvSpPr>
          <p:cNvPr id="10246" name="Rectangle 5">
            <a:extLst>
              <a:ext uri="{FF2B5EF4-FFF2-40B4-BE49-F238E27FC236}">
                <a16:creationId xmlns:a16="http://schemas.microsoft.com/office/drawing/2014/main" id="{E20AEDFF-763B-4F98-8571-9AE3F26E49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500">
                <a:solidFill>
                  <a:schemeClr val="tx1"/>
                </a:solidFill>
                <a:latin typeface="Verdana" pitchFamily="34" charset="0"/>
              </a:defRPr>
            </a:lvl1pPr>
            <a:lvl2pPr marL="785372" indent="-302066">
              <a:defRPr sz="1500">
                <a:solidFill>
                  <a:schemeClr val="tx1"/>
                </a:solidFill>
                <a:latin typeface="Verdana" pitchFamily="34" charset="0"/>
              </a:defRPr>
            </a:lvl2pPr>
            <a:lvl3pPr marL="1208265" indent="-241653">
              <a:defRPr sz="1500">
                <a:solidFill>
                  <a:schemeClr val="tx1"/>
                </a:solidFill>
                <a:latin typeface="Verdana" pitchFamily="34" charset="0"/>
              </a:defRPr>
            </a:lvl3pPr>
            <a:lvl4pPr marL="1691571" indent="-241653">
              <a:defRPr sz="1500">
                <a:solidFill>
                  <a:schemeClr val="tx1"/>
                </a:solidFill>
                <a:latin typeface="Verdana" pitchFamily="34" charset="0"/>
              </a:defRPr>
            </a:lvl4pPr>
            <a:lvl5pPr marL="2174878" indent="-241653">
              <a:defRPr sz="1500">
                <a:solidFill>
                  <a:schemeClr val="tx1"/>
                </a:solidFill>
                <a:latin typeface="Verdana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C207BC9C-1609-4CB4-AE96-9CDF9CFA9DA7}" type="slidenum">
              <a:rPr lang="en-US" sz="1100">
                <a:latin typeface="Arial Narrow" pitchFamily="34" charset="0"/>
              </a:rPr>
              <a:pPr/>
              <a:t>7</a:t>
            </a:fld>
            <a:endParaRPr lang="en-US" sz="1100">
              <a:latin typeface="Arial Narrow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5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500">
                <a:solidFill>
                  <a:schemeClr val="tx1"/>
                </a:solidFill>
                <a:latin typeface="Verdana" pitchFamily="34" charset="0"/>
              </a:defRPr>
            </a:lvl1pPr>
            <a:lvl2pPr marL="785372" indent="-302066">
              <a:defRPr sz="1500">
                <a:solidFill>
                  <a:schemeClr val="tx1"/>
                </a:solidFill>
                <a:latin typeface="Verdana" pitchFamily="34" charset="0"/>
              </a:defRPr>
            </a:lvl2pPr>
            <a:lvl3pPr marL="1208265" indent="-241653">
              <a:defRPr sz="1500">
                <a:solidFill>
                  <a:schemeClr val="tx1"/>
                </a:solidFill>
                <a:latin typeface="Verdana" pitchFamily="34" charset="0"/>
              </a:defRPr>
            </a:lvl3pPr>
            <a:lvl4pPr marL="1691571" indent="-241653">
              <a:defRPr sz="1500">
                <a:solidFill>
                  <a:schemeClr val="tx1"/>
                </a:solidFill>
                <a:latin typeface="Verdana" pitchFamily="34" charset="0"/>
              </a:defRPr>
            </a:lvl4pPr>
            <a:lvl5pPr marL="2174878" indent="-241653">
              <a:defRPr sz="1500">
                <a:solidFill>
                  <a:schemeClr val="tx1"/>
                </a:solidFill>
                <a:latin typeface="Verdana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B6E5BF84-FA11-47E4-92C2-509B32A8E70D}" type="slidenum">
              <a:rPr lang="en-US" sz="1100">
                <a:latin typeface="Arial Narrow" pitchFamily="34" charset="0"/>
              </a:rPr>
              <a:pPr/>
              <a:t>8</a:t>
            </a:fld>
            <a:endParaRPr lang="en-US" sz="1100">
              <a:latin typeface="Arial Narrow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20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500">
                <a:solidFill>
                  <a:schemeClr val="tx1"/>
                </a:solidFill>
                <a:latin typeface="Verdana" pitchFamily="34" charset="0"/>
              </a:defRPr>
            </a:lvl1pPr>
            <a:lvl2pPr marL="785372" indent="-302066">
              <a:defRPr sz="1500">
                <a:solidFill>
                  <a:schemeClr val="tx1"/>
                </a:solidFill>
                <a:latin typeface="Verdana" pitchFamily="34" charset="0"/>
              </a:defRPr>
            </a:lvl2pPr>
            <a:lvl3pPr marL="1208265" indent="-241653">
              <a:defRPr sz="1500">
                <a:solidFill>
                  <a:schemeClr val="tx1"/>
                </a:solidFill>
                <a:latin typeface="Verdana" pitchFamily="34" charset="0"/>
              </a:defRPr>
            </a:lvl3pPr>
            <a:lvl4pPr marL="1691571" indent="-241653">
              <a:defRPr sz="1500">
                <a:solidFill>
                  <a:schemeClr val="tx1"/>
                </a:solidFill>
                <a:latin typeface="Verdana" pitchFamily="34" charset="0"/>
              </a:defRPr>
            </a:lvl4pPr>
            <a:lvl5pPr marL="2174878" indent="-241653">
              <a:defRPr sz="1500">
                <a:solidFill>
                  <a:schemeClr val="tx1"/>
                </a:solidFill>
                <a:latin typeface="Verdana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EA315093-8893-40E1-A52B-FB8402642CEA}" type="slidenum">
              <a:rPr lang="en-US" sz="1100">
                <a:latin typeface="Arial Narrow" pitchFamily="34" charset="0"/>
              </a:rPr>
              <a:pPr/>
              <a:t>9</a:t>
            </a:fld>
            <a:endParaRPr lang="en-US" sz="1100">
              <a:latin typeface="Arial Narrow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47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500">
                <a:solidFill>
                  <a:schemeClr val="tx1"/>
                </a:solidFill>
                <a:latin typeface="Verdana" pitchFamily="34" charset="0"/>
              </a:defRPr>
            </a:lvl1pPr>
            <a:lvl2pPr marL="785372" indent="-302066">
              <a:defRPr sz="1500">
                <a:solidFill>
                  <a:schemeClr val="tx1"/>
                </a:solidFill>
                <a:latin typeface="Verdana" pitchFamily="34" charset="0"/>
              </a:defRPr>
            </a:lvl2pPr>
            <a:lvl3pPr marL="1208265" indent="-241653">
              <a:defRPr sz="1500">
                <a:solidFill>
                  <a:schemeClr val="tx1"/>
                </a:solidFill>
                <a:latin typeface="Verdana" pitchFamily="34" charset="0"/>
              </a:defRPr>
            </a:lvl3pPr>
            <a:lvl4pPr marL="1691571" indent="-241653">
              <a:defRPr sz="1500">
                <a:solidFill>
                  <a:schemeClr val="tx1"/>
                </a:solidFill>
                <a:latin typeface="Verdana" pitchFamily="34" charset="0"/>
              </a:defRPr>
            </a:lvl4pPr>
            <a:lvl5pPr marL="2174878" indent="-241653">
              <a:defRPr sz="1500">
                <a:solidFill>
                  <a:schemeClr val="tx1"/>
                </a:solidFill>
                <a:latin typeface="Verdana" pitchFamily="34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951A76A8-23B2-43B3-8829-325D362C242C}" type="slidenum">
              <a:rPr lang="en-US" sz="1100">
                <a:latin typeface="Arial Narrow" pitchFamily="34" charset="0"/>
              </a:rPr>
              <a:pPr/>
              <a:t>10</a:t>
            </a:fld>
            <a:endParaRPr lang="en-US" sz="1100">
              <a:latin typeface="Arial Narrow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5900" y="0"/>
            <a:ext cx="3306763" cy="2479675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72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67587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E2AA75D0-1E6A-4BE8-B97A-7E4884F7820D}" type="slidenum">
              <a:rPr lang="en-US" sz="1000">
                <a:latin typeface="Arial" charset="0"/>
              </a:rPr>
              <a:pPr algn="r"/>
              <a:t>11</a:t>
            </a:fld>
            <a:endParaRPr lang="en-US" sz="1000">
              <a:latin typeface="Arial" charset="0"/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pPr algn="just">
              <a:buFont typeface="Wingdings" pitchFamily="2" charset="2"/>
              <a:buNone/>
            </a:pPr>
            <a:endParaRPr lang="en-US"/>
          </a:p>
        </p:txBody>
      </p:sp>
      <p:sp>
        <p:nvSpPr>
          <p:cNvPr id="675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79A50E89-94DC-4C45-953A-EE002540BDE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16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68611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72AA973F-291C-4B52-A45F-A1BD93986538}" type="slidenum">
              <a:rPr lang="en-US" sz="1000">
                <a:latin typeface="Arial" charset="0"/>
              </a:rPr>
              <a:pPr algn="r"/>
              <a:t>12</a:t>
            </a:fld>
            <a:endParaRPr lang="en-US" sz="1000">
              <a:latin typeface="Arial" charset="0"/>
            </a:endParaRPr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861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967AA548-4D33-4131-99F0-A6D10BB6125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47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 txBox="1">
            <a:spLocks noGrp="1" noChangeArrowheads="1"/>
          </p:cNvSpPr>
          <p:nvPr/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r>
              <a:rPr lang="en-US" sz="1100">
                <a:latin typeface="Arial" charset="0"/>
              </a:rPr>
              <a:t>Epermanis_CH_05_Notes</a:t>
            </a:r>
          </a:p>
        </p:txBody>
      </p:sp>
      <p:sp>
        <p:nvSpPr>
          <p:cNvPr id="69635" name="Rectangle 7"/>
          <p:cNvSpPr txBox="1">
            <a:spLocks noGrp="1" noChangeArrowheads="1"/>
          </p:cNvSpPr>
          <p:nvPr/>
        </p:nvSpPr>
        <p:spPr bwMode="auto">
          <a:xfrm>
            <a:off x="390144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2BC23BC2-3DE1-4B32-AD1C-0E530EE8F98A}" type="slidenum">
              <a:rPr lang="en-US" sz="1000">
                <a:latin typeface="Arial" charset="0"/>
              </a:rPr>
              <a:pPr algn="r"/>
              <a:t>13</a:t>
            </a:fld>
            <a:endParaRPr lang="en-US" sz="1000">
              <a:latin typeface="Arial" charset="0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025" y="160338"/>
            <a:ext cx="3735388" cy="2800350"/>
          </a:xfrm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3120390"/>
            <a:ext cx="6502400" cy="6160770"/>
          </a:xfr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96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Chapter 3 Page </a:t>
            </a:r>
            <a:fld id="{A219E478-D342-460E-A726-03DC70B550E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7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PPT_Screen.jpg">
            <a:extLst>
              <a:ext uri="{FF2B5EF4-FFF2-40B4-BE49-F238E27FC236}">
                <a16:creationId xmlns:a16="http://schemas.microsoft.com/office/drawing/2014/main" id="{8274182A-C5F8-400F-A348-B523B0800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26988"/>
            <a:ext cx="9139237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6F4D65F2-BD02-4FCD-8D12-CFCCE8A958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1100138"/>
            <a:ext cx="5119687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0286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61551-88D5-4366-8695-51525F2729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763" y="6288088"/>
            <a:ext cx="3405187" cy="542925"/>
          </a:xfrm>
        </p:spPr>
        <p:txBody>
          <a:bodyPr anchor="ctr"/>
          <a:lstStyle>
            <a:lvl1pPr algn="just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AAE7B-5EBE-4AF8-BA52-F908BBF20A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865938" y="63769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58682-91AB-476E-BC66-4F8885CCE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8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8469F90-8356-4257-AE74-51DCDA891D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7A4C306-89DF-4B05-8ED2-93BD2D1CAC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95E59-99B5-4032-8041-A9702D68F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8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425CA29-768F-49D8-A2CE-E1190A841C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4000A6C-A381-4B55-A01D-067DA3CEAA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ABE1E-BC35-4336-A676-F482E3475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46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One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93969" y="6172200"/>
            <a:ext cx="8595359" cy="235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1BB07C-705F-4113-A2C5-779D6EA64D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6326"/>
            <a:ext cx="8229600" cy="4434275"/>
          </a:xfrm>
        </p:spPr>
        <p:txBody>
          <a:bodyPr lIns="0" tIns="0" rIns="0" bIns="0"/>
          <a:lstStyle>
            <a:lvl1pPr indent="-255600">
              <a:defRPr sz="2400">
                <a:latin typeface="+mn-lt"/>
              </a:defRPr>
            </a:lvl1pPr>
            <a:lvl2pPr indent="-284400">
              <a:defRPr sz="2400">
                <a:latin typeface="+mn-lt"/>
              </a:defRPr>
            </a:lvl2pPr>
            <a:lvl3pPr indent="-230400">
              <a:defRPr sz="2400">
                <a:latin typeface="+mn-lt"/>
              </a:defRPr>
            </a:lvl3pPr>
            <a:lvl4pPr indent="-230400">
              <a:defRPr sz="2400">
                <a:latin typeface="+mn-lt"/>
              </a:defRPr>
            </a:lvl4pPr>
            <a:lvl5pPr indent="-230400"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 </a:t>
            </a:r>
          </a:p>
          <a:p>
            <a:pPr lvl="2"/>
            <a:r>
              <a:rPr lang="en-US" dirty="0"/>
              <a:t> </a:t>
            </a:r>
          </a:p>
          <a:p>
            <a:pPr lvl="3"/>
            <a:r>
              <a:rPr lang="en-US" dirty="0"/>
              <a:t> </a:t>
            </a:r>
          </a:p>
          <a:p>
            <a:pPr lvl="3"/>
            <a:endParaRPr lang="en-US" dirty="0"/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046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B374D-431E-4BB4-B059-62C4945332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71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4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1"/>
            <a:ext cx="4038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066EC-8271-4D80-BEB1-7507996F1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1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14A45BA-DE82-4F57-97A7-743B976740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0CBEE78-B925-4EFB-9575-0446F5AB6F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D0A65-8858-4E68-90ED-3497B2462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2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1AEB287-1C80-41BB-8CA5-97710436D6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FC6DFC-F277-4A45-99CF-E94F7BD3DA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6F577-FA3B-4E50-9528-90AC46503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8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CF5F4-C13B-40E0-B15A-F710FB1C52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148D8-4222-4E1A-AF53-EAB8357E3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3574A-114A-4468-BDFE-FCF04628C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0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1640A7-7433-4650-87AB-5BCF015918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A64FD86-A67B-4866-ACAB-FCC3C06B0A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E9731-0DF8-4C34-AEE8-110C18B9F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6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8FB87B-4F09-4219-96D2-B99B31E827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68BDCFF-E5D7-4202-AF38-A9F83BB9BD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3C7E9-9AC2-4912-A860-ED4F3D4DC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23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80EB6F9-1F6D-41DC-94BB-0C782E4D27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8C4D0EE-7892-4416-BB9F-A7CE24F87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0911E-A1A0-451A-B4B2-349A0051D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3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6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F8E0A-9D78-4137-9DEF-0D815037E5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72E12-EEAE-4923-B89C-E81261992A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A86EA-B657-4398-9E2F-F9B68947C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6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0E1EF-62C6-4FF7-99FD-64F1FF23E2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900E8-8031-4971-8F51-CE656472B8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75A8C-CF5F-4543-915B-AE288D123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58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_Screen2.jpg">
            <a:extLst>
              <a:ext uri="{FF2B5EF4-FFF2-40B4-BE49-F238E27FC236}">
                <a16:creationId xmlns:a16="http://schemas.microsoft.com/office/drawing/2014/main" id="{716231B0-98C8-432B-ADA8-3931582579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1875"/>
            <a:ext cx="91440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8" descr="bluebar2.jpg">
            <a:extLst>
              <a:ext uri="{FF2B5EF4-FFF2-40B4-BE49-F238E27FC236}">
                <a16:creationId xmlns:a16="http://schemas.microsoft.com/office/drawing/2014/main" id="{D98125F4-AB2D-4FE0-99B8-1731094780E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0"/>
            <a:ext cx="772160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>
            <a:extLst>
              <a:ext uri="{FF2B5EF4-FFF2-40B4-BE49-F238E27FC236}">
                <a16:creationId xmlns:a16="http://schemas.microsoft.com/office/drawing/2014/main" id="{3C2652A2-D120-4C89-913B-497C6C36F8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C1B08555-75CA-427F-9AF8-EBB7C0B611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8241D-50DE-48C7-8A02-A5F87BC54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28975" y="64706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D06C9-E459-43CF-A405-FE001BA76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65938" y="64658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65167D-EBAB-41AC-99D6-11D63ED5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9">
            <a:extLst>
              <a:ext uri="{FF2B5EF4-FFF2-40B4-BE49-F238E27FC236}">
                <a16:creationId xmlns:a16="http://schemas.microsoft.com/office/drawing/2014/main" id="{18F5468F-BC9E-494B-98F2-3631B6F018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25425"/>
            <a:ext cx="1465263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B776C1B-E4A2-4ACE-B4CC-8DF59EB8462E}"/>
              </a:ext>
            </a:extLst>
          </p:cNvPr>
          <p:cNvSpPr txBox="1">
            <a:spLocks/>
          </p:cNvSpPr>
          <p:nvPr/>
        </p:nvSpPr>
        <p:spPr>
          <a:xfrm>
            <a:off x="166688" y="6440488"/>
            <a:ext cx="2895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FIN 3050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Principles of Risk Management &amp; Insurance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3" r:id="rId12"/>
    <p:sldLayoutId id="2147483974" r:id="rId13"/>
    <p:sldLayoutId id="2147483975" r:id="rId1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>
            <a:extLst>
              <a:ext uri="{FF2B5EF4-FFF2-40B4-BE49-F238E27FC236}">
                <a16:creationId xmlns:a16="http://schemas.microsoft.com/office/drawing/2014/main" id="{B27D2871-0191-4C94-916C-B96F47E86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0" y="5181600"/>
            <a:ext cx="8305800" cy="914400"/>
          </a:xfrm>
          <a:noFill/>
        </p:spPr>
        <p:txBody>
          <a:bodyPr/>
          <a:lstStyle/>
          <a:p>
            <a:pPr eaLnBrk="1" hangingPunct="1"/>
            <a:r>
              <a:rPr lang="en-US" altLang="en-US" sz="2000" i="1" dirty="0">
                <a:ea typeface="ヒラギノ角ゴ Pro W3" pitchFamily="1" charset="-128"/>
              </a:rPr>
              <a:t>The property portion of unit is not in the text.</a:t>
            </a:r>
            <a:br>
              <a:rPr lang="en-US" altLang="en-US" sz="2000" i="1" dirty="0">
                <a:ea typeface="ヒラギノ角ゴ Pro W3" pitchFamily="1" charset="-128"/>
              </a:rPr>
            </a:br>
            <a:r>
              <a:rPr lang="en-US" altLang="en-US" sz="2000" i="1" dirty="0">
                <a:ea typeface="ヒラギノ角ゴ Pro W3" pitchFamily="1" charset="-128"/>
              </a:rPr>
              <a:t>The liability portion is supported by Chapter 19.</a:t>
            </a:r>
            <a:endParaRPr lang="en-US" altLang="en-US" sz="2000" i="1" dirty="0">
              <a:solidFill>
                <a:srgbClr val="E6DAA5"/>
              </a:solidFill>
              <a:ea typeface="ヒラギノ角ゴ Pro W3" pitchFamily="1" charset="-128"/>
            </a:endParaRPr>
          </a:p>
        </p:txBody>
      </p:sp>
      <p:sp>
        <p:nvSpPr>
          <p:cNvPr id="4099" name="Rectangle 6">
            <a:extLst>
              <a:ext uri="{FF2B5EF4-FFF2-40B4-BE49-F238E27FC236}">
                <a16:creationId xmlns:a16="http://schemas.microsoft.com/office/drawing/2014/main" id="{4639BFB3-88EF-4CF8-8E08-2AFFC76EF28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19100" y="3810000"/>
            <a:ext cx="8305800" cy="1219200"/>
          </a:xfrm>
          <a:noFill/>
        </p:spPr>
        <p:txBody>
          <a:bodyPr/>
          <a:lstStyle/>
          <a:p>
            <a:pPr marL="0" indent="0" algn="ctr" eaLnBrk="1" hangingPunct="1">
              <a:spcBef>
                <a:spcPct val="30000"/>
              </a:spcBef>
              <a:buClr>
                <a:schemeClr val="tx1"/>
              </a:buClr>
              <a:buFont typeface="Times" panose="02020603050405020304" pitchFamily="18" charset="0"/>
              <a:buNone/>
            </a:pPr>
            <a:r>
              <a:rPr lang="en-US" altLang="en-US" b="1" dirty="0"/>
              <a:t>Unit 5</a:t>
            </a:r>
          </a:p>
          <a:p>
            <a:pPr marL="0" indent="0" algn="ctr" eaLnBrk="1" hangingPunct="1">
              <a:spcBef>
                <a:spcPct val="30000"/>
              </a:spcBef>
              <a:buClr>
                <a:schemeClr val="tx1"/>
              </a:buClr>
              <a:buFont typeface="Times" panose="02020603050405020304" pitchFamily="18" charset="0"/>
              <a:buNone/>
            </a:pPr>
            <a:r>
              <a:rPr lang="en-US" altLang="en-US" b="1" dirty="0"/>
              <a:t>Property and Liability Exposures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Personal Property of Others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102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/>
              <a:t>Ordinarily purchased by those with a commercial bailment exposure – bailment is when one party (bailee) has temporary custody of another’s (bailor) property</a:t>
            </a:r>
          </a:p>
          <a:p>
            <a:pPr eaLnBrk="1" hangingPunct="1">
              <a:defRPr/>
            </a:pPr>
            <a:r>
              <a:rPr lang="en-US" sz="2800" dirty="0"/>
              <a:t>Payment is made to the owner, not the insured</a:t>
            </a:r>
          </a:p>
          <a:p>
            <a:pPr eaLnBrk="1" hangingPunct="1">
              <a:defRPr/>
            </a:pPr>
            <a:r>
              <a:rPr lang="en-US" sz="2800" dirty="0"/>
              <a:t>Payment not based upon legal liability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000" kern="1200">
                <a:solidFill>
                  <a:schemeClr val="tx2">
                    <a:shade val="50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CF240BF-0C20-43D8-97B5-D56E79566DD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6389" name="Picture 6" descr="DryCleane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663" y="1295400"/>
            <a:ext cx="2827337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02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79975" y="1600200"/>
            <a:ext cx="4035425" cy="4800600"/>
          </a:xfrm>
          <a:noFill/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b="1" dirty="0">
                <a:effectLst/>
              </a:rPr>
              <a:t>Fire</a:t>
            </a:r>
          </a:p>
          <a:p>
            <a:pPr marL="838200" lvl="1" indent="-381000" eaLnBrk="1" hangingPunct="1">
              <a:lnSpc>
                <a:spcPct val="90000"/>
              </a:lnSpc>
            </a:pPr>
            <a:r>
              <a:rPr lang="en-US" sz="2000" dirty="0">
                <a:effectLst/>
              </a:rPr>
              <a:t>Flame and oxidation</a:t>
            </a:r>
          </a:p>
          <a:p>
            <a:pPr marL="838200" lvl="1" indent="-381000" eaLnBrk="1" hangingPunct="1">
              <a:lnSpc>
                <a:spcPct val="90000"/>
              </a:lnSpc>
            </a:pPr>
            <a:r>
              <a:rPr lang="en-US" sz="2000" dirty="0">
                <a:effectLst/>
              </a:rPr>
              <a:t>Hostile versus friendly fire</a:t>
            </a:r>
          </a:p>
          <a:p>
            <a:pPr marL="838200" lvl="1" indent="-381000" eaLnBrk="1" hangingPunct="1">
              <a:lnSpc>
                <a:spcPct val="90000"/>
              </a:lnSpc>
            </a:pPr>
            <a:r>
              <a:rPr lang="en-US" sz="2000" dirty="0">
                <a:effectLst/>
              </a:rPr>
              <a:t>Associated damage</a:t>
            </a:r>
          </a:p>
          <a:p>
            <a:pPr marL="1257300" lvl="2" indent="-342900" eaLnBrk="1" hangingPunct="1">
              <a:lnSpc>
                <a:spcPct val="90000"/>
              </a:lnSpc>
            </a:pPr>
            <a:r>
              <a:rPr lang="en-US" sz="1800" dirty="0">
                <a:effectLst/>
              </a:rPr>
              <a:t>heat, smoke, &amp; water damage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en-US" sz="1200" dirty="0">
              <a:effectLst/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n-US" b="1" dirty="0">
                <a:effectLst/>
              </a:rPr>
              <a:t>Lightning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en-US" b="1" dirty="0">
              <a:effectLst/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n-US" b="1" dirty="0">
                <a:effectLst/>
              </a:rPr>
              <a:t>Explosion</a:t>
            </a:r>
          </a:p>
          <a:p>
            <a:pPr marL="838200" lvl="1" indent="-381000" eaLnBrk="1" hangingPunct="1">
              <a:lnSpc>
                <a:spcPct val="90000"/>
              </a:lnSpc>
            </a:pPr>
            <a:r>
              <a:rPr lang="en-US" sz="2000" dirty="0">
                <a:effectLst/>
              </a:rPr>
              <a:t>Boiler (pressure) explosions are covered in Equipment Breakdown insurance</a:t>
            </a:r>
          </a:p>
        </p:txBody>
      </p:sp>
      <p:pic>
        <p:nvPicPr>
          <p:cNvPr id="20484" name="Picture 1030" descr="Refinery fire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752600"/>
            <a:ext cx="4035425" cy="3000375"/>
          </a:xfr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C0093A6B-353E-4730-B53C-A04E3B6BA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(1 of 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A71F48-88DB-445B-A55A-C120A590EC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16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905000"/>
            <a:ext cx="4876800" cy="4953000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 startAt="4"/>
            </a:pPr>
            <a:r>
              <a:rPr lang="en-US">
                <a:effectLst/>
              </a:rPr>
              <a:t>Windstorm and Hail</a:t>
            </a:r>
          </a:p>
          <a:p>
            <a:pPr marL="838200" lvl="1" indent="-381000" eaLnBrk="1" hangingPunct="1"/>
            <a:r>
              <a:rPr lang="en-US" sz="2000">
                <a:effectLst/>
              </a:rPr>
              <a:t>Exterior damage</a:t>
            </a:r>
          </a:p>
          <a:p>
            <a:pPr marL="838200" lvl="1" indent="-381000" eaLnBrk="1" hangingPunct="1">
              <a:buFont typeface="Wingdings" pitchFamily="2" charset="2"/>
              <a:buNone/>
            </a:pPr>
            <a:r>
              <a:rPr lang="en-US" sz="2000">
                <a:effectLst/>
              </a:rPr>
              <a:t> must occur before</a:t>
            </a:r>
          </a:p>
          <a:p>
            <a:pPr marL="838200" lvl="1" indent="-381000" eaLnBrk="1" hangingPunct="1">
              <a:buFont typeface="Wingdings" pitchFamily="2" charset="2"/>
              <a:buNone/>
            </a:pPr>
            <a:r>
              <a:rPr lang="en-US" sz="2000">
                <a:effectLst/>
              </a:rPr>
              <a:t> interior damage</a:t>
            </a:r>
            <a:endParaRPr lang="en-US" sz="1800">
              <a:effectLst/>
            </a:endParaRPr>
          </a:p>
        </p:txBody>
      </p:sp>
      <p:pic>
        <p:nvPicPr>
          <p:cNvPr id="2150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686050"/>
            <a:ext cx="5562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349E466-AC3B-4109-B4D2-A1CE5D4A3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(2 of 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C2755C-FD65-4547-A02C-3A0D3A737F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60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498725"/>
            <a:ext cx="7924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447800"/>
            <a:ext cx="7162800" cy="1371600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 startAt="5"/>
            </a:pPr>
            <a:r>
              <a:rPr lang="en-US" dirty="0">
                <a:effectLst/>
              </a:rPr>
              <a:t>Smoke</a:t>
            </a:r>
          </a:p>
          <a:p>
            <a:pPr marL="838200" lvl="1" indent="-381000" eaLnBrk="1" hangingPunct="1"/>
            <a:r>
              <a:rPr lang="en-US" sz="2000" dirty="0">
                <a:effectLst/>
              </a:rPr>
              <a:t>Causing sudden &amp; accidental loss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692DE0B-9E99-4547-BB94-B5E56C524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(3 of 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FD7F44-0FFE-41B1-A0B0-AB7F5D4B3B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43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anchorCtr="0">
            <a:normAutofit/>
          </a:bodyPr>
          <a:lstStyle/>
          <a:p>
            <a:pPr eaLnBrk="1" hangingPunct="1"/>
            <a:r>
              <a:rPr lang="en-US" dirty="0">
                <a:effectLst/>
              </a:rPr>
              <a:t>Basic Named Perils </a:t>
            </a:r>
            <a:r>
              <a:rPr lang="en-US" sz="2400" dirty="0">
                <a:effectLst/>
              </a:rPr>
              <a:t>(4 of 7)</a:t>
            </a:r>
          </a:p>
        </p:txBody>
      </p:sp>
      <p:pic>
        <p:nvPicPr>
          <p:cNvPr id="23555" name="Picture 5" descr="BAGELCAR 02 B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98700"/>
            <a:ext cx="42164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4191000" y="4876800"/>
            <a:ext cx="4953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n-US" sz="900" dirty="0"/>
          </a:p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AutoNum type="arabicPeriod" startAt="6"/>
            </a:pPr>
            <a:r>
              <a:rPr lang="en-US" sz="3200" dirty="0"/>
              <a:t>Aircraft and Vehicle</a:t>
            </a:r>
            <a:r>
              <a:rPr lang="en-US" sz="3000" dirty="0"/>
              <a:t> 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i="1" dirty="0"/>
              <a:t>Contact</a:t>
            </a:r>
            <a:r>
              <a:rPr lang="en-US" sz="2000" dirty="0"/>
              <a:t> between vehicle &amp; covered property</a:t>
            </a:r>
          </a:p>
          <a:p>
            <a:pPr marL="533400" indent="-5334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AutoNum type="arabicPeriod" startAt="6"/>
            </a:pPr>
            <a:endParaRPr lang="en-US" sz="2000" dirty="0"/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425" y="1447800"/>
            <a:ext cx="536257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0ABC87-473F-4DC8-8720-9F95297B8A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30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57600" y="2133600"/>
            <a:ext cx="5486400" cy="3733800"/>
          </a:xfrm>
          <a:noFill/>
        </p:spPr>
        <p:txBody>
          <a:bodyPr/>
          <a:lstStyle/>
          <a:p>
            <a:pPr marL="457200" indent="-457200" eaLnBrk="1" hangingPunct="1">
              <a:buSzPct val="85000"/>
              <a:buFont typeface="Wingdings" pitchFamily="2" charset="2"/>
              <a:buAutoNum type="arabicPeriod" startAt="7"/>
            </a:pPr>
            <a:r>
              <a:rPr lang="en-US" dirty="0">
                <a:effectLst/>
              </a:rPr>
              <a:t>Riot or civil commotion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4000" dirty="0">
              <a:effectLst/>
            </a:endParaRPr>
          </a:p>
          <a:p>
            <a:pPr marL="457200" indent="-457200" eaLnBrk="1" hangingPunct="1">
              <a:buSzPct val="85000"/>
              <a:buFont typeface="Wingdings" pitchFamily="2" charset="2"/>
              <a:buAutoNum type="arabicPeriod" startAt="8"/>
            </a:pPr>
            <a:r>
              <a:rPr lang="en-US" dirty="0">
                <a:effectLst/>
              </a:rPr>
              <a:t>Vandalism – not theft, but damage caused by burglars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sz="1200" dirty="0">
              <a:effectLst/>
            </a:endParaRPr>
          </a:p>
        </p:txBody>
      </p:sp>
      <p:pic>
        <p:nvPicPr>
          <p:cNvPr id="24580" name="Picture 5" descr="Arson during LA Riots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676400"/>
            <a:ext cx="3079750" cy="5064125"/>
          </a:xfrm>
          <a:noFill/>
        </p:spPr>
      </p:pic>
      <p:sp>
        <p:nvSpPr>
          <p:cNvPr id="20486" name="Comment 6"/>
          <p:cNvSpPr>
            <a:spLocks noChangeArrowheads="1"/>
          </p:cNvSpPr>
          <p:nvPr/>
        </p:nvSpPr>
        <p:spPr bwMode="auto">
          <a:xfrm>
            <a:off x="1996966" y="6267450"/>
            <a:ext cx="3810000" cy="590550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Arial" charset="0"/>
              </a:rPr>
              <a:t>Riots in Los Angeles caused widespread damage, including fires.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59C978F-B0E4-43FC-9166-0FED47058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(5 of 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DC3054-6502-40B3-8561-01C20C9736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36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ssets.nydailynews.com/img/2008/05/05/alg_watertan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62484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0" y="1447800"/>
            <a:ext cx="8153400" cy="1524000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endParaRPr lang="en-US" sz="1200" dirty="0">
              <a:effectLst/>
            </a:endParaRPr>
          </a:p>
          <a:p>
            <a:pPr marL="457200" indent="-457200" eaLnBrk="1" hangingPunct="1">
              <a:buSzPct val="85000"/>
              <a:buFont typeface="Wingdings" pitchFamily="2" charset="2"/>
              <a:buAutoNum type="arabicPeriod" startAt="9"/>
            </a:pPr>
            <a:r>
              <a:rPr lang="en-US" dirty="0">
                <a:effectLst/>
              </a:rPr>
              <a:t>Sprinkler Leakage</a:t>
            </a:r>
          </a:p>
          <a:p>
            <a:pPr marL="838200" lvl="1" indent="-381000" eaLnBrk="1" hangingPunct="1"/>
            <a:r>
              <a:rPr lang="en-US" sz="2000" dirty="0">
                <a:effectLst/>
              </a:rPr>
              <a:t>Automatic sprinkler systems includes all related equipment</a:t>
            </a:r>
          </a:p>
        </p:txBody>
      </p:sp>
      <p:sp>
        <p:nvSpPr>
          <p:cNvPr id="20486" name="Comment 6"/>
          <p:cNvSpPr>
            <a:spLocks noChangeArrowheads="1"/>
          </p:cNvSpPr>
          <p:nvPr/>
        </p:nvSpPr>
        <p:spPr bwMode="auto">
          <a:xfrm>
            <a:off x="0" y="6191250"/>
            <a:ext cx="3810000" cy="584200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Arial" charset="0"/>
              </a:rPr>
              <a:t>Many rooftop water tanks in New York City are made of wood.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4187745-7253-4DAE-88BA-1E4386B76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(6 of 7)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312CD4-5EA5-4A2B-9319-4CAC1CBDB8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277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751835"/>
            <a:ext cx="4035425" cy="991366"/>
          </a:xfrm>
          <a:noFill/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SzPct val="85000"/>
              <a:buFont typeface="Wingdings" pitchFamily="2" charset="2"/>
              <a:buAutoNum type="arabicPeriod" startAt="10"/>
            </a:pPr>
            <a:r>
              <a:rPr lang="en-US" dirty="0">
                <a:effectLst/>
              </a:rPr>
              <a:t>Sinkhole collapse </a:t>
            </a:r>
          </a:p>
          <a:p>
            <a:pPr marL="838200" lvl="1" indent="-381000" eaLnBrk="1" hangingPunct="1">
              <a:lnSpc>
                <a:spcPct val="90000"/>
              </a:lnSpc>
            </a:pPr>
            <a:r>
              <a:rPr lang="en-US" sz="2000" dirty="0">
                <a:effectLst/>
              </a:rPr>
              <a:t>Excludes mine subsidence</a:t>
            </a:r>
          </a:p>
          <a:p>
            <a:pPr marL="838200" lvl="1" indent="-381000" eaLnBrk="1" hangingPunct="1">
              <a:lnSpc>
                <a:spcPct val="90000"/>
              </a:lnSpc>
            </a:pPr>
            <a:endParaRPr lang="en-US" sz="1000" dirty="0">
              <a:effectLst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BE0815A-FC86-4B20-A649-03D28C3BD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6763" y="274638"/>
            <a:ext cx="6650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dirty="0"/>
              <a:t>Basic Named Perils </a:t>
            </a:r>
            <a:r>
              <a:rPr lang="en-US" sz="2400" dirty="0"/>
              <a:t>(7 of 7)</a:t>
            </a:r>
          </a:p>
        </p:txBody>
      </p:sp>
      <p:pic>
        <p:nvPicPr>
          <p:cNvPr id="60418" name="Picture 2" descr="Image result for corvette museum sinkhole">
            <a:extLst>
              <a:ext uri="{FF2B5EF4-FFF2-40B4-BE49-F238E27FC236}">
                <a16:creationId xmlns:a16="http://schemas.microsoft.com/office/drawing/2014/main" id="{D0723FC8-0F55-41BD-9557-CCCE4F15E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988" y="2590800"/>
            <a:ext cx="5134811" cy="38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648D85-4C00-489B-8024-236424ACDDB6}"/>
              </a:ext>
            </a:extLst>
          </p:cNvPr>
          <p:cNvSpPr txBox="1"/>
          <p:nvPr/>
        </p:nvSpPr>
        <p:spPr>
          <a:xfrm>
            <a:off x="685800" y="4876800"/>
            <a:ext cx="2866188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National Corvette Museum</a:t>
            </a:r>
          </a:p>
          <a:p>
            <a:r>
              <a:rPr lang="en-US" dirty="0"/>
              <a:t>Bowling Green, KY</a:t>
            </a:r>
          </a:p>
          <a:p>
            <a:r>
              <a:rPr lang="en-US" dirty="0"/>
              <a:t>2014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E0C13C-C41E-40FE-999A-D98C3B5299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84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76200"/>
            <a:ext cx="6172200" cy="1143000"/>
          </a:xfrm>
          <a:noFill/>
        </p:spPr>
        <p:txBody>
          <a:bodyPr anchorCtr="0">
            <a:normAutofit fontScale="90000"/>
          </a:bodyPr>
          <a:lstStyle/>
          <a:p>
            <a:pPr eaLnBrk="1" hangingPunct="1"/>
            <a:r>
              <a:rPr lang="en-US" dirty="0">
                <a:effectLst/>
              </a:rPr>
              <a:t>Additional Broad Form Named Perils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524000"/>
            <a:ext cx="8686800" cy="3886200"/>
          </a:xfrm>
          <a:noFill/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sz="4000" dirty="0">
                <a:effectLst/>
              </a:rPr>
              <a:t>Broad Form = Basic perils PLUS:</a:t>
            </a:r>
          </a:p>
          <a:p>
            <a:pPr marL="395288" indent="-338138" eaLnBrk="1" hangingPunct="1">
              <a:buSzPct val="90000"/>
            </a:pPr>
            <a:r>
              <a:rPr lang="en-US" b="1" dirty="0">
                <a:effectLst/>
              </a:rPr>
              <a:t>Falling Objects</a:t>
            </a:r>
          </a:p>
          <a:p>
            <a:pPr marL="395288" indent="-338138" eaLnBrk="1" hangingPunct="1">
              <a:buSzPct val="90000"/>
            </a:pPr>
            <a:r>
              <a:rPr lang="en-US" b="1" dirty="0">
                <a:effectLst/>
              </a:rPr>
              <a:t>Weight of Snow, Ice, or Sleet</a:t>
            </a:r>
          </a:p>
          <a:p>
            <a:pPr marL="395288" indent="-338138" eaLnBrk="1" hangingPunct="1">
              <a:buSzPct val="90000"/>
            </a:pPr>
            <a:r>
              <a:rPr lang="en-US" b="1" dirty="0">
                <a:effectLst/>
              </a:rPr>
              <a:t>Water Damage</a:t>
            </a:r>
            <a:r>
              <a:rPr lang="en-US" dirty="0">
                <a:effectLst/>
              </a:rPr>
              <a:t> - (not flood) accidental leakage from plumbing or appliance</a:t>
            </a:r>
          </a:p>
          <a:p>
            <a:pPr marL="395288" indent="-338138" eaLnBrk="1" hangingPunct="1">
              <a:buSzPct val="90000"/>
            </a:pPr>
            <a:r>
              <a:rPr lang="en-US" b="1" dirty="0">
                <a:effectLst/>
              </a:rPr>
              <a:t>Collapse</a:t>
            </a:r>
            <a:endParaRPr lang="en-US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3F526-6F0F-4C18-A325-3DB387AA12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20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anchorCtr="0"/>
          <a:lstStyle/>
          <a:p>
            <a:pPr eaLnBrk="1" hangingPunct="1"/>
            <a:r>
              <a:rPr lang="en-US" dirty="0">
                <a:effectLst/>
              </a:rPr>
              <a:t>Special “Open Perils” Form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ffectLst/>
              </a:rPr>
              <a:t>Covers any accidental cause of loss unless the policy specifically excludes it.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effectLst/>
              </a:rPr>
              <a:t>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ffectLst/>
              </a:rPr>
              <a:t> Shifts burden of proof from insured to insurer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ffectLst/>
              </a:rPr>
              <a:t> Provides slightly broader coverage for perils like theft /friendly fire/vehicle damage/water damage caused by ice dam (when melting snow or ice backs up under roof shingles and dams up).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ffectLst/>
              </a:rPr>
              <a:t> Because you don’t know exactly what will happen, this form provides more protection.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B3321F-1A6F-4F6F-989B-9C2DED5D86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4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dirty="0"/>
              <a:t>Learning Objectives </a:t>
            </a:r>
            <a:r>
              <a:rPr lang="en-US" altLang="en-US" sz="2000" b="0" dirty="0"/>
              <a:t>(1 of 3)</a:t>
            </a:r>
            <a:endParaRPr lang="en-IN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5.1</a:t>
            </a:r>
            <a:r>
              <a:rPr lang="en-US" sz="2400" dirty="0"/>
              <a:t>  Distinguish between different types of property.</a:t>
            </a:r>
          </a:p>
          <a:p>
            <a:pPr marL="573088" indent="-573088">
              <a:buNone/>
            </a:pPr>
            <a:r>
              <a:rPr lang="en-US" sz="1050" dirty="0"/>
              <a:t>  </a:t>
            </a:r>
          </a:p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5.2  </a:t>
            </a:r>
            <a:r>
              <a:rPr lang="en-US" sz="2400" dirty="0"/>
              <a:t>Define the categories of property that are typically insured.</a:t>
            </a:r>
          </a:p>
          <a:p>
            <a:pPr marL="573088" indent="-573088">
              <a:buNone/>
            </a:pPr>
            <a:r>
              <a:rPr lang="en-US" sz="1050" dirty="0"/>
              <a:t>  </a:t>
            </a:r>
          </a:p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5.3  </a:t>
            </a:r>
            <a:r>
              <a:rPr lang="en-US" sz="2400" dirty="0"/>
              <a:t>Discuss perils that cause property damage</a:t>
            </a:r>
          </a:p>
          <a:p>
            <a:pPr marL="573088" indent="-573088">
              <a:buNone/>
            </a:pPr>
            <a:r>
              <a:rPr lang="en-US" sz="1050" dirty="0"/>
              <a:t>  </a:t>
            </a:r>
          </a:p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5.4  </a:t>
            </a:r>
            <a:r>
              <a:rPr lang="en-US" sz="2400" dirty="0"/>
              <a:t>Distinguish between the concepts of Named Perils and Open Perils and describe the advantages of the open perils concept</a:t>
            </a:r>
          </a:p>
          <a:p>
            <a:pPr marL="573088" indent="-573088">
              <a:buNone/>
            </a:pPr>
            <a:r>
              <a:rPr lang="en-US" sz="1050" dirty="0"/>
              <a:t> </a:t>
            </a:r>
          </a:p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5.5  </a:t>
            </a:r>
            <a:r>
              <a:rPr lang="en-US" sz="2400" dirty="0"/>
              <a:t>Explain Direct Loss and Indirect Loss</a:t>
            </a:r>
            <a:endParaRPr lang="en-US" sz="2400" b="1" dirty="0">
              <a:solidFill>
                <a:srgbClr val="007FA3"/>
              </a:solidFill>
            </a:endParaRPr>
          </a:p>
          <a:p>
            <a:pPr marL="573088" indent="-573088">
              <a:buNone/>
            </a:pPr>
            <a:endParaRPr lang="en-US" sz="1050" b="1" dirty="0">
              <a:solidFill>
                <a:srgbClr val="007FA3"/>
              </a:solidFill>
            </a:endParaRPr>
          </a:p>
          <a:p>
            <a:pPr marL="573088" indent="-573088">
              <a:buNone/>
            </a:pPr>
            <a:r>
              <a:rPr lang="en-US" sz="2400" b="1" dirty="0">
                <a:solidFill>
                  <a:srgbClr val="007FA3"/>
                </a:solidFill>
              </a:rPr>
              <a:t>5.6  </a:t>
            </a:r>
            <a:r>
              <a:rPr lang="en-US" sz="2400" dirty="0"/>
              <a:t>Discuss the Doctrine of Proximate Cause</a:t>
            </a:r>
          </a:p>
          <a:p>
            <a:pPr marL="0" indent="0">
              <a:buNone/>
            </a:pPr>
            <a:endParaRPr lang="en-US" sz="2400" b="1" dirty="0">
              <a:solidFill>
                <a:srgbClr val="007FA3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B6BF3E-4345-404E-95E2-CF0DEA6B12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5628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5663"/>
            <a:ext cx="3733800" cy="331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97" y="66675"/>
            <a:ext cx="3505200" cy="78898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en-US" dirty="0"/>
              <a:t>ICE DAMS - </a:t>
            </a:r>
          </a:p>
        </p:txBody>
      </p:sp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48100"/>
            <a:ext cx="4762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35413" y="2438400"/>
            <a:ext cx="5208587" cy="4419600"/>
          </a:xfrm>
          <a:noFill/>
        </p:spPr>
      </p:pic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3754821" y="152400"/>
            <a:ext cx="533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An ice dam is a ridge of ice that forms at the edge of a roof and prevents melting snow from draining off the roof.  The water that backs up can leak into the home and cause damage to walls, ceilings, insulation and personal property.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DE221-974B-4E9D-9C5D-C1E32EAAC3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FD0A65-8858-4E68-90ED-3497B2462F8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34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050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0" y="228600"/>
            <a:ext cx="6477000" cy="11398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en-US" sz="2800" dirty="0"/>
              <a:t>Building and Personal Property Coverage Form</a:t>
            </a:r>
            <a:r>
              <a:rPr lang="en-US" sz="4000" dirty="0">
                <a:effectLst/>
              </a:rPr>
              <a:t> </a:t>
            </a:r>
            <a:br>
              <a:rPr lang="en-US" sz="4000" dirty="0">
                <a:effectLst/>
              </a:rPr>
            </a:br>
            <a:r>
              <a:rPr lang="en-US" sz="4000" dirty="0">
                <a:effectLst/>
              </a:rPr>
              <a:t>Insuring Agreement</a:t>
            </a:r>
          </a:p>
        </p:txBody>
      </p:sp>
      <p:sp>
        <p:nvSpPr>
          <p:cNvPr id="11267" name="Rectangle 2051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524000"/>
            <a:ext cx="7620000" cy="4606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effectLst/>
                <a:cs typeface="Times New Roman" pitchFamily="18" charset="0"/>
              </a:rPr>
              <a:t>“We will pay for </a:t>
            </a:r>
            <a:r>
              <a:rPr lang="en-US" dirty="0">
                <a:solidFill>
                  <a:schemeClr val="tx2"/>
                </a:solidFill>
                <a:effectLst/>
                <a:cs typeface="Times New Roman" pitchFamily="18" charset="0"/>
              </a:rPr>
              <a:t>direct </a:t>
            </a:r>
            <a:r>
              <a:rPr lang="en-US" dirty="0">
                <a:effectLst/>
                <a:cs typeface="Times New Roman" pitchFamily="18" charset="0"/>
              </a:rPr>
              <a:t>physical </a:t>
            </a:r>
            <a:r>
              <a:rPr lang="en-US" dirty="0">
                <a:solidFill>
                  <a:schemeClr val="tx2"/>
                </a:solidFill>
                <a:effectLst/>
                <a:cs typeface="Times New Roman" pitchFamily="18" charset="0"/>
              </a:rPr>
              <a:t>loss</a:t>
            </a:r>
            <a:r>
              <a:rPr lang="en-US" dirty="0">
                <a:effectLst/>
                <a:cs typeface="Times New Roman" pitchFamily="18" charset="0"/>
              </a:rPr>
              <a:t> of or damage to Covered Property at the premises described in the Declarations </a:t>
            </a:r>
            <a:r>
              <a:rPr lang="en-US" dirty="0">
                <a:solidFill>
                  <a:schemeClr val="tx2"/>
                </a:solidFill>
                <a:effectLst/>
                <a:cs typeface="Times New Roman" pitchFamily="18" charset="0"/>
              </a:rPr>
              <a:t>caused by</a:t>
            </a:r>
            <a:r>
              <a:rPr lang="en-US" dirty="0">
                <a:effectLst/>
                <a:cs typeface="Times New Roman" pitchFamily="18" charset="0"/>
              </a:rPr>
              <a:t> or resulting from any Covered Cause of Loss.”</a:t>
            </a:r>
            <a:r>
              <a:rPr lang="en-US" dirty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effectLst/>
              </a:rPr>
              <a:t>Important Concepts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ffectLst/>
              </a:rPr>
              <a:t> Direct Loss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ffectLst/>
              </a:rPr>
              <a:t> Proximate Cause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effectLst/>
              </a:rPr>
              <a:t> Concurrent Causation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effectLst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5C53D-D308-41BB-B012-02F85C3F9A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50911E-A1A0-451A-B4B2-349A0051DDB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43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763" y="160337"/>
            <a:ext cx="6650037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Direct and Indirect </a:t>
            </a:r>
            <a:br>
              <a:rPr lang="en-US" dirty="0"/>
            </a:br>
            <a:r>
              <a:rPr lang="en-US" dirty="0"/>
              <a:t>Property Losses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077200" cy="4449763"/>
          </a:xfrm>
        </p:spPr>
        <p:txBody>
          <a:bodyPr/>
          <a:lstStyle/>
          <a:p>
            <a:r>
              <a:rPr lang="en-US" dirty="0"/>
              <a:t>Direct Property Losses – cost to repair or replace damaged property</a:t>
            </a:r>
          </a:p>
          <a:p>
            <a:endParaRPr lang="en-US" dirty="0"/>
          </a:p>
          <a:p>
            <a:r>
              <a:rPr lang="en-US" dirty="0"/>
              <a:t>Indirect Property Loss – loss resulting from the inability to use the property</a:t>
            </a:r>
          </a:p>
          <a:p>
            <a:pPr lvl="1"/>
            <a:r>
              <a:rPr lang="en-US" dirty="0"/>
              <a:t>Time element loss</a:t>
            </a:r>
          </a:p>
          <a:p>
            <a:pPr lvl="1"/>
            <a:r>
              <a:rPr lang="en-US" dirty="0"/>
              <a:t>Can be much greater than direct physical loss</a:t>
            </a:r>
          </a:p>
          <a:p>
            <a:pPr lvl="1"/>
            <a:r>
              <a:rPr lang="en-US" dirty="0"/>
              <a:t>Difficult to measure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7BFA55-0AAC-476E-8411-40D3C3DB32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FD0A65-8858-4E68-90ED-3497B2462F8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59752" cy="12192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Dun &amp; Bradstreet study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of companies that have suffered a fire loss</a:t>
            </a:r>
          </a:p>
          <a:p>
            <a:pPr marL="0" indent="0">
              <a:buNone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43 % never reopened for business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Only 26% had operations return to normal as before the loss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292BDD-3FF2-449E-98B5-53F6B8F747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FD0A65-8858-4E68-90ED-3497B2462F8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Income Loss =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Difference between the expected net income had no loss occurred and actual net income after the loss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Lost profits plus continuing operating expenses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FDA22-258A-4AE9-BE75-FA4331A90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83574A-114A-4468-BDFE-FCF04628CCD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189182-94F3-4C3A-AAA8-17D25BE5D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Doctrine of Proximate Cause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25E8E3-498B-450B-8E1A-0957B4D25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2743201"/>
          </a:xfrm>
        </p:spPr>
        <p:txBody>
          <a:bodyPr/>
          <a:lstStyle/>
          <a:p>
            <a:r>
              <a:rPr lang="en-US" dirty="0"/>
              <a:t>The predominate peril that is efficient in causing the loss must be a covered peril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There must be an unbroken chain of events between the occurrence of a covered peril and damage or destruction of the property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6681EB-D2DA-45A2-A8D8-803B661F67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FD0A65-8858-4E68-90ED-3497B2462F8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90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6172200" cy="1143000"/>
          </a:xfrm>
          <a:noFill/>
        </p:spPr>
        <p:txBody>
          <a:bodyPr/>
          <a:lstStyle/>
          <a:p>
            <a:r>
              <a:rPr lang="en-US" sz="4000" dirty="0">
                <a:effectLst/>
              </a:rPr>
              <a:t>Anti-Concurrent Causation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82725"/>
            <a:ext cx="3886200" cy="46482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ffectLst/>
              </a:rPr>
              <a:t>Concurrent Causation Doctrine</a:t>
            </a:r>
          </a:p>
          <a:p>
            <a:endParaRPr lang="en-US" sz="1400" dirty="0">
              <a:effectLst/>
            </a:endParaRPr>
          </a:p>
          <a:p>
            <a:r>
              <a:rPr lang="en-US" sz="3200" dirty="0">
                <a:effectLst/>
              </a:rPr>
              <a:t>Loss is covered when caused by independent concurrent perils as long as one of them is a covered peril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477963"/>
            <a:ext cx="3733800" cy="4648200"/>
          </a:xfrm>
          <a:noFill/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ffectLst/>
              </a:rPr>
              <a:t>Anti-Concurrent Causation Wording</a:t>
            </a:r>
          </a:p>
          <a:p>
            <a:endParaRPr lang="en-US" sz="1200" dirty="0">
              <a:effectLst/>
            </a:endParaRPr>
          </a:p>
          <a:p>
            <a:r>
              <a:rPr lang="en-US" sz="3200" dirty="0">
                <a:effectLst/>
              </a:rPr>
              <a:t>Not covered even if  another covered cause contributed to the loss, regardless of the sequence of events</a:t>
            </a:r>
          </a:p>
          <a:p>
            <a:endParaRPr lang="en-US" dirty="0">
              <a:effectLst/>
            </a:endParaRPr>
          </a:p>
        </p:txBody>
      </p:sp>
      <p:graphicFrame>
        <p:nvGraphicFramePr>
          <p:cNvPr id="99346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32006"/>
              </p:ext>
            </p:extLst>
          </p:nvPr>
        </p:nvGraphicFramePr>
        <p:xfrm>
          <a:off x="4516227" y="1477963"/>
          <a:ext cx="208280" cy="464820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4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BEFFE5-3861-430B-A6B5-C3BC507FC6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83574A-114A-4468-BDFE-FCF04628CCD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10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2C06BD0E-6255-4E99-82AD-EC736737D35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44738" y="209746"/>
            <a:ext cx="5486400" cy="992188"/>
          </a:xfrm>
        </p:spPr>
        <p:txBody>
          <a:bodyPr/>
          <a:lstStyle/>
          <a:p>
            <a:pPr eaLnBrk="1" hangingPunct="1"/>
            <a:r>
              <a:rPr lang="en-US" altLang="en-US" dirty="0"/>
              <a:t>Basis of Legal Liability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2C5D583-EBE9-410B-8412-41C546DCFEC7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7989888" cy="4648200"/>
          </a:xfrm>
        </p:spPr>
        <p:txBody>
          <a:bodyPr/>
          <a:lstStyle/>
          <a:p>
            <a:pPr eaLnBrk="1" hangingPunct="1"/>
            <a:r>
              <a:rPr lang="en-US" altLang="en-US" dirty="0"/>
              <a:t>Legal Liability results from a violation of a person’s legal rights, or a failure to perform a legal duty owed to a certain person or to society as a whole</a:t>
            </a:r>
          </a:p>
          <a:p>
            <a:pPr eaLnBrk="1" hangingPunct="1"/>
            <a:r>
              <a:rPr lang="en-US" altLang="en-US" dirty="0"/>
              <a:t>Legal liability can be categorized as:</a:t>
            </a:r>
          </a:p>
          <a:p>
            <a:pPr lvl="1" eaLnBrk="1" hangingPunct="1"/>
            <a:r>
              <a:rPr lang="en-US" altLang="en-US" dirty="0"/>
              <a:t>Crime</a:t>
            </a:r>
          </a:p>
          <a:p>
            <a:pPr lvl="1" eaLnBrk="1" hangingPunct="1"/>
            <a:r>
              <a:rPr lang="en-US" altLang="en-US" dirty="0"/>
              <a:t>Breach of contract</a:t>
            </a:r>
          </a:p>
          <a:p>
            <a:pPr lvl="1" eaLnBrk="1" hangingPunct="1"/>
            <a:r>
              <a:rPr lang="en-US" altLang="en-US" dirty="0"/>
              <a:t>Tort	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AA78A7-C0F7-48B3-AF58-5C61A6F43A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2B17E5-6F7C-4D2D-B37E-907856A3AA9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DCB5AF5E-9865-4E95-A60C-6C859B82BD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28600"/>
            <a:ext cx="6553200" cy="992188"/>
          </a:xfrm>
        </p:spPr>
        <p:txBody>
          <a:bodyPr/>
          <a:lstStyle/>
          <a:p>
            <a:pPr eaLnBrk="1" hangingPunct="1"/>
            <a:r>
              <a:rPr lang="en-US" altLang="en-US" sz="4800" dirty="0"/>
              <a:t>Torts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A2378C6A-214F-4D12-B9B4-A5587045BDB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09600" y="1600200"/>
            <a:ext cx="80772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A </a:t>
            </a:r>
            <a:r>
              <a:rPr lang="en-US" altLang="en-US" sz="2800" u="sng" dirty="0"/>
              <a:t>tort</a:t>
            </a:r>
            <a:r>
              <a:rPr lang="en-US" altLang="en-US" sz="2800" dirty="0"/>
              <a:t> is a legal wrong for which the court allows a remedy in the form of money damages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The person who is injured (</a:t>
            </a:r>
            <a:r>
              <a:rPr lang="en-US" altLang="en-US" sz="2800" u="sng" dirty="0"/>
              <a:t>plaintiff</a:t>
            </a:r>
            <a:r>
              <a:rPr lang="en-US" altLang="en-US" sz="2800" dirty="0"/>
              <a:t>) by the action of another (</a:t>
            </a:r>
            <a:r>
              <a:rPr lang="en-US" altLang="en-US" sz="2800" u="sng" dirty="0"/>
              <a:t>tortfeasor</a:t>
            </a:r>
            <a:r>
              <a:rPr lang="en-US" altLang="en-US" sz="2800" dirty="0"/>
              <a:t>) can sue for damages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There are 3 types of Torts: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Intentional, e.g., fraud, assault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u="sng" dirty="0"/>
              <a:t>Strict liability</a:t>
            </a:r>
            <a:r>
              <a:rPr lang="en-US" altLang="en-US" dirty="0"/>
              <a:t> means that liability is imposed regardless of negligence or fault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Negligence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148216-6F90-4329-84AD-17AB677C05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40AB2FE-3B69-4653-9C36-9D33CA32AE7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4C2A29B-261A-49A6-8038-0D08882352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304800"/>
            <a:ext cx="6389688" cy="992187"/>
          </a:xfrm>
        </p:spPr>
        <p:txBody>
          <a:bodyPr/>
          <a:lstStyle/>
          <a:p>
            <a:pPr eaLnBrk="1" hangingPunct="1"/>
            <a:r>
              <a:rPr lang="en-US" altLang="en-US" dirty="0"/>
              <a:t>Law of Negligence </a:t>
            </a:r>
            <a:r>
              <a:rPr lang="en-US" altLang="en-US" sz="2400" dirty="0"/>
              <a:t>(1 of 2)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D22F4EE-7994-404F-BBAD-B67ED5A7C31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371600" y="1676400"/>
            <a:ext cx="7151688" cy="4572000"/>
          </a:xfrm>
        </p:spPr>
        <p:txBody>
          <a:bodyPr/>
          <a:lstStyle/>
          <a:p>
            <a:pPr eaLnBrk="1" hangingPunct="1"/>
            <a:r>
              <a:rPr lang="en-US" altLang="en-US" u="sng"/>
              <a:t>Negligence</a:t>
            </a:r>
            <a:r>
              <a:rPr lang="en-US" altLang="en-US"/>
              <a:t> is the failure to exercise the standard of care required by law to protect others from an unreasonable risk of harm</a:t>
            </a:r>
          </a:p>
          <a:p>
            <a:pPr lvl="1" eaLnBrk="1" hangingPunct="1"/>
            <a:r>
              <a:rPr lang="en-US" altLang="en-US" sz="3200"/>
              <a:t>The standard of care is not the same for each wrongful act. It is based on the care required of a reasonably prudent person</a:t>
            </a:r>
          </a:p>
          <a:p>
            <a:pPr lvl="1" eaLnBrk="1" hangingPunct="1"/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41FB01-29BF-4FB9-8C20-AA6FB3E2B9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329E5B-FA73-48C8-852A-F48F9C34D0F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dirty="0"/>
              <a:t>Learning Objectives </a:t>
            </a:r>
            <a:r>
              <a:rPr lang="en-US" altLang="en-US" sz="2000" b="0" dirty="0"/>
              <a:t>(2 of 3)</a:t>
            </a:r>
            <a:endParaRPr lang="en-IN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1825" indent="-631825">
              <a:buNone/>
            </a:pPr>
            <a:r>
              <a:rPr lang="en-US" sz="2800" b="1" dirty="0">
                <a:solidFill>
                  <a:srgbClr val="007FA3"/>
                </a:solidFill>
              </a:rPr>
              <a:t>5.7   </a:t>
            </a:r>
            <a:r>
              <a:rPr lang="en-US" sz="2800" dirty="0"/>
              <a:t>Explain Concurrent Causation and the effect of Anti-Concurrent Causation Wording in a property insurance policy</a:t>
            </a:r>
          </a:p>
          <a:p>
            <a:pPr marL="631825" indent="-631825">
              <a:buNone/>
            </a:pPr>
            <a:endParaRPr lang="en-US" sz="1100" dirty="0"/>
          </a:p>
          <a:p>
            <a:pPr marL="631825" indent="-631825">
              <a:buNone/>
            </a:pPr>
            <a:r>
              <a:rPr lang="en-US" sz="2800" b="1" dirty="0">
                <a:solidFill>
                  <a:srgbClr val="007FA3"/>
                </a:solidFill>
              </a:rPr>
              <a:t>5.8  </a:t>
            </a:r>
            <a:r>
              <a:rPr lang="en-US" sz="2800" dirty="0"/>
              <a:t> Discuss the basis of legal liability, including the three categories of legal liability.</a:t>
            </a:r>
          </a:p>
          <a:p>
            <a:pPr marL="631825" indent="-631825">
              <a:buNone/>
            </a:pPr>
            <a:endParaRPr lang="en-US" sz="1100" dirty="0"/>
          </a:p>
          <a:p>
            <a:pPr marL="631825" indent="-631825">
              <a:buNone/>
            </a:pPr>
            <a:r>
              <a:rPr lang="en-US" sz="2800" b="1" dirty="0">
                <a:solidFill>
                  <a:srgbClr val="007FA3"/>
                </a:solidFill>
              </a:rPr>
              <a:t>5.9</a:t>
            </a:r>
            <a:r>
              <a:rPr lang="en-US" sz="2800" dirty="0"/>
              <a:t>   Define Tort and explain the three types of torts.</a:t>
            </a:r>
          </a:p>
          <a:p>
            <a:pPr marL="631825" indent="-631825">
              <a:buNone/>
            </a:pPr>
            <a:endParaRPr lang="en-US" sz="1100" dirty="0"/>
          </a:p>
          <a:p>
            <a:pPr marL="631825" indent="-631825">
              <a:buNone/>
            </a:pPr>
            <a:r>
              <a:rPr lang="en-US" sz="2800" b="1" dirty="0">
                <a:solidFill>
                  <a:srgbClr val="007FA3"/>
                </a:solidFill>
              </a:rPr>
              <a:t>5.10</a:t>
            </a:r>
            <a:r>
              <a:rPr lang="en-US" sz="2800" dirty="0"/>
              <a:t> Define negligence, explain the elements of negligence, and discuss some legal defenses that can be used to defeat a claim of negligence.</a:t>
            </a:r>
          </a:p>
          <a:p>
            <a:pPr marL="0" indent="0">
              <a:buNone/>
            </a:pPr>
            <a:endParaRPr lang="en-US" sz="2800" b="1" dirty="0">
              <a:solidFill>
                <a:srgbClr val="007FA3"/>
              </a:solidFill>
            </a:endParaRP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b="1" dirty="0">
              <a:solidFill>
                <a:srgbClr val="007FA3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A8A6DA-028D-447A-9808-816CF501CD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238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8D6FEAAE-503F-4431-B731-C67A28BE2C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304800"/>
            <a:ext cx="6465888" cy="992188"/>
          </a:xfrm>
        </p:spPr>
        <p:txBody>
          <a:bodyPr/>
          <a:lstStyle/>
          <a:p>
            <a:pPr eaLnBrk="1" hangingPunct="1"/>
            <a:r>
              <a:rPr lang="en-US" altLang="en-US" dirty="0"/>
              <a:t>Law of Negligence </a:t>
            </a:r>
            <a:r>
              <a:rPr lang="en-US" altLang="en-US" sz="2400" dirty="0"/>
              <a:t>(2 of 2)</a:t>
            </a:r>
          </a:p>
        </p:txBody>
      </p:sp>
      <p:sp>
        <p:nvSpPr>
          <p:cNvPr id="9219" name="Rectangle 4">
            <a:extLst>
              <a:ext uri="{FF2B5EF4-FFF2-40B4-BE49-F238E27FC236}">
                <a16:creationId xmlns:a16="http://schemas.microsoft.com/office/drawing/2014/main" id="{D1B75FFB-4BC4-4E8A-B8D4-33C869DB23A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295400" y="1752600"/>
            <a:ext cx="7304088" cy="457200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altLang="en-US" sz="2800"/>
              <a:t>4 Elements of Negligence </a:t>
            </a:r>
          </a:p>
          <a:p>
            <a:pPr marL="914400" lvl="1" indent="-457200" eaLnBrk="1" hangingPunct="1">
              <a:spcBef>
                <a:spcPct val="40000"/>
              </a:spcBef>
              <a:buFont typeface="Verdana" panose="020B0604030504040204" pitchFamily="34" charset="0"/>
              <a:buAutoNum type="arabicPeriod"/>
            </a:pPr>
            <a:r>
              <a:rPr lang="en-US" altLang="en-US" dirty="0"/>
              <a:t>Existence of a legal duty to use reasonable care</a:t>
            </a:r>
          </a:p>
          <a:p>
            <a:pPr marL="914400" lvl="1" indent="-457200" eaLnBrk="1" hangingPunct="1">
              <a:spcBef>
                <a:spcPct val="40000"/>
              </a:spcBef>
              <a:buFont typeface="Verdana" panose="020B0604030504040204" pitchFamily="34" charset="0"/>
              <a:buAutoNum type="arabicPeriod"/>
            </a:pPr>
            <a:r>
              <a:rPr lang="en-US" altLang="en-US" dirty="0"/>
              <a:t>Failure to perform that duty</a:t>
            </a:r>
          </a:p>
          <a:p>
            <a:pPr marL="914400" lvl="1" indent="-457200" eaLnBrk="1" hangingPunct="1">
              <a:spcBef>
                <a:spcPct val="40000"/>
              </a:spcBef>
              <a:buFont typeface="Verdana" panose="020B0604030504040204" pitchFamily="34" charset="0"/>
              <a:buAutoNum type="arabicPeriod"/>
            </a:pPr>
            <a:r>
              <a:rPr lang="en-US" altLang="en-US" dirty="0"/>
              <a:t>Damage or injury to the claimant</a:t>
            </a:r>
          </a:p>
          <a:p>
            <a:pPr marL="914400" lvl="1" indent="-457200" eaLnBrk="1" hangingPunct="1">
              <a:spcBef>
                <a:spcPct val="40000"/>
              </a:spcBef>
              <a:buFont typeface="Verdana" panose="020B0604030504040204" pitchFamily="34" charset="0"/>
              <a:buAutoNum type="arabicPeriod"/>
            </a:pPr>
            <a:r>
              <a:rPr lang="en-US" altLang="en-US" dirty="0"/>
              <a:t>A </a:t>
            </a:r>
            <a:r>
              <a:rPr lang="en-US" altLang="en-US" u="sng" dirty="0"/>
              <a:t>proximate cause</a:t>
            </a:r>
            <a:r>
              <a:rPr lang="en-US" altLang="en-US" dirty="0"/>
              <a:t> relationship between the negligent act and the infliction of damages, which requires an unbroken chain of events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627D0B-15D7-4998-85B7-DA8E255C02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823222-EB6A-4141-BA8A-F12E632F0B8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955594AF-4D8E-448C-A618-DC8D5B14BE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188913"/>
            <a:ext cx="6313488" cy="993775"/>
          </a:xfrm>
        </p:spPr>
        <p:txBody>
          <a:bodyPr/>
          <a:lstStyle/>
          <a:p>
            <a:pPr eaLnBrk="1" hangingPunct="1"/>
            <a:r>
              <a:rPr lang="en-US" altLang="en-US" dirty="0"/>
              <a:t>Contributory Negligence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6AD44E8-85FB-4817-95CE-2D22237D644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295400" y="1676400"/>
            <a:ext cx="7151688" cy="4572000"/>
          </a:xfrm>
        </p:spPr>
        <p:txBody>
          <a:bodyPr/>
          <a:lstStyle/>
          <a:p>
            <a:pPr eaLnBrk="1" hangingPunct="1"/>
            <a:r>
              <a:rPr lang="en-US" altLang="en-US" sz="2800"/>
              <a:t>The ability to collect damages for negligence depends on state law</a:t>
            </a:r>
          </a:p>
          <a:p>
            <a:pPr eaLnBrk="1" hangingPunct="1"/>
            <a:r>
              <a:rPr lang="en-US" altLang="en-US" sz="2800"/>
              <a:t>Under a </a:t>
            </a:r>
            <a:r>
              <a:rPr lang="en-US" altLang="en-US" sz="2800" u="sng"/>
              <a:t>contributory negligence law</a:t>
            </a:r>
            <a:r>
              <a:rPr lang="en-US" altLang="en-US" sz="2800"/>
              <a:t>, the injured person cannot collect damages if his or her care falls below the standard of care required for his or her protection</a:t>
            </a:r>
          </a:p>
          <a:p>
            <a:pPr lvl="1" eaLnBrk="1" hangingPunct="1"/>
            <a:r>
              <a:rPr lang="en-US" altLang="en-US"/>
              <a:t>Under strict application of common law, the injured </a:t>
            </a:r>
            <a:r>
              <a:rPr lang="en-US" altLang="en-US" u="sng"/>
              <a:t>cannot collect damages if their conduct contributed in any way to their own injury </a:t>
            </a:r>
            <a:r>
              <a:rPr lang="en-US" altLang="en-US"/>
              <a:t>(AL, DC, MD, NC, and VA)</a:t>
            </a:r>
          </a:p>
          <a:p>
            <a:pPr eaLnBrk="1" hangingPunct="1"/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E28380-7FB2-4B07-994F-8F1751AE8E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C3430D-D247-4F03-9486-7533C923F8C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F8727F2-0B21-4D38-B744-44A373C75B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57400" y="228600"/>
            <a:ext cx="6553200" cy="992188"/>
          </a:xfrm>
        </p:spPr>
        <p:txBody>
          <a:bodyPr/>
          <a:lstStyle/>
          <a:p>
            <a:pPr eaLnBrk="1" hangingPunct="1"/>
            <a:r>
              <a:rPr lang="en-US" altLang="en-US" dirty="0"/>
              <a:t>Comparative Negligence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A21CC33-E806-4EA7-8488-A92F3CE774D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762000" y="1676400"/>
            <a:ext cx="78486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Under a </a:t>
            </a:r>
            <a:r>
              <a:rPr lang="en-US" altLang="en-US" sz="2800" u="sng"/>
              <a:t>comparative negligence law</a:t>
            </a:r>
            <a:r>
              <a:rPr lang="en-US" altLang="en-US" sz="2800"/>
              <a:t>, the financial burden of the injury is shared by both parties according to their respective degrees of fault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/>
              <a:t>Under the </a:t>
            </a:r>
            <a:r>
              <a:rPr lang="en-US" altLang="en-US" u="sng"/>
              <a:t>pure rule</a:t>
            </a:r>
            <a:r>
              <a:rPr lang="en-US" altLang="en-US"/>
              <a:t>, you can collect damages even if you are negligent, but your reward is reduced in proportion to your fault (CA,FL, NY + 9 others)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/>
              <a:t>Under the </a:t>
            </a:r>
            <a:r>
              <a:rPr lang="en-US" altLang="en-US" u="sng"/>
              <a:t>50 percent rule</a:t>
            </a:r>
            <a:r>
              <a:rPr lang="en-US" altLang="en-US"/>
              <a:t>, you cannot recover if you are 50 percent or more at fault (TN + 10 others)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/>
              <a:t>Under the </a:t>
            </a:r>
            <a:r>
              <a:rPr lang="en-US" altLang="en-US" u="sng"/>
              <a:t>51 percent rule</a:t>
            </a:r>
            <a:r>
              <a:rPr lang="en-US" altLang="en-US"/>
              <a:t>, you cannot recover if you are 51 percent or more at fault (22 states)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8E4D5-2A5A-41D7-9390-74CB8C1251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DDBBD4-89FB-4822-A205-CA8009259AB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A4F5B7E-C414-46C6-9F6C-23A2107581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599" y="265113"/>
            <a:ext cx="6315075" cy="992187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Defense against Negligence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88CDE35-4075-4903-8F06-CD35E1515856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066800" y="1676400"/>
            <a:ext cx="7381875" cy="4572000"/>
          </a:xfrm>
        </p:spPr>
        <p:txBody>
          <a:bodyPr/>
          <a:lstStyle/>
          <a:p>
            <a:pPr eaLnBrk="1" hangingPunct="1"/>
            <a:r>
              <a:rPr lang="en-US" altLang="en-US" sz="2400"/>
              <a:t>Some legal defenses can defeat a claim for damages:</a:t>
            </a:r>
          </a:p>
          <a:p>
            <a:pPr lvl="1" eaLnBrk="1" hangingPunct="1"/>
            <a:r>
              <a:rPr lang="en-US" altLang="en-US" sz="2400"/>
              <a:t>The </a:t>
            </a:r>
            <a:r>
              <a:rPr lang="en-US" altLang="en-US" sz="2400" u="sng"/>
              <a:t>last clear chance rule</a:t>
            </a:r>
            <a:r>
              <a:rPr lang="en-US" altLang="en-US" sz="2400"/>
              <a:t> states that a plaintiff who is endangered by his or her own negligence can still recover damages from the defendant if the defendant has a last clear chance to avoid the accident but fails to do so</a:t>
            </a:r>
          </a:p>
          <a:p>
            <a:pPr lvl="1" eaLnBrk="1" hangingPunct="1"/>
            <a:r>
              <a:rPr lang="en-US" altLang="en-US" sz="2400"/>
              <a:t>Under the </a:t>
            </a:r>
            <a:r>
              <a:rPr lang="en-US" altLang="en-US" sz="2400" u="sng"/>
              <a:t>assumption of risk doctrine</a:t>
            </a:r>
            <a:r>
              <a:rPr lang="en-US" altLang="en-US" sz="2400"/>
              <a:t>, a person who understands and recognizes the danger inherent in a particular activity cannot recover damages in the event of an injury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579859-3634-4490-9DDF-5D0E00148C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2D92E6-5AC6-4A65-B96E-0FC3502BE45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BB53768-1079-4AE6-8D02-E640EDB57C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28600"/>
            <a:ext cx="6096000" cy="992188"/>
          </a:xfrm>
        </p:spPr>
        <p:txBody>
          <a:bodyPr/>
          <a:lstStyle/>
          <a:p>
            <a:pPr eaLnBrk="1" hangingPunct="1"/>
            <a:r>
              <a:rPr lang="en-US" altLang="en-US" dirty="0"/>
              <a:t>Imputed Negligence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E0FCAC8-A131-4A45-BE8B-330D47A6CBE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066800" y="1676400"/>
            <a:ext cx="7162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/>
              <a:t>Under certain conditions, the negligence of one person can be attributed to another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/>
              <a:t>Under a </a:t>
            </a:r>
            <a:r>
              <a:rPr lang="en-US" altLang="zh-CN" sz="2400" u="sng"/>
              <a:t>vicarious liability law</a:t>
            </a:r>
            <a:r>
              <a:rPr lang="en-US" altLang="zh-CN" sz="2400"/>
              <a:t>, a motorist’s negligence is imputed to the vehicle’s owner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/>
              <a:t>Under the </a:t>
            </a:r>
            <a:r>
              <a:rPr lang="en-US" altLang="zh-CN" sz="2400" u="sng"/>
              <a:t>family purpose doctrine</a:t>
            </a:r>
            <a:r>
              <a:rPr lang="en-US" altLang="zh-CN" sz="2400"/>
              <a:t>, the owner of an auto can be held liable for negligent acts committed by family members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/>
              <a:t>Negligence may arise out of a joint business venture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/>
              <a:t>Under a </a:t>
            </a:r>
            <a:r>
              <a:rPr lang="en-US" altLang="zh-CN" sz="2400" u="sng"/>
              <a:t>dram shop law</a:t>
            </a:r>
            <a:r>
              <a:rPr lang="en-US" altLang="zh-CN" sz="2400"/>
              <a:t>, a business that sells liquor can be held liable for damages that may result from the sale of liquor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zh-CN" sz="20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B53A49-BDD2-417B-8A9F-F5A83E1181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1D2BA8-EB82-40CE-9C7C-7E42BCFA881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F5937BD-D766-4549-870B-2E932A0090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28600"/>
            <a:ext cx="6324600" cy="992188"/>
          </a:xfrm>
        </p:spPr>
        <p:txBody>
          <a:bodyPr/>
          <a:lstStyle/>
          <a:p>
            <a:pPr eaLnBrk="1" hangingPunct="1"/>
            <a:r>
              <a:rPr lang="en-US" altLang="en-US" sz="3600" i="1" dirty="0"/>
              <a:t>Res </a:t>
            </a:r>
            <a:r>
              <a:rPr lang="en-US" altLang="en-US" sz="3600" i="1" dirty="0" err="1"/>
              <a:t>Ipsa</a:t>
            </a:r>
            <a:r>
              <a:rPr lang="en-US" altLang="en-US" sz="3600" i="1" dirty="0"/>
              <a:t> Loquitur – “the thing speaks for itself”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D80DA49-D08F-4257-BD77-4F4ED2C279D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143000" y="1524000"/>
            <a:ext cx="7620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Under this doctrine, the very fact that the injury or damage occurs establishes a presumption of negligence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Three requirements must be met for </a:t>
            </a:r>
            <a:r>
              <a:rPr lang="en-US" altLang="en-US" sz="2800" i="1"/>
              <a:t>res ipsa loquitur</a:t>
            </a:r>
            <a:r>
              <a:rPr lang="en-US" altLang="en-US" sz="2800"/>
              <a:t> to apply: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event is one that normally does not occur in the absence of negligence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defendant has exclusive control over the instrumentality causing the accident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injured party has not contributed to the accident in any way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BAE3BE-88DD-431F-9820-BF1AABC0A9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8A9260-4324-417A-9900-8599A39D2C2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8EFE1CE-E98D-4146-B1A5-7D058F758B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09800" y="303213"/>
            <a:ext cx="6362700" cy="992187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Standard of Care </a:t>
            </a:r>
            <a:r>
              <a:rPr lang="en-US" altLang="en-US" sz="2800" dirty="0"/>
              <a:t>(1 of 3)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F31A081-5A0D-4A6F-B16D-E0331A66D7C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333500" y="1828800"/>
            <a:ext cx="72390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The standard of care owed to others depends upon the situation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A </a:t>
            </a:r>
            <a:r>
              <a:rPr lang="en-US" altLang="en-US" sz="2800" u="sng"/>
              <a:t>trespasser</a:t>
            </a:r>
            <a:r>
              <a:rPr lang="en-US" altLang="en-US" sz="2800"/>
              <a:t> is a person who enters or remains on the owner’s property without the owner’s consent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duty to refrain from injuring a trespasser is sometimes referred to as the </a:t>
            </a:r>
            <a:r>
              <a:rPr lang="en-US" altLang="en-US" i="1"/>
              <a:t>duty of slight care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80F677-753B-4181-999E-D9FB15ADEC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F137A5-323E-470E-A6A9-5BC56843F5D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F509A58C-2922-4CCA-A6C0-9333103A2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00200"/>
            <a:ext cx="7391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/>
              <a:t>A </a:t>
            </a:r>
            <a:r>
              <a:rPr lang="en-US" altLang="en-US" sz="2800" u="sng"/>
              <a:t>licensee</a:t>
            </a:r>
            <a:r>
              <a:rPr lang="en-US" altLang="en-US" sz="2800"/>
              <a:t> is a person who enters the premises with the occupant’s expressed or implied permission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property owner must warn the licensee of unsafe conditions which are apparent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An </a:t>
            </a:r>
            <a:r>
              <a:rPr lang="en-US" altLang="en-US" sz="2800" u="sng"/>
              <a:t>invitee</a:t>
            </a:r>
            <a:r>
              <a:rPr lang="en-US" altLang="en-US" sz="2800"/>
              <a:t> is a person who is invited onto the premises for the benefit of the occupant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/>
              <a:t>The occupant has an obligation to inspect the premises and eliminate any dangerous conditions </a:t>
            </a:r>
          </a:p>
          <a:p>
            <a:pPr eaLnBrk="1" hangingPunct="1"/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79B99D-01FE-43EA-B8CC-3A4209A3FB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F45CE6-502A-4CD7-B979-481DD16AF0E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9A371DC8-BE16-4F11-BE39-3792449111CF}"/>
              </a:ext>
            </a:extLst>
          </p:cNvPr>
          <p:cNvSpPr txBox="1">
            <a:spLocks/>
          </p:cNvSpPr>
          <p:nvPr/>
        </p:nvSpPr>
        <p:spPr bwMode="auto">
          <a:xfrm>
            <a:off x="2209800" y="303213"/>
            <a:ext cx="636270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4000" dirty="0"/>
              <a:t>Standard of Care </a:t>
            </a:r>
            <a:r>
              <a:rPr lang="en-US" altLang="en-US" sz="2800" dirty="0"/>
              <a:t>(2 of 3)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1A0CDA3E-A2F2-46CA-9B74-C1C5BB67975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066800" y="1752600"/>
            <a:ext cx="7543800" cy="4648200"/>
          </a:xfrm>
        </p:spPr>
        <p:txBody>
          <a:bodyPr/>
          <a:lstStyle/>
          <a:p>
            <a:pPr eaLnBrk="1" hangingPunct="1"/>
            <a:r>
              <a:rPr lang="en-US" altLang="en-US" sz="2800"/>
              <a:t>An </a:t>
            </a:r>
            <a:r>
              <a:rPr lang="en-US" altLang="en-US" sz="2800" u="sng"/>
              <a:t>attractive nuisance</a:t>
            </a:r>
            <a:r>
              <a:rPr lang="en-US" altLang="en-US" sz="2800"/>
              <a:t> is a hazardous condition that can attract and injure children</a:t>
            </a:r>
          </a:p>
          <a:p>
            <a:pPr lvl="1" eaLnBrk="1" hangingPunct="1"/>
            <a:r>
              <a:rPr lang="en-US" altLang="en-US"/>
              <a:t>The occupants of land are liable for the injuries of children who may be attracted by some dangerous condition, feature, or article</a:t>
            </a:r>
          </a:p>
          <a:p>
            <a:pPr lvl="1" eaLnBrk="1" hangingPunct="1"/>
            <a:r>
              <a:rPr lang="en-US" altLang="en-US"/>
              <a:t>For Example, a building contractor leaves the keys in a tractor, and a child is injured while driving it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DDA5DC-5C35-4CF4-A742-559E2B78C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3F1B49-418A-4000-9F47-8440D87A586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8AF5117-58D8-4123-961F-3ECD45BE4B62}"/>
              </a:ext>
            </a:extLst>
          </p:cNvPr>
          <p:cNvSpPr txBox="1">
            <a:spLocks/>
          </p:cNvSpPr>
          <p:nvPr/>
        </p:nvSpPr>
        <p:spPr bwMode="auto">
          <a:xfrm>
            <a:off x="2209800" y="303213"/>
            <a:ext cx="636270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4000" dirty="0"/>
              <a:t>Standard of Care </a:t>
            </a:r>
            <a:r>
              <a:rPr lang="en-US" altLang="en-US" sz="2800" dirty="0"/>
              <a:t>(3 of 3)</a:t>
            </a:r>
          </a:p>
        </p:txBody>
      </p:sp>
    </p:spTree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714C5EC1-61D9-4FD3-A66B-7E175E285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60338"/>
            <a:ext cx="6865938" cy="1143000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Specific Applications of the </a:t>
            </a:r>
            <a:br>
              <a:rPr lang="en-US" altLang="en-US" sz="3200" dirty="0"/>
            </a:br>
            <a:r>
              <a:rPr lang="en-US" altLang="en-US" sz="3200" dirty="0"/>
              <a:t>Law of Negligence </a:t>
            </a:r>
            <a:r>
              <a:rPr lang="en-US" altLang="en-US" sz="2400" dirty="0"/>
              <a:t>(1 of 3)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ACD089CA-5DB9-4642-A845-BD5A2164A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00201"/>
            <a:ext cx="7467600" cy="454739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Governmental entities can be sued in almost every aspect of governmental activity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The doctrine of </a:t>
            </a:r>
            <a:r>
              <a:rPr lang="en-US" altLang="en-US" u="sng" dirty="0"/>
              <a:t>sovereign immunity</a:t>
            </a:r>
            <a:r>
              <a:rPr lang="en-US" altLang="en-US" dirty="0"/>
              <a:t> has been modified over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A governmental unit can be held liable if it is negligent in the performance of a </a:t>
            </a:r>
            <a:r>
              <a:rPr lang="en-US" altLang="en-US" u="sng" dirty="0"/>
              <a:t>proprietary function</a:t>
            </a:r>
            <a:r>
              <a:rPr lang="en-US" altLang="en-US" dirty="0"/>
              <a:t>, e.g., the operation of water plants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Immunity from lawsuits for </a:t>
            </a:r>
            <a:r>
              <a:rPr lang="en-US" altLang="en-US" u="sng" dirty="0"/>
              <a:t>governmental functions</a:t>
            </a:r>
            <a:r>
              <a:rPr lang="en-US" altLang="en-US" dirty="0"/>
              <a:t>, such as the planning of a sewer system, has eroded over time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86D739-05A4-48E5-89EC-074CCB4010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65EDB7-2651-4C2F-876B-8056E3AD32E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dirty="0"/>
              <a:t>Learning Objectives </a:t>
            </a:r>
            <a:r>
              <a:rPr lang="en-US" altLang="en-US" sz="2000" b="0" dirty="0"/>
              <a:t>(3 of 3)</a:t>
            </a:r>
            <a:endParaRPr lang="en-IN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1825" indent="-631825">
              <a:buNone/>
            </a:pPr>
            <a:r>
              <a:rPr lang="en-US" sz="2400" b="1" dirty="0">
                <a:solidFill>
                  <a:srgbClr val="007FA3"/>
                </a:solidFill>
              </a:rPr>
              <a:t>5.11 </a:t>
            </a:r>
            <a:r>
              <a:rPr lang="en-US" sz="2400" dirty="0"/>
              <a:t>Define imputed negligence and cite examples where imputed negligence would apply.</a:t>
            </a:r>
          </a:p>
          <a:p>
            <a:pPr marL="631825" indent="-631825">
              <a:buNone/>
            </a:pPr>
            <a:endParaRPr lang="en-US" sz="1050" dirty="0"/>
          </a:p>
          <a:p>
            <a:pPr marL="631825" indent="-631825">
              <a:buNone/>
            </a:pPr>
            <a:r>
              <a:rPr lang="en-US" sz="2400" b="1" dirty="0">
                <a:solidFill>
                  <a:srgbClr val="007FA3"/>
                </a:solidFill>
              </a:rPr>
              <a:t>5.12 </a:t>
            </a:r>
            <a:r>
              <a:rPr lang="en-US" sz="2400" dirty="0"/>
              <a:t>Discuss how the doctrine of </a:t>
            </a:r>
            <a:r>
              <a:rPr lang="en-US" sz="2400" b="1" i="1" dirty="0"/>
              <a:t>Res </a:t>
            </a:r>
            <a:r>
              <a:rPr lang="en-US" sz="2400" b="1" i="1" dirty="0" err="1"/>
              <a:t>Ipsa</a:t>
            </a:r>
            <a:r>
              <a:rPr lang="en-US" sz="2400" b="1" i="1" dirty="0"/>
              <a:t> Loquitur</a:t>
            </a:r>
            <a:r>
              <a:rPr lang="en-US" sz="2400" i="1" dirty="0"/>
              <a:t> </a:t>
            </a:r>
            <a:r>
              <a:rPr lang="en-US" sz="2400" dirty="0"/>
              <a:t>modifies the law of negligence and cite an example where the doctrine would apply.</a:t>
            </a:r>
          </a:p>
          <a:p>
            <a:pPr marL="631825" indent="-631825">
              <a:buNone/>
            </a:pPr>
            <a:endParaRPr lang="en-US" sz="1050" b="1" dirty="0">
              <a:solidFill>
                <a:srgbClr val="007FA3"/>
              </a:solidFill>
            </a:endParaRPr>
          </a:p>
          <a:p>
            <a:pPr marL="631825" indent="-631825">
              <a:buNone/>
            </a:pPr>
            <a:r>
              <a:rPr lang="en-US" sz="2400" b="1" dirty="0">
                <a:solidFill>
                  <a:srgbClr val="007FA3"/>
                </a:solidFill>
              </a:rPr>
              <a:t>5.13 </a:t>
            </a:r>
            <a:r>
              <a:rPr lang="en-US" sz="2400" dirty="0"/>
              <a:t>Discuss the various standards of care required and other specific applications of the law of negligence.</a:t>
            </a:r>
          </a:p>
          <a:p>
            <a:pPr marL="631825" indent="-631825">
              <a:buNone/>
            </a:pPr>
            <a:endParaRPr lang="en-US" sz="1050" dirty="0"/>
          </a:p>
          <a:p>
            <a:pPr marL="631825" indent="-631825">
              <a:buNone/>
            </a:pPr>
            <a:r>
              <a:rPr lang="en-US" sz="2400" b="1" dirty="0">
                <a:solidFill>
                  <a:srgbClr val="007FA3"/>
                </a:solidFill>
              </a:rPr>
              <a:t>5.14 </a:t>
            </a:r>
            <a:r>
              <a:rPr lang="en-US" sz="2400" dirty="0"/>
              <a:t>Describe the various types of damages that may result from liability.</a:t>
            </a:r>
          </a:p>
          <a:p>
            <a:pPr marL="631825" indent="-631825">
              <a:buNone/>
            </a:pPr>
            <a:r>
              <a:rPr lang="en-US" sz="2400" b="1" dirty="0">
                <a:solidFill>
                  <a:srgbClr val="007FA3"/>
                </a:solidFill>
              </a:rPr>
              <a:t>5.15 </a:t>
            </a:r>
            <a:r>
              <a:rPr lang="en-US" sz="2400" dirty="0"/>
              <a:t>Discuss developing exposures that may result in liability.</a:t>
            </a:r>
            <a:endParaRPr lang="en-US" sz="1050" dirty="0"/>
          </a:p>
          <a:p>
            <a:pPr marL="631825" indent="-631825">
              <a:buNone/>
            </a:pPr>
            <a:endParaRPr lang="en-US" alt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503020-A242-4B9A-83EE-7DD416DE5E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17581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C7DA8B97-4E6B-411F-82DB-8B61ABA58D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228600"/>
            <a:ext cx="6865938" cy="992188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Specific Applications of the </a:t>
            </a:r>
            <a:br>
              <a:rPr lang="en-US" altLang="en-US" sz="3200" dirty="0"/>
            </a:br>
            <a:r>
              <a:rPr lang="en-US" altLang="en-US" sz="3200" dirty="0"/>
              <a:t>Law of Negligence </a:t>
            </a:r>
            <a:r>
              <a:rPr lang="en-US" altLang="en-US" sz="2400" dirty="0"/>
              <a:t>(2 of 3)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3C6326DA-A4B6-45F1-BDC5-780B8B773ACC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33400" y="1600200"/>
            <a:ext cx="8610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Under the doctrine of </a:t>
            </a:r>
            <a:r>
              <a:rPr lang="en-US" altLang="en-US" sz="2400" i="1" u="sng" dirty="0" err="1"/>
              <a:t>respondeat</a:t>
            </a:r>
            <a:r>
              <a:rPr lang="en-US" altLang="en-US" sz="2400" i="1" u="sng" dirty="0"/>
              <a:t> superior</a:t>
            </a:r>
            <a:r>
              <a:rPr lang="en-US" altLang="en-US" sz="2400" dirty="0"/>
              <a:t>, an employer can be held liable for the negligent acts of employees while they are acting on the employer’s behalf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The worker must be an employee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The employee must be acting within the scope of employment when the negligent act occurred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24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Parents can be held liable for the actions of a child if: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The child uses a dangerous weapon to injure someone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The child is acting as an agent for the parents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A minor child is operating a family car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F39102-99BB-4EFF-BD1F-8BD8DBB5D6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CE5605-B02B-4893-8A3D-8B4D44C6E06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19C38133-64A8-4D29-A101-AA5B56748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/>
              <a:t>Specific Applications of the </a:t>
            </a:r>
            <a:br>
              <a:rPr lang="en-US" altLang="en-US" sz="3200" dirty="0"/>
            </a:br>
            <a:r>
              <a:rPr lang="en-US" altLang="en-US" sz="3200" dirty="0"/>
              <a:t>Law of Negligence </a:t>
            </a:r>
            <a:r>
              <a:rPr lang="en-US" altLang="en-US" sz="2400" dirty="0"/>
              <a:t>(3 of 3)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B31A2829-5079-420B-9104-09725A84C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449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Most states have laws that hold parents liable for willful and malicious acts of children that result in property damage to others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Owners of wild animals are held strictly liable for injuries to others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Strict liability may also be imposed on the owners of ordinary pets, such as dogs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2FDB94-F7E0-44B3-879A-0F1090688C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6976FC6-DD96-4383-B4C1-B66EB36F334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07FFA0D-B200-43D5-8A87-2D32EB294B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14600" y="228600"/>
            <a:ext cx="5981700" cy="992188"/>
          </a:xfrm>
        </p:spPr>
        <p:txBody>
          <a:bodyPr/>
          <a:lstStyle/>
          <a:p>
            <a:pPr eaLnBrk="1" hangingPunct="1"/>
            <a:r>
              <a:rPr lang="en-US" altLang="en-US" dirty="0"/>
              <a:t>Damages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620501A-302A-4786-B434-D8636FAB47B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952500" y="1752600"/>
            <a:ext cx="7543800" cy="4648200"/>
          </a:xfrm>
        </p:spPr>
        <p:txBody>
          <a:bodyPr/>
          <a:lstStyle/>
          <a:p>
            <a:pPr eaLnBrk="1" hangingPunct="1"/>
            <a:r>
              <a:rPr lang="en-US" altLang="en-US" sz="2800" u="sng"/>
              <a:t>Compensatory damages</a:t>
            </a:r>
            <a:r>
              <a:rPr lang="en-US" altLang="en-US" sz="2800"/>
              <a:t> compensate the victim for losses actually incurred </a:t>
            </a:r>
          </a:p>
          <a:p>
            <a:pPr lvl="1" eaLnBrk="1" hangingPunct="1"/>
            <a:r>
              <a:rPr lang="en-US" altLang="en-US" u="sng"/>
              <a:t>Special damages</a:t>
            </a:r>
            <a:r>
              <a:rPr lang="en-US" altLang="en-US"/>
              <a:t> provide compensation for</a:t>
            </a:r>
            <a:r>
              <a:rPr lang="en-US" altLang="en-US" u="sng"/>
              <a:t> </a:t>
            </a:r>
            <a:r>
              <a:rPr lang="en-US" altLang="en-US"/>
              <a:t>medical expenses</a:t>
            </a:r>
          </a:p>
          <a:p>
            <a:pPr lvl="1" eaLnBrk="1" hangingPunct="1"/>
            <a:r>
              <a:rPr lang="en-US" altLang="en-US" u="sng"/>
              <a:t>General damages</a:t>
            </a:r>
            <a:r>
              <a:rPr lang="en-US" altLang="en-US"/>
              <a:t> provide compensation for pain and suffering</a:t>
            </a:r>
          </a:p>
          <a:p>
            <a:pPr eaLnBrk="1" hangingPunct="1"/>
            <a:r>
              <a:rPr lang="en-US" altLang="en-US" sz="2800" u="sng"/>
              <a:t>Punitive damages</a:t>
            </a:r>
            <a:r>
              <a:rPr lang="en-US" altLang="en-US" sz="2800"/>
              <a:t> are designed to punish people and organizations so that others are deterred from committing the same wrongful act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42FF10-D779-4497-A966-35BD7032B8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8A9D16-25FC-4868-AD8C-8C984A2C224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236B3815-5A77-4CCA-ACA0-02308ED3AC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354013"/>
            <a:ext cx="5943600" cy="688975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rgbClr val="000000"/>
                </a:solidFill>
              </a:rPr>
              <a:t>Types of Damages</a:t>
            </a:r>
            <a:endParaRPr lang="en-US" altLang="en-US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pic>
        <p:nvPicPr>
          <p:cNvPr id="12291" name="Picture 5" descr="ex19_01">
            <a:extLst>
              <a:ext uri="{FF2B5EF4-FFF2-40B4-BE49-F238E27FC236}">
                <a16:creationId xmlns:a16="http://schemas.microsoft.com/office/drawing/2014/main" id="{5055BEC4-F4ED-45F0-8622-9D440D76B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0"/>
            <a:ext cx="63246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274E8B-4E83-4F98-852C-598BD22038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5C4744-7B96-4461-9D27-F25CEDEECAA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1CB678EC-7479-4DB7-82DA-FF806A90A6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33600" y="304800"/>
            <a:ext cx="6553200" cy="992188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Liability Arising from </a:t>
            </a:r>
            <a:br>
              <a:rPr lang="en-US" altLang="en-US" sz="3600" dirty="0"/>
            </a:br>
            <a:r>
              <a:rPr lang="en-US" altLang="en-US" sz="3600" dirty="0"/>
              <a:t>Technological Change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9A6DC2A9-08C8-47AC-8C67-658EE54FA3A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85800" y="1752600"/>
            <a:ext cx="8001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u="sng"/>
              <a:t>Cyberliability</a:t>
            </a:r>
            <a:r>
              <a:rPr lang="en-US" altLang="en-US" sz="2800"/>
              <a:t> refers to the risk that an unauthorized party gains access to an organization’s data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/>
              <a:t>Individuals who have their personal information exposed through a cyberattack may seek damages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Hydraulic fracturing can create liability exposures by causing tremors in areas not subject to seismic activity, and contaminating groundwater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Organizations using unmanned aircraft systems, or drones, are liable for damages caused by the drone and improper use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F61A63-6EA8-4121-9C18-416BE77E15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475CBA-11B1-4E1F-97E0-1907EB46842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74ABFE6D-8251-4B55-B90B-38761880D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60338"/>
            <a:ext cx="6248400" cy="11430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Liability Arising from </a:t>
            </a:r>
            <a:br>
              <a:rPr lang="en-US" altLang="en-US" sz="3600" dirty="0"/>
            </a:br>
            <a:r>
              <a:rPr lang="en-US" altLang="en-US" sz="3600" dirty="0"/>
              <a:t>Societal Change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38EA00EA-9742-4F3D-8033-2135C90A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00200"/>
            <a:ext cx="7086600" cy="4191000"/>
          </a:xfrm>
        </p:spPr>
        <p:txBody>
          <a:bodyPr/>
          <a:lstStyle/>
          <a:p>
            <a:pPr eaLnBrk="1" hangingPunct="1"/>
            <a:r>
              <a:rPr lang="en-US" altLang="en-US" sz="2800"/>
              <a:t>The “sharing economy” is creating new exposures</a:t>
            </a:r>
          </a:p>
          <a:p>
            <a:pPr eaLnBrk="1" hangingPunct="1"/>
            <a:r>
              <a:rPr lang="en-US" altLang="en-US" sz="2800"/>
              <a:t>Automobile and homeowners insurance policies are evolving to address new liabilities arising from:</a:t>
            </a:r>
          </a:p>
          <a:p>
            <a:pPr lvl="1" eaLnBrk="1" hangingPunct="1"/>
            <a:r>
              <a:rPr lang="en-US" altLang="en-US"/>
              <a:t>Car sharing </a:t>
            </a:r>
          </a:p>
          <a:p>
            <a:pPr lvl="1" eaLnBrk="1" hangingPunct="1"/>
            <a:r>
              <a:rPr lang="en-US" altLang="en-US"/>
              <a:t>Ride sharing </a:t>
            </a:r>
          </a:p>
          <a:p>
            <a:pPr lvl="1" eaLnBrk="1" hangingPunct="1"/>
            <a:r>
              <a:rPr lang="en-US" altLang="en-US"/>
              <a:t>Room sharing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861074-1375-4FCB-99CB-BABF0521F5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526CD1-FB95-4FF3-82FA-644D8607F9E4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ECFC33-D01A-46ED-9EA8-7ED8DDBD21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7772400" cy="2133600"/>
          </a:xfrm>
          <a:solidFill>
            <a:srgbClr val="0068B4"/>
          </a:solidFill>
        </p:spPr>
        <p:txBody>
          <a:bodyPr/>
          <a:lstStyle/>
          <a:p>
            <a:r>
              <a:rPr lang="en-US" sz="8000" dirty="0"/>
              <a:t>THAT’S ALL FOR </a:t>
            </a:r>
            <a:br>
              <a:rPr lang="en-US" sz="8000" dirty="0"/>
            </a:br>
            <a:r>
              <a:rPr lang="en-US" sz="8000" dirty="0"/>
              <a:t>UNIT 5</a:t>
            </a:r>
          </a:p>
        </p:txBody>
      </p:sp>
    </p:spTree>
    <p:extLst>
      <p:ext uri="{BB962C8B-B14F-4D97-AF65-F5344CB8AC3E}">
        <p14:creationId xmlns:p14="http://schemas.microsoft.com/office/powerpoint/2010/main" val="36750897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08B1CA-BAC6-4CFC-B746-803B9BAD9C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4D1A29-EC09-4A28-A335-5B934F193288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962246-C854-49DE-BCCD-D67B70F33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019"/>
            <a:ext cx="9144000" cy="395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11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Store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1" y="1509714"/>
            <a:ext cx="4267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12" descr="office_equip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33775"/>
            <a:ext cx="44005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038600" y="1515999"/>
            <a:ext cx="426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Real Property = land and it’s improvements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62000" y="4411782"/>
            <a:ext cx="4267200" cy="197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Personal Property =</a:t>
            </a:r>
            <a:r>
              <a:rPr lang="en-US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n-US" sz="2800" dirty="0"/>
              <a:t>property that is movable; not fixed permanently to one particular location</a:t>
            </a:r>
            <a:endParaRPr lang="en-US" sz="28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24400" y="1611346"/>
            <a:ext cx="3810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endParaRPr lang="en-US" sz="4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52AECA-ECB3-4323-B5CE-F9879659E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Types of Property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DA8FC7-E75D-4BF5-9D64-48297DD06E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FD0A65-8858-4E68-90ED-3497B2462F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OfficeBld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13" y="-1"/>
            <a:ext cx="4010025" cy="457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MCj0396304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044950"/>
            <a:ext cx="2894013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Intangible Pyrami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40" y="2511427"/>
            <a:ext cx="26765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90600" y="227013"/>
            <a:ext cx="38846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bg2"/>
                </a:solidFill>
                <a:latin typeface="Arial" charset="0"/>
              </a:rPr>
              <a:t>Tangible Property</a:t>
            </a:r>
            <a:r>
              <a:rPr lang="en-US" sz="2400" dirty="0">
                <a:latin typeface="Arial" charset="0"/>
              </a:rPr>
              <a:t>= can be touched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48200" y="4191657"/>
            <a:ext cx="3201194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n-US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Intangible Property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95641" y="4230551"/>
            <a:ext cx="3201194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en-US" sz="3600" b="1" i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Intangible Property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48A55-2487-4873-8238-CAE81561F651}"/>
              </a:ext>
            </a:extLst>
          </p:cNvPr>
          <p:cNvSpPr txBox="1"/>
          <p:nvPr/>
        </p:nvSpPr>
        <p:spPr>
          <a:xfrm>
            <a:off x="5257800" y="52578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					= not physical, cannot be touched or held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DF8C4F-8737-493E-A99F-48ACDF1D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B374D-431E-4BB4-B059-62C49453325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Categories of property </a:t>
            </a:r>
            <a:br>
              <a:rPr lang="en-US" dirty="0"/>
            </a:br>
            <a:r>
              <a:rPr lang="en-US" dirty="0"/>
              <a:t>typically insured</a:t>
            </a:r>
          </a:p>
        </p:txBody>
      </p:sp>
      <p:pic>
        <p:nvPicPr>
          <p:cNvPr id="48130" name="Picture 2" descr="Image result for factory">
            <a:extLst>
              <a:ext uri="{FF2B5EF4-FFF2-40B4-BE49-F238E27FC236}">
                <a16:creationId xmlns:a16="http://schemas.microsoft.com/office/drawing/2014/main" id="{066A6DE8-682C-43A4-8323-DE8E46E809C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9012" y="3437318"/>
            <a:ext cx="4040188" cy="303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CEF6B-978E-496A-BD55-9EF466D7F6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29200" y="1842059"/>
            <a:ext cx="3657600" cy="428410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/>
              <a:t>Building</a:t>
            </a:r>
          </a:p>
          <a:p>
            <a:pPr eaLnBrk="1" hangingPunct="1">
              <a:defRPr/>
            </a:pPr>
            <a:endParaRPr lang="en-US" sz="1400" dirty="0"/>
          </a:p>
          <a:p>
            <a:pPr eaLnBrk="1" hangingPunct="1">
              <a:defRPr/>
            </a:pPr>
            <a:r>
              <a:rPr lang="en-US" sz="3200" dirty="0"/>
              <a:t>“Your” business personal property</a:t>
            </a:r>
          </a:p>
          <a:p>
            <a:pPr eaLnBrk="1" hangingPunct="1">
              <a:defRPr/>
            </a:pPr>
            <a:endParaRPr lang="en-US" sz="1400" dirty="0"/>
          </a:p>
          <a:p>
            <a:pPr eaLnBrk="1" hangingPunct="1">
              <a:defRPr/>
            </a:pPr>
            <a:r>
              <a:rPr lang="en-US" sz="3200" dirty="0"/>
              <a:t>Personal property of others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596578-5197-4BD1-9056-2738069A10F2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48132" name="Picture 4" descr="Image result for nissan plant in smyrna">
            <a:extLst>
              <a:ext uri="{FF2B5EF4-FFF2-40B4-BE49-F238E27FC236}">
                <a16:creationId xmlns:a16="http://schemas.microsoft.com/office/drawing/2014/main" id="{25225454-80F8-49DF-8BF1-8EB5743AA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2059"/>
            <a:ext cx="3936403" cy="173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65938" y="152400"/>
            <a:ext cx="2209800" cy="129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/>
              <a:t>Building </a:t>
            </a:r>
            <a:br>
              <a:rPr lang="en-US" sz="3200" dirty="0"/>
            </a:br>
            <a:r>
              <a:rPr lang="en-US" sz="3200" dirty="0"/>
              <a:t>Definition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A33C68-1FF5-486C-B6BC-C45045F6C3B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76200"/>
            <a:ext cx="6553200" cy="6740307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</a:rPr>
              <a:t>BPP Building Definition</a:t>
            </a:r>
          </a:p>
          <a:p>
            <a:r>
              <a:rPr lang="en-US" sz="1800" dirty="0">
                <a:solidFill>
                  <a:schemeClr val="bg1"/>
                </a:solidFill>
              </a:rPr>
              <a:t>Building, meaning the building or structure described in the Declarations, including: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chemeClr val="bg1"/>
                </a:solidFill>
              </a:rPr>
              <a:t> Completed additions;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chemeClr val="bg1"/>
                </a:solidFill>
              </a:rPr>
              <a:t> Fixtures, including outdoor fixtures;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chemeClr val="bg1"/>
                </a:solidFill>
              </a:rPr>
              <a:t> Permanently installed: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Machinery and 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Equipment;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chemeClr val="bg1"/>
                </a:solidFill>
              </a:rPr>
              <a:t> Personal property owned by you that is used to maintain or service the building or structure or its premises, including: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Fire extinguishing equipment;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Outdoor furniture;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Floor coverings; and </a:t>
            </a:r>
          </a:p>
          <a:p>
            <a:pPr marL="800100" lvl="1" indent="-342900">
              <a:buAutoNum type="alphaLcParenBoth"/>
            </a:pPr>
            <a:r>
              <a:rPr lang="en-US" sz="1800" dirty="0">
                <a:solidFill>
                  <a:schemeClr val="bg1"/>
                </a:solidFill>
              </a:rPr>
              <a:t> Appliances used for refrigerating, ventilating, cooking, dishwashing or laundering;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chemeClr val="bg1"/>
                </a:solidFill>
              </a:rPr>
              <a:t> If not covered by other insurance:</a:t>
            </a:r>
          </a:p>
          <a:p>
            <a:pPr marL="803275" lvl="1" indent="-346075"/>
            <a:r>
              <a:rPr lang="en-US" sz="1800" dirty="0">
                <a:solidFill>
                  <a:schemeClr val="bg1"/>
                </a:solidFill>
              </a:rPr>
              <a:t>(a) Additions under construction, alterations and repairs to the building or structure;</a:t>
            </a:r>
          </a:p>
          <a:p>
            <a:pPr marL="803275" lvl="1" indent="-346075"/>
            <a:r>
              <a:rPr lang="en-US" sz="1800" dirty="0">
                <a:solidFill>
                  <a:schemeClr val="bg1"/>
                </a:solidFill>
              </a:rPr>
              <a:t>(b) Materials, equipment, supplies and temporary structures, on or within 100 feet of the described premises, used for making additions, alterations or repairs to the building or structure.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Machine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4978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05400" y="277813"/>
            <a:ext cx="3581400" cy="122634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/>
              <a:t>Your Business Personal Property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447800"/>
            <a:ext cx="42672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/>
              <a:t>Property owned by the insured</a:t>
            </a:r>
          </a:p>
          <a:p>
            <a:pPr lvl="1" eaLnBrk="1" hangingPunct="1">
              <a:defRPr/>
            </a:pPr>
            <a:r>
              <a:rPr lang="en-US" sz="2400" dirty="0"/>
              <a:t>Furniture &amp; fixtures</a:t>
            </a:r>
          </a:p>
          <a:p>
            <a:pPr lvl="1" eaLnBrk="1" hangingPunct="1">
              <a:defRPr/>
            </a:pPr>
            <a:r>
              <a:rPr lang="en-US" sz="2400" dirty="0"/>
              <a:t>Machinery &amp; equipment</a:t>
            </a:r>
          </a:p>
          <a:p>
            <a:pPr lvl="1" eaLnBrk="1" hangingPunct="1">
              <a:defRPr/>
            </a:pPr>
            <a:r>
              <a:rPr lang="en-US" sz="2400" dirty="0"/>
              <a:t>“Stock”</a:t>
            </a:r>
          </a:p>
          <a:p>
            <a:pPr lvl="1" eaLnBrk="1" hangingPunct="1">
              <a:defRPr/>
            </a:pPr>
            <a:r>
              <a:rPr lang="en-US" sz="2400" dirty="0"/>
              <a:t>Other  personal property owned by you and used in your business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5849D-6E44-4F28-BBFF-2BBDF947E5C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1341880" y="5715000"/>
            <a:ext cx="3454792" cy="46166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38100" cap="sq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Machinery &amp; Equipment</a:t>
            </a:r>
          </a:p>
        </p:txBody>
      </p:sp>
      <p:pic>
        <p:nvPicPr>
          <p:cNvPr id="14345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13"/>
            <a:ext cx="4383088" cy="293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6.0&quot;&gt;&lt;object type=&quot;1&quot; unique_id=&quot;10001&quot;&gt;&lt;object type=&quot;8&quot; unique_id=&quot;12496&quot;&gt;&lt;/object&gt;&lt;object type=&quot;2&quot; unique_id=&quot;12497&quot;&gt;&lt;object type=&quot;3&quot; unique_id=&quot;12498&quot;&gt;&lt;property id=&quot;20148&quot; value=&quot;5&quot;/&gt;&lt;property id=&quot;20300&quot; value=&quot;Slide 1 - &amp;quot;Chapter 19&amp;#x0D;&amp;#x0A;&amp;quot;&quot;/&gt;&lt;property id=&quot;20307&quot; value=&quot;256&quot;/&gt;&lt;/object&gt;&lt;object type=&quot;3&quot; unique_id=&quot;12499&quot;&gt;&lt;property id=&quot;20148&quot; value=&quot;5&quot;/&gt;&lt;property id=&quot;20300&quot; value=&quot;Slide 2 - &amp;quot;Agenda&amp;quot;&quot;/&gt;&lt;property id=&quot;20307&quot; value=&quot;421&quot;/&gt;&lt;/object&gt;&lt;object type=&quot;3&quot; unique_id=&quot;12500&quot;&gt;&lt;property id=&quot;20148&quot; value=&quot;5&quot;/&gt;&lt;property id=&quot;20300&quot; value=&quot;Slide 3 - &amp;quot;Basis of Legal Liability&amp;quot;&quot;/&gt;&lt;property id=&quot;20307&quot; value=&quot;422&quot;/&gt;&lt;/object&gt;&lt;object type=&quot;3&quot; unique_id=&quot;12501&quot;&gt;&lt;property id=&quot;20148&quot; value=&quot;5&quot;/&gt;&lt;property id=&quot;20300&quot; value=&quot;Slide 4 - &amp;quot;Basis of Legal Liability&amp;quot;&quot;/&gt;&lt;property id=&quot;20307&quot; value=&quot;423&quot;/&gt;&lt;/object&gt;&lt;object type=&quot;3&quot; unique_id=&quot;12502&quot;&gt;&lt;property id=&quot;20148&quot; value=&quot;5&quot;/&gt;&lt;property id=&quot;20300&quot; value=&quot;Slide 5 - &amp;quot;Law of Negligence&amp;quot;&quot;/&gt;&lt;property id=&quot;20307&quot; value=&quot;424&quot;/&gt;&lt;/object&gt;&lt;object type=&quot;3&quot; unique_id=&quot;12503&quot;&gt;&lt;property id=&quot;20148&quot; value=&quot;5&quot;/&gt;&lt;property id=&quot;20300&quot; value=&quot;Slide 6 - &amp;quot;Law of Negligence&amp;quot;&quot;/&gt;&lt;property id=&quot;20307&quot; value=&quot;418&quot;/&gt;&lt;/object&gt;&lt;object type=&quot;3&quot; unique_id=&quot;12504&quot;&gt;&lt;property id=&quot;20148&quot; value=&quot;5&quot;/&gt;&lt;property id=&quot;20300&quot; value=&quot;Slide 7 - &amp;quot;Law of Negligence&amp;quot;&quot;/&gt;&lt;property id=&quot;20307&quot; value=&quot;427&quot;/&gt;&lt;/object&gt;&lt;object type=&quot;3&quot; unique_id=&quot;12505&quot;&gt;&lt;property id=&quot;20148&quot; value=&quot;5&quot;/&gt;&lt;property id=&quot;20300&quot; value=&quot;Slide 8 - &amp;quot;Exhibit 19.1  Types of Damages&amp;quot;&quot;/&gt;&lt;property id=&quot;20307&quot; value=&quot;277&quot;/&gt;&lt;/object&gt;&lt;object type=&quot;3&quot; unique_id=&quot;12506&quot;&gt;&lt;property id=&quot;20148&quot; value=&quot;5&quot;/&gt;&lt;property id=&quot;20300&quot; value=&quot;Slide 9 - &amp;quot;Law of Negligence&amp;quot;&quot;/&gt;&lt;property id=&quot;20307&quot; value=&quot;425&quot;/&gt;&lt;/object&gt;&lt;object type=&quot;3&quot; unique_id=&quot;12507&quot;&gt;&lt;property id=&quot;20148&quot; value=&quot;5&quot;/&gt;&lt;property id=&quot;20300&quot; value=&quot;Slide 10 - &amp;quot;Law of Negligence&amp;quot;&quot;/&gt;&lt;property id=&quot;20307&quot; value=&quot;426&quot;/&gt;&lt;/object&gt;&lt;object type=&quot;3&quot; unique_id=&quot;12508&quot;&gt;&lt;property id=&quot;20148&quot; value=&quot;5&quot;/&gt;&lt;property id=&quot;20300&quot; value=&quot;Slide 11 - &amp;quot;Law of Negligence&amp;quot;&quot;/&gt;&lt;property id=&quot;20307&quot; value=&quot;428&quot;/&gt;&lt;/object&gt;&lt;object type=&quot;3&quot; unique_id=&quot;12509&quot;&gt;&lt;property id=&quot;20148&quot; value=&quot;5&quot;/&gt;&lt;property id=&quot;20300&quot; value=&quot;Slide 12 - &amp;quot;Imputed Negligence&amp;quot;&quot;/&gt;&lt;property id=&quot;20307&quot; value=&quot;429&quot;/&gt;&lt;/object&gt;&lt;object type=&quot;3&quot; unique_id=&quot;12510&quot;&gt;&lt;property id=&quot;20148&quot; value=&quot;5&quot;/&gt;&lt;property id=&quot;20300&quot; value=&quot;Slide 13 - &amp;quot;Res Ipsa Loquitur – “the thing speaks for itself”&amp;quot;&quot;/&gt;&lt;property id=&quot;20307&quot; value=&quot;430&quot;/&gt;&lt;/object&gt;&lt;object type=&quot;3&quot; unique_id=&quot;12511&quot;&gt;&lt;property id=&quot;20148&quot; value=&quot;5&quot;/&gt;&lt;property id=&quot;20300&quot; value=&quot;Slide 14 - &amp;quot;Specific Applications of the Law of Negligence&amp;quot;&quot;/&gt;&lt;property id=&quot;20307&quot; value=&quot;431&quot;/&gt;&lt;/object&gt;&lt;object type=&quot;3&quot; unique_id=&quot;12512&quot;&gt;&lt;property id=&quot;20148&quot; value=&quot;5&quot;/&gt;&lt;property id=&quot;20300&quot; value=&quot;Slide 15 - &amp;quot;Specific Applications of the Law of Negligence&amp;quot;&quot;/&gt;&lt;property id=&quot;20307&quot; value=&quot;448&quot;/&gt;&lt;/object&gt;&lt;object type=&quot;3&quot; unique_id=&quot;12513&quot;&gt;&lt;property id=&quot;20148&quot; value=&quot;5&quot;/&gt;&lt;property id=&quot;20300&quot; value=&quot;Slide 16 - &amp;quot;Specific Applications of the Law of Negligence&amp;quot;&quot;/&gt;&lt;property id=&quot;20307&quot; value=&quot;432&quot;/&gt;&lt;/object&gt;&lt;object type=&quot;3&quot; unique_id=&quot;12514&quot;&gt;&lt;property id=&quot;20148&quot; value=&quot;5&quot;/&gt;&lt;property id=&quot;20300&quot; value=&quot;Slide 17 - &amp;quot;Specific Applications of the Law of Negligence&amp;quot;&quot;/&gt;&lt;property id=&quot;20307&quot; value=&quot;433&quot;/&gt;&lt;/object&gt;&lt;object type=&quot;3&quot; unique_id=&quot;12515&quot;&gt;&lt;property id=&quot;20148&quot; value=&quot;5&quot;/&gt;&lt;property id=&quot;20300&quot; value=&quot;Slide 18 - &amp;quot;Specific Applications of the Law of Negligence&amp;quot;&quot;/&gt;&lt;property id=&quot;20307&quot; value=&quot;449&quot;/&gt;&lt;/object&gt;&lt;object type=&quot;3&quot; unique_id=&quot;12516&quot;&gt;&lt;property id=&quot;20148&quot; value=&quot;5&quot;/&gt;&lt;property id=&quot;20300&quot; value=&quot;Slide 19 - &amp;quot;Specific Applications of the Law of Negligence&amp;quot;&quot;/&gt;&lt;property id=&quot;20307&quot; value=&quot;434&quot;/&gt;&lt;/object&gt;&lt;object type=&quot;3&quot; unique_id=&quot;12517&quot;&gt;&lt;property id=&quot;20148&quot; value=&quot;5&quot;/&gt;&lt;property id=&quot;20300&quot; value=&quot;Slide 20 - &amp;quot;Specific Applications of the Law of Negligence&amp;quot;&quot;/&gt;&lt;property id=&quot;20307&quot; value=&quot;450&quot;/&gt;&lt;/object&gt;&lt;object type=&quot;3&quot; unique_id=&quot;12518&quot;&gt;&lt;property id=&quot;20148&quot; value=&quot;5&quot;/&gt;&lt;property id=&quot;20300&quot; value=&quot;Slide 21 - &amp;quot;Current Tort Liability Problems&amp;quot;&quot;/&gt;&lt;property id=&quot;20307&quot; value=&quot;435&quot;/&gt;&lt;/object&gt;&lt;object type=&quot;3&quot; unique_id=&quot;12519&quot;&gt;&lt;property id=&quot;20148&quot; value=&quot;5&quot;/&gt;&lt;property id=&quot;20300&quot; value=&quot;Slide 22 - &amp;quot;Rising Tort Liability Costs&amp;quot;&quot;/&gt;&lt;property id=&quot;20307&quot; value=&quot;444&quot;/&gt;&lt;/object&gt;&lt;object type=&quot;3&quot; unique_id=&quot;12520&quot;&gt;&lt;property id=&quot;20148&quot; value=&quot;5&quot;/&gt;&lt;property id=&quot;20300&quot; value=&quot;Slide 23 - &amp;quot;Exhibit 19.2  Tort Costs Relative to GDP ($billions)&amp;quot;&quot;/&gt;&lt;property id=&quot;20307&quot; value=&quot;279&quot;/&gt;&lt;/object&gt;&lt;object type=&quot;3&quot; unique_id=&quot;12521&quot;&gt;&lt;property id=&quot;20148&quot; value=&quot;5&quot;/&gt;&lt;property id=&quot;20300&quot; value=&quot;Slide 24 - &amp;quot;Exhibit 19.3 Median1 and Average Personal Injury Jury Awards, 2000 and 2009 (000 omitted)&amp;quot;&quot;/&gt;&lt;property id=&quot;20307&quot; value=&quot;446&quot;/&gt;&lt;/object&gt;&lt;object type=&quot;3&quot; unique_id=&quot;12522&quot;&gt;&lt;property id=&quot;20148&quot; value=&quot;5&quot;/&gt;&lt;property id=&quot;20300&quot; value=&quot;Slide 25 - &amp;quot;Tort Reform in the States&amp;quot;&quot;/&gt;&lt;property id=&quot;20307&quot; value=&quot;437&quot;/&gt;&lt;/object&gt;&lt;object type=&quot;3&quot; unique_id=&quot;12523&quot;&gt;&lt;property id=&quot;20148&quot; value=&quot;5&quot;/&gt;&lt;property id=&quot;20300&quot; value=&quot;Slide 26 - &amp;quot;Medical Sector Claims&amp;quot;&quot;/&gt;&lt;property id=&quot;20307&quot; value=&quot;439&quot;/&gt;&lt;/object&gt;&lt;object type=&quot;3&quot; unique_id=&quot;12524&quot;&gt;&lt;property id=&quot;20148&quot; value=&quot;5&quot;/&gt;&lt;property id=&quot;20300&quot; value=&quot;Slide 27 - &amp;quot;Medical Sector Claims&amp;quot;&quot;/&gt;&lt;property id=&quot;20307&quot; value=&quot;453&quot;/&gt;&lt;/object&gt;&lt;object type=&quot;3&quot; unique_id=&quot;12525&quot;&gt;&lt;property id=&quot;20148&quot; value=&quot;5&quot;/&gt;&lt;property id=&quot;20300&quot; value=&quot;Slide 28 - &amp;quot;Reducing Medical Malpractice Costs&amp;quot;&quot;/&gt;&lt;property id=&quot;20307&quot; value=&quot;441&quot;/&gt;&lt;/object&gt;&lt;object type=&quot;3&quot; unique_id=&quot;12526&quot;&gt;&lt;property id=&quot;20148&quot; value=&quot;5&quot;/&gt;&lt;property id=&quot;20300&quot; value=&quot;Slide 29 - &amp;quot;Reducing Medical Malpractice Costs&amp;quot;&quot;/&gt;&lt;property id=&quot;20307&quot; value=&quot;455&quot;/&gt;&lt;/object&gt;&lt;object type=&quot;3&quot; unique_id=&quot;12527&quot;&gt;&lt;property id=&quot;20148&quot; value=&quot;5&quot;/&gt;&lt;property id=&quot;20300&quot; value=&quot;Slide 30 - &amp;quot;Liability Arising from Technological Change&amp;quot;&quot;/&gt;&lt;property id=&quot;20307&quot; value=&quot;442&quot;/&gt;&lt;/object&gt;&lt;object type=&quot;3&quot; unique_id=&quot;12528&quot;&gt;&lt;property id=&quot;20148&quot; value=&quot;5&quot;/&gt;&lt;property id=&quot;20300&quot; value=&quot;Slide 31 - &amp;quot;Liability Arising from Societal Change&amp;quot;&quot;/&gt;&lt;property id=&quot;20307&quot; value=&quot;454&quot;/&gt;&lt;/object&gt;&lt;/object&gt;&lt;/object&gt;&lt;/database&gt;"/>
</p:tagLst>
</file>

<file path=ppt/theme/theme1.xml><?xml version="1.0" encoding="utf-8"?>
<a:theme xmlns:a="http://schemas.openxmlformats.org/drawingml/2006/main" name="R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MI" id="{4D7F1CCB-5CF3-42A4-9638-4E44A652AA5C}" vid="{04762631-AB58-4EC5-9158-81E48B8F989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RMI</Template>
  <TotalTime>2771</TotalTime>
  <Words>2570</Words>
  <Application>Microsoft Office PowerPoint</Application>
  <PresentationFormat>On-screen Show (4:3)</PresentationFormat>
  <Paragraphs>350</Paragraphs>
  <Slides>47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Arial Narrow</vt:lpstr>
      <vt:lpstr>Arial Rounded MT Bold</vt:lpstr>
      <vt:lpstr>Calibri</vt:lpstr>
      <vt:lpstr>Helvetica</vt:lpstr>
      <vt:lpstr>Times</vt:lpstr>
      <vt:lpstr>Times New Roman</vt:lpstr>
      <vt:lpstr>Verdana</vt:lpstr>
      <vt:lpstr>Wingdings</vt:lpstr>
      <vt:lpstr>RMI</vt:lpstr>
      <vt:lpstr>The property portion of unit is not in the text. The liability portion is supported by Chapter 19.</vt:lpstr>
      <vt:lpstr>Learning Objectives (1 of 3)</vt:lpstr>
      <vt:lpstr>Learning Objectives (2 of 3)</vt:lpstr>
      <vt:lpstr>Learning Objectives (3 of 3)</vt:lpstr>
      <vt:lpstr>Types of Property</vt:lpstr>
      <vt:lpstr>PowerPoint Presentation</vt:lpstr>
      <vt:lpstr>Categories of property  typically insured</vt:lpstr>
      <vt:lpstr>Building  Definition</vt:lpstr>
      <vt:lpstr>Your Business Personal Property</vt:lpstr>
      <vt:lpstr>Personal Property of Others</vt:lpstr>
      <vt:lpstr>PowerPoint Presentation</vt:lpstr>
      <vt:lpstr>PowerPoint Presentation</vt:lpstr>
      <vt:lpstr>PowerPoint Presentation</vt:lpstr>
      <vt:lpstr>Basic Named Perils (4 of 7)</vt:lpstr>
      <vt:lpstr>PowerPoint Presentation</vt:lpstr>
      <vt:lpstr>PowerPoint Presentation</vt:lpstr>
      <vt:lpstr>PowerPoint Presentation</vt:lpstr>
      <vt:lpstr>Additional Broad Form Named Perils</vt:lpstr>
      <vt:lpstr>Special “Open Perils” Form</vt:lpstr>
      <vt:lpstr>ICE DAMS - </vt:lpstr>
      <vt:lpstr>Building and Personal Property Coverage Form  Insuring Agreement</vt:lpstr>
      <vt:lpstr>Direct and Indirect  Property Losses</vt:lpstr>
      <vt:lpstr>Dun &amp; Bradstreet study</vt:lpstr>
      <vt:lpstr>Business Income Loss =</vt:lpstr>
      <vt:lpstr>Doctrine of Proximate Cause</vt:lpstr>
      <vt:lpstr>Anti-Concurrent Causation</vt:lpstr>
      <vt:lpstr>Basis of Legal Liability</vt:lpstr>
      <vt:lpstr>Torts</vt:lpstr>
      <vt:lpstr>Law of Negligence (1 of 2)</vt:lpstr>
      <vt:lpstr>Law of Negligence (2 of 2)</vt:lpstr>
      <vt:lpstr>Contributory Negligence</vt:lpstr>
      <vt:lpstr>Comparative Negligence</vt:lpstr>
      <vt:lpstr>Defense against Negligence</vt:lpstr>
      <vt:lpstr>Imputed Negligence</vt:lpstr>
      <vt:lpstr>Res Ipsa Loquitur – “the thing speaks for itself”</vt:lpstr>
      <vt:lpstr>Standard of Care (1 of 3)</vt:lpstr>
      <vt:lpstr>PowerPoint Presentation</vt:lpstr>
      <vt:lpstr>PowerPoint Presentation</vt:lpstr>
      <vt:lpstr>Specific Applications of the  Law of Negligence (1 of 3)</vt:lpstr>
      <vt:lpstr>Specific Applications of the  Law of Negligence (2 of 3)</vt:lpstr>
      <vt:lpstr>Specific Applications of the  Law of Negligence (3 of 3)</vt:lpstr>
      <vt:lpstr>Damages</vt:lpstr>
      <vt:lpstr>Types of Damages</vt:lpstr>
      <vt:lpstr>Liability Arising from  Technological Change</vt:lpstr>
      <vt:lpstr>Liability Arising from  Societal Change</vt:lpstr>
      <vt:lpstr>THAT’S ALL FOR  UNIT 5</vt:lpstr>
      <vt:lpstr>PowerPoint Presentation</vt:lpstr>
    </vt:vector>
  </TitlesOfParts>
  <Manager/>
  <Company>Copyright © 2011 Pearson Prentice Hall. All rights reserved.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19</dc:title>
  <dc:subject>The Liability Risk</dc:subject>
  <dc:creator>George E. Rejda</dc:creator>
  <cp:keywords/>
  <dc:description/>
  <cp:lastModifiedBy>Dave Wood</cp:lastModifiedBy>
  <cp:revision>255</cp:revision>
  <dcterms:created xsi:type="dcterms:W3CDTF">2004-08-04T08:00:35Z</dcterms:created>
  <dcterms:modified xsi:type="dcterms:W3CDTF">2019-07-21T15:47:54Z</dcterms:modified>
  <cp:category/>
</cp:coreProperties>
</file>