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274" r:id="rId2"/>
    <p:sldId id="272" r:id="rId3"/>
    <p:sldId id="273" r:id="rId4"/>
    <p:sldId id="257" r:id="rId5"/>
    <p:sldId id="259" r:id="rId6"/>
    <p:sldId id="260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5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386" autoAdjust="0"/>
  </p:normalViewPr>
  <p:slideViewPr>
    <p:cSldViewPr>
      <p:cViewPr varScale="1">
        <p:scale>
          <a:sx n="62" d="100"/>
          <a:sy n="62" d="100"/>
        </p:scale>
        <p:origin x="7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4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107" name="Rectangle 3">
            <a:extLst/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>
            <a:extLst/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47110" name="Rectangle 6">
            <a:extLst/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111" name="Rectangle 7">
            <a:extLst/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CC1E489A-3039-4E25-A06B-0BF2B47A1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25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  <p:sp>
            <p:nvSpPr>
              <p:cNvPr id="13" name="Rectangle 5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  <p:sp>
            <p:nvSpPr>
              <p:cNvPr id="11" name="Rectangle 8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</p:grpSp>
        <p:sp>
          <p:nvSpPr>
            <p:cNvPr id="7" name="Rectangle 9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8" name="Rectangle 10">
              <a:extLst/>
            </p:cNvPr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9" name="Rectangle 11">
              <a:extLst/>
            </p:cNvPr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</p:grpSp>
      <p:sp>
        <p:nvSpPr>
          <p:cNvPr id="184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4" name="Rectangle 1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16" name="Rectangle 1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44CB7BC-99F5-4B52-B0CD-29DBBBC2A1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71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7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B4B1B6-4263-4FF7-8E0E-6D6DE38DD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660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6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F2F8EC-0E20-4369-97AB-C8F9319E7B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8834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6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E19277-3446-4C89-BD92-D4079C78E3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702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  <p:sp>
            <p:nvSpPr>
              <p:cNvPr id="13" name="Rectangle 5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  <p:sp>
            <p:nvSpPr>
              <p:cNvPr id="11" name="Rectangle 8">
                <a:extLst/>
              </p:cNvPr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en-US" altLang="en-US" dirty="0"/>
              </a:p>
            </p:txBody>
          </p:sp>
        </p:grpSp>
        <p:sp>
          <p:nvSpPr>
            <p:cNvPr id="7" name="Rectangle 9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8" name="Rectangle 10">
              <a:extLst/>
            </p:cNvPr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9" name="Rectangle 11">
              <a:extLst/>
            </p:cNvPr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</p:grpSp>
      <p:sp>
        <p:nvSpPr>
          <p:cNvPr id="184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4" name="Rectangle 1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6248400"/>
            <a:ext cx="6096000" cy="45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8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447800" y="6248400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Arial" pitchFamily="34" charset="0"/>
              <a:buNone/>
              <a:tabLst/>
              <a:defRPr/>
            </a:pPr>
            <a:r>
              <a:rPr lang="en-US" altLang="en-US" sz="1400" dirty="0" smtClean="0">
                <a:latin typeface="Thames" pitchFamily="2" charset="0"/>
                <a:ea typeface="Cambria" pitchFamily="18" charset="0"/>
                <a:cs typeface="Cambria" pitchFamily="18" charset="0"/>
              </a:rPr>
              <a:t>Copyright 2020 by W. H. Freeman and Company. All rights reserved.</a:t>
            </a:r>
            <a:endParaRPr lang="en-US" sz="1400" dirty="0" smtClean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58200" y="6599923"/>
            <a:ext cx="629752" cy="258077"/>
          </a:xfrm>
          <a:prstGeom prst="rect">
            <a:avLst/>
          </a:prstGeom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fld id="{6F94BB01-2447-4377-8194-F82F4D072C18}" type="slidenum">
              <a:rPr lang="en-US" sz="1200" smtClean="0">
                <a:solidFill>
                  <a:schemeClr val="tx1"/>
                </a:solidFill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pPr algn="ctr">
                <a:defRPr/>
              </a:pPr>
              <a:t>‹#›</a:t>
            </a:fld>
            <a:endParaRPr lang="en-US" sz="1200" dirty="0">
              <a:solidFill>
                <a:schemeClr val="tx1"/>
              </a:solidFill>
              <a:latin typeface="Arial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6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gur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163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447800" y="6248400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Arial" pitchFamily="34" charset="0"/>
              <a:buNone/>
              <a:tabLst/>
              <a:defRPr/>
            </a:pPr>
            <a:r>
              <a:rPr lang="en-US" altLang="en-US" sz="1400" dirty="0" smtClean="0">
                <a:latin typeface="Thames" pitchFamily="2" charset="0"/>
                <a:ea typeface="Cambria" pitchFamily="18" charset="0"/>
                <a:cs typeface="Cambria" pitchFamily="18" charset="0"/>
              </a:rPr>
              <a:t>Copyright 2020 by W. H. Freeman and Company. All rights reserved.</a:t>
            </a:r>
            <a:endParaRPr lang="en-US" sz="1400" dirty="0" smtClean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58200" y="6599923"/>
            <a:ext cx="629752" cy="258077"/>
          </a:xfrm>
          <a:prstGeom prst="rect">
            <a:avLst/>
          </a:prstGeom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fld id="{6F94BB01-2447-4377-8194-F82F4D072C18}" type="slidenum">
              <a:rPr lang="en-US" sz="1200" smtClean="0">
                <a:solidFill>
                  <a:schemeClr val="tx1"/>
                </a:solidFill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pPr algn="ctr">
                <a:defRPr/>
              </a:pPr>
              <a:t>‹#›</a:t>
            </a:fld>
            <a:endParaRPr lang="en-US" sz="1200" dirty="0">
              <a:solidFill>
                <a:schemeClr val="tx1"/>
              </a:solidFill>
              <a:latin typeface="Arial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95400" y="3886200"/>
            <a:ext cx="2438400" cy="533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267200" y="3886200"/>
            <a:ext cx="2438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2"/>
          </p:nvPr>
        </p:nvSpPr>
        <p:spPr>
          <a:xfrm>
            <a:off x="1169894" y="4614536"/>
            <a:ext cx="7772400" cy="10182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867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6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2B1F6-29B2-4195-B8BA-365FFA8327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65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7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A22FA4-27DD-4D43-BA86-012599789A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0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9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AADA3-E5C2-4065-A892-BE7F0B158D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8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5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C9FD2-0E65-4D29-A391-808784384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1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4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C1287-3438-403B-9E25-03ADD6A4DE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29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7" name="Rectangle 13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D96DB-A1FA-49E2-8A0E-4F6FDC719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02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/>
          </p:cNvPr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27" name="Rectangle 3">
            <a:extLst/>
          </p:cNvPr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28" name="Rectangle 4">
            <a:extLst/>
          </p:cNvPr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29" name="Rectangle 5">
            <a:extLst/>
          </p:cNvPr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30" name="Rectangle 6">
            <a:extLst/>
          </p:cNvPr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31" name="Rectangle 7">
            <a:extLst/>
          </p:cNvPr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32" name="Rectangle 8">
            <a:extLst/>
          </p:cNvPr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9" name="Rectangle 11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20" name="Rectangle 12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en-US" altLang="en-US"/>
              <a:t>Copyright 2015 by W. H. Freeman and Company. All rights reserved.</a:t>
            </a:r>
          </a:p>
        </p:txBody>
      </p:sp>
      <p:sp>
        <p:nvSpPr>
          <p:cNvPr id="17421" name="Rectangle 13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4A2B7C9-E7FB-4648-9EA2-4891C3E1E5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4" r:id="rId2"/>
    <p:sldLayoutId id="2147483795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3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>
                <a:latin typeface="Thames"/>
                <a:ea typeface="Cambria" pitchFamily="18" charset="0"/>
                <a:cs typeface="Calibri" pitchFamily="34" charset="0"/>
              </a:rPr>
              <a:t>Introductory Statistics: </a:t>
            </a:r>
            <a:br>
              <a:rPr lang="en-US" altLang="en-US" sz="4000" b="1" dirty="0" smtClean="0">
                <a:latin typeface="Thames"/>
                <a:ea typeface="Cambria" pitchFamily="18" charset="0"/>
                <a:cs typeface="Calibri" pitchFamily="34" charset="0"/>
              </a:rPr>
            </a:br>
            <a:r>
              <a:rPr lang="en-US" altLang="en-US" sz="4000" b="1" dirty="0" smtClean="0">
                <a:latin typeface="Thames"/>
                <a:ea typeface="Cambria" pitchFamily="18" charset="0"/>
                <a:cs typeface="Calibri" pitchFamily="34" charset="0"/>
              </a:rPr>
              <a:t>A Problem-Solving Approach</a:t>
            </a:r>
            <a:br>
              <a:rPr lang="en-US" altLang="en-US" sz="4000" b="1" dirty="0" smtClean="0">
                <a:latin typeface="Thames"/>
                <a:ea typeface="Cambria" pitchFamily="18" charset="0"/>
                <a:cs typeface="Calibri" pitchFamily="34" charset="0"/>
              </a:rPr>
            </a:br>
            <a:r>
              <a:rPr lang="en-US" altLang="en-US" sz="2800" b="1" dirty="0" smtClean="0">
                <a:latin typeface="Thames"/>
                <a:ea typeface="Cambria" pitchFamily="18" charset="0"/>
                <a:cs typeface="Calibri" pitchFamily="34" charset="0"/>
              </a:rPr>
              <a:t>by Stephen </a:t>
            </a:r>
            <a:r>
              <a:rPr lang="en-US" altLang="en-US" sz="2800" b="1" dirty="0" err="1" smtClean="0">
                <a:latin typeface="Thames"/>
                <a:ea typeface="Cambria" pitchFamily="18" charset="0"/>
                <a:cs typeface="Calibri" pitchFamily="34" charset="0"/>
              </a:rPr>
              <a:t>Kokoska</a:t>
            </a:r>
            <a:endParaRPr lang="en-US" altLang="en-US" sz="2800" b="1" dirty="0" smtClean="0">
              <a:latin typeface="Thames"/>
              <a:ea typeface="Cambria" pitchFamily="18" charset="0"/>
              <a:cs typeface="Calibri" pitchFamily="34" charset="0"/>
            </a:endParaRPr>
          </a:p>
        </p:txBody>
      </p:sp>
      <p:sp>
        <p:nvSpPr>
          <p:cNvPr id="4101" name="Content Placeholder 3"/>
          <p:cNvSpPr>
            <a:spLocks noGrp="1" noChangeArrowheads="1"/>
          </p:cNvSpPr>
          <p:nvPr>
            <p:ph type="subTitle" idx="1"/>
          </p:nvPr>
        </p:nvSpPr>
        <p:spPr>
          <a:xfrm>
            <a:off x="1927042" y="3886200"/>
            <a:ext cx="5289917" cy="1752600"/>
          </a:xfrm>
        </p:spPr>
        <p:txBody>
          <a:bodyPr/>
          <a:lstStyle/>
          <a:p>
            <a:pPr eaLnBrk="1" hangingPunct="1">
              <a:spcBef>
                <a:spcPts val="624"/>
              </a:spcBef>
            </a:pPr>
            <a:r>
              <a:rPr lang="en-US" altLang="en-US" sz="3600" b="1" dirty="0" smtClean="0">
                <a:latin typeface="Thames"/>
                <a:ea typeface="Cambria" pitchFamily="18" charset="0"/>
                <a:cs typeface="Calibri" pitchFamily="34" charset="0"/>
              </a:rPr>
              <a:t>Chapter 1</a:t>
            </a:r>
          </a:p>
          <a:p>
            <a:pPr eaLnBrk="1" hangingPunct="1">
              <a:spcBef>
                <a:spcPts val="624"/>
              </a:spcBef>
            </a:pPr>
            <a:r>
              <a:rPr lang="en-US" altLang="en-US" b="1" dirty="0">
                <a:latin typeface="Thames"/>
                <a:ea typeface="Cambria" pitchFamily="18" charset="0"/>
                <a:cs typeface="Calibri" pitchFamily="34" charset="0"/>
              </a:rPr>
              <a:t>An Introduction to Statistics </a:t>
            </a:r>
            <a:r>
              <a:rPr lang="en-US" altLang="en-US" b="1" dirty="0" smtClean="0">
                <a:latin typeface="Thames"/>
                <a:ea typeface="Cambria" pitchFamily="18" charset="0"/>
                <a:cs typeface="Calibri" pitchFamily="34" charset="0"/>
              </a:rPr>
              <a:t>and Statistical </a:t>
            </a:r>
            <a:r>
              <a:rPr lang="en-US" altLang="en-US" b="1" dirty="0">
                <a:latin typeface="Thames"/>
                <a:ea typeface="Cambria" pitchFamily="18" charset="0"/>
                <a:cs typeface="Calibri" pitchFamily="34" charset="0"/>
              </a:rPr>
              <a:t>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85899" y="6196013"/>
            <a:ext cx="6096000" cy="457200"/>
          </a:xfrm>
        </p:spPr>
        <p:txBody>
          <a:bodyPr anchor="ctr"/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en-US" sz="1400" dirty="0" smtClean="0">
                <a:latin typeface="Thames"/>
                <a:ea typeface="Cambria" pitchFamily="18" charset="0"/>
                <a:cs typeface="Cambria" pitchFamily="18" charset="0"/>
              </a:rPr>
              <a:t>Copyright 2020 by W. H. Freeman and Company.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61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Statistical Inference Procedure (1 of 5)</a:t>
            </a:r>
          </a:p>
        </p:txBody>
      </p:sp>
      <p:sp>
        <p:nvSpPr>
          <p:cNvPr id="13317" name="Content Placeholder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73038" indent="0" eaLnBrk="1" hangingPunct="1">
              <a:spcBef>
                <a:spcPts val="624"/>
              </a:spcBef>
              <a:buFont typeface="Wingdings" pitchFamily="2" charset="2"/>
              <a:buNone/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The process of checking a claim can be divided into four parts:</a:t>
            </a:r>
          </a:p>
          <a:p>
            <a:pPr marL="573088" indent="-400050"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Claim</a:t>
            </a:r>
          </a:p>
          <a:p>
            <a:pPr marL="573088" indent="-400050"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Experiment</a:t>
            </a:r>
          </a:p>
          <a:p>
            <a:pPr marL="573088" indent="-400050"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Likelihood</a:t>
            </a:r>
          </a:p>
          <a:p>
            <a:pPr marL="573088" indent="-400050"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Conclusion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Statistical Inference Procedure (2 of 5)</a:t>
            </a:r>
          </a:p>
        </p:txBody>
      </p:sp>
      <p:sp>
        <p:nvSpPr>
          <p:cNvPr id="14341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Claim</a:t>
            </a: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 </a:t>
            </a:r>
          </a:p>
          <a:p>
            <a:pPr indent="-1588" eaLnBrk="1" hangingPunct="1">
              <a:spcBef>
                <a:spcPts val="624"/>
              </a:spcBef>
              <a:buFont typeface="Wingdings" pitchFamily="2" charset="2"/>
              <a:buNone/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This is a statement of what we assume to be true.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Statistical Inference Procedure (3 of 5)</a:t>
            </a:r>
          </a:p>
        </p:txBody>
      </p:sp>
      <p:sp>
        <p:nvSpPr>
          <p:cNvPr id="1536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624"/>
              </a:spcBef>
            </a:pPr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Experiment</a:t>
            </a: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 	</a:t>
            </a:r>
          </a:p>
          <a:p>
            <a:pPr indent="-1588" eaLnBrk="1" hangingPunct="1">
              <a:spcBef>
                <a:spcPts val="624"/>
              </a:spcBef>
              <a:buFont typeface="Wingdings" pitchFamily="2" charset="2"/>
              <a:buNone/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To check the claim, we conduct a relevant experiment.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libri" pitchFamily="34" charset="0"/>
              </a:rPr>
              <a:t>Statistical Inference Procedure (4 of 5)</a:t>
            </a:r>
          </a:p>
        </p:txBody>
      </p:sp>
      <p:sp>
        <p:nvSpPr>
          <p:cNvPr id="1638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1187033" y="1828800"/>
            <a:ext cx="7772400" cy="4114800"/>
          </a:xfrm>
        </p:spPr>
        <p:txBody>
          <a:bodyPr/>
          <a:lstStyle/>
          <a:p>
            <a:pPr eaLnBrk="1" hangingPunct="1">
              <a:spcBef>
                <a:spcPts val="624"/>
              </a:spcBef>
            </a:pPr>
            <a:r>
              <a:rPr lang="en-US" altLang="en-US" sz="3100" b="1" dirty="0" smtClean="0">
                <a:latin typeface="Thames"/>
                <a:ea typeface="Cambria" pitchFamily="18" charset="0"/>
                <a:cs typeface="Calibri" pitchFamily="34" charset="0"/>
              </a:rPr>
              <a:t>Likelihood</a:t>
            </a:r>
            <a:r>
              <a:rPr lang="en-US" altLang="en-US" sz="3100" dirty="0" smtClean="0">
                <a:latin typeface="Thames"/>
                <a:ea typeface="Cambria" pitchFamily="18" charset="0"/>
                <a:cs typeface="Calibri" pitchFamily="34" charset="0"/>
              </a:rPr>
              <a:t> </a:t>
            </a:r>
          </a:p>
          <a:p>
            <a:pPr indent="-1588" eaLnBrk="1" hangingPunct="1">
              <a:spcBef>
                <a:spcPts val="624"/>
              </a:spcBef>
              <a:buFont typeface="Wingdings" pitchFamily="2" charset="2"/>
              <a:buNone/>
            </a:pPr>
            <a:r>
              <a:rPr lang="en-US" altLang="en-US" sz="3100" dirty="0" smtClean="0">
                <a:latin typeface="Thames"/>
                <a:ea typeface="Cambria" pitchFamily="18" charset="0"/>
                <a:cs typeface="Calibri" pitchFamily="34" charset="0"/>
              </a:rPr>
              <a:t>We consider the likelihood of occurrence of the observed experimental outcome, assuming the claim is true. We will use many techniques to determine whether the experimental outcome is a reasonable observation (subject to reasonable variability) or a rare occurrence.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Statistical Inference Procedure (5 of 5)</a:t>
            </a:r>
          </a:p>
        </p:txBody>
      </p:sp>
      <p:sp>
        <p:nvSpPr>
          <p:cNvPr id="1741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1171575" y="1905000"/>
            <a:ext cx="7772400" cy="4114800"/>
          </a:xfrm>
        </p:spPr>
        <p:txBody>
          <a:bodyPr/>
          <a:lstStyle/>
          <a:p>
            <a:pPr marL="533400" indent="-533400" eaLnBrk="1" hangingPunct="1">
              <a:spcBef>
                <a:spcPts val="624"/>
              </a:spcBef>
              <a:tabLst>
                <a:tab pos="463550" algn="l"/>
              </a:tabLst>
            </a:pPr>
            <a:r>
              <a:rPr lang="en-US" altLang="en-US" sz="2600" b="1" dirty="0" smtClean="0">
                <a:latin typeface="Thames"/>
                <a:ea typeface="Cambria" pitchFamily="18" charset="0"/>
                <a:cs typeface="Cambria" pitchFamily="18" charset="0"/>
              </a:rPr>
              <a:t>Conclusion</a:t>
            </a:r>
            <a:r>
              <a:rPr lang="en-US" altLang="en-US" sz="2600" dirty="0" smtClean="0">
                <a:latin typeface="Thames"/>
                <a:ea typeface="Cambria" pitchFamily="18" charset="0"/>
                <a:cs typeface="Cambria" pitchFamily="18" charset="0"/>
              </a:rPr>
              <a:t>: There are only two possible conclusions.</a:t>
            </a:r>
          </a:p>
          <a:p>
            <a:pPr marL="914400" lvl="1" indent="-457200" eaLnBrk="1" hangingPunct="1">
              <a:spcBef>
                <a:spcPts val="624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  <a:tabLst>
                <a:tab pos="463550" algn="l"/>
              </a:tabLst>
            </a:pPr>
            <a:r>
              <a:rPr lang="en-US" altLang="en-US" sz="2600" dirty="0" smtClean="0">
                <a:latin typeface="Thames"/>
                <a:ea typeface="Cambria" pitchFamily="18" charset="0"/>
                <a:cs typeface="Cambria" pitchFamily="18" charset="0"/>
              </a:rPr>
              <a:t>If the outcome is reasonable, then we cannot doubt the claim. We have no evidence that suggests the claim is false.</a:t>
            </a:r>
          </a:p>
          <a:p>
            <a:pPr marL="914400" lvl="1" indent="-457200" eaLnBrk="1" hangingPunct="1">
              <a:spcBef>
                <a:spcPts val="624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  <a:tabLst>
                <a:tab pos="463550" algn="l"/>
              </a:tabLst>
            </a:pPr>
            <a:r>
              <a:rPr lang="en-US" altLang="en-US" sz="2600" dirty="0" smtClean="0">
                <a:latin typeface="Thames"/>
                <a:ea typeface="Cambria" pitchFamily="18" charset="0"/>
                <a:cs typeface="Cambria" pitchFamily="18" charset="0"/>
              </a:rPr>
              <a:t>If the outcome is rare, we discount the lucky alternative and question the claim. A rare outcome is a contradiction: It shouldn't happen frequently if the claim is true. There is evidence to suggest that the claim is false.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Statistics Today (1 of 2)</a:t>
            </a:r>
          </a:p>
        </p:txBody>
      </p:sp>
      <p:sp>
        <p:nvSpPr>
          <p:cNvPr id="5125" name="Content Placeholder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624"/>
              </a:spcBef>
              <a:buClr>
                <a:schemeClr val="tx1"/>
              </a:buClr>
              <a:buSzTx/>
              <a:buFont typeface="Wingdings" pitchFamily="2" charset="2"/>
              <a:buNone/>
              <a:tabLst>
                <a:tab pos="463550" algn="l"/>
              </a:tabLst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Statistics are everywhere: in newspapers, magazines, the Internet, the evening weather forecast, medical studies, and even sports reports.</a:t>
            </a:r>
          </a:p>
          <a:p>
            <a:pPr marL="0" indent="0" eaLnBrk="1" hangingPunct="1">
              <a:spcBef>
                <a:spcPts val="624"/>
              </a:spcBef>
              <a:buClr>
                <a:schemeClr val="tx1"/>
              </a:buClr>
              <a:buSzTx/>
              <a:buFont typeface="Wingdings" pitchFamily="2" charset="2"/>
              <a:buNone/>
              <a:tabLst>
                <a:tab pos="463550" algn="l"/>
              </a:tabLst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They are used by professionals in many different disciplines in a variety of settings to make decisions that directly affect our lives.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Statistics Today (2 of 2)</a:t>
            </a:r>
          </a:p>
        </p:txBody>
      </p:sp>
      <p:sp>
        <p:nvSpPr>
          <p:cNvPr id="6149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624"/>
              </a:spcBef>
              <a:buClr>
                <a:schemeClr val="tx1"/>
              </a:buClr>
              <a:buSzTx/>
              <a:buFont typeface="Wingdings" pitchFamily="2" charset="2"/>
              <a:buNone/>
              <a:tabLst>
                <a:tab pos="463550" algn="l"/>
              </a:tabLst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Statistics is the science of collecting and interpreting data, as well as drawing logical conclusions from available information to solve real-world problems.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>
                <a:latin typeface="Thames"/>
                <a:ea typeface="Cambria" pitchFamily="18" charset="0"/>
                <a:cs typeface="Cambria" pitchFamily="18" charset="0"/>
              </a:rPr>
              <a:t>Applications of Statistics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24"/>
              </a:spcBef>
              <a:buNone/>
            </a:pPr>
            <a:r>
              <a:rPr lang="en-US" b="1" dirty="0" smtClean="0">
                <a:latin typeface="Thames"/>
              </a:rPr>
              <a:t>Definition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b="1" dirty="0" smtClean="0">
                <a:latin typeface="Thames"/>
              </a:rPr>
              <a:t>Descriptive statistics: </a:t>
            </a:r>
            <a:r>
              <a:rPr lang="en-US" dirty="0" smtClean="0">
                <a:latin typeface="Thames"/>
              </a:rPr>
              <a:t>Graphical and numerical methods used to describe, organize, and summarize data.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b="1" dirty="0" smtClean="0">
                <a:latin typeface="Thames"/>
              </a:rPr>
              <a:t>Inferential statistics: </a:t>
            </a:r>
            <a:r>
              <a:rPr lang="en-US" dirty="0" smtClean="0">
                <a:latin typeface="Thames"/>
              </a:rPr>
              <a:t>Techniques and methods used to analyze a small, specific set of data to draw a conclusion about a large, more general collection of data.</a:t>
            </a:r>
            <a:endParaRPr lang="en-US" dirty="0">
              <a:latin typeface="Tha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Thames"/>
                <a:ea typeface="Cambria" pitchFamily="18" charset="0"/>
                <a:cs typeface="Cambria" pitchFamily="18" charset="0"/>
              </a:rPr>
              <a:t>Population Versus Sample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24"/>
              </a:spcBef>
              <a:buNone/>
            </a:pPr>
            <a:r>
              <a:rPr lang="en-US" sz="2800" b="1" dirty="0" smtClean="0">
                <a:latin typeface="Thames"/>
              </a:rPr>
              <a:t>Definition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sz="2800" dirty="0" smtClean="0">
                <a:latin typeface="Thames"/>
              </a:rPr>
              <a:t>A </a:t>
            </a:r>
            <a:r>
              <a:rPr lang="en-US" sz="2800" b="1" dirty="0" smtClean="0">
                <a:latin typeface="Thames"/>
              </a:rPr>
              <a:t>population</a:t>
            </a:r>
            <a:r>
              <a:rPr lang="en-US" sz="2800" dirty="0" smtClean="0">
                <a:latin typeface="Thames"/>
              </a:rPr>
              <a:t> is the entire collection of individuals or objects to be considered or studied.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sz="2800" dirty="0" smtClean="0">
                <a:latin typeface="Thames"/>
              </a:rPr>
              <a:t>A </a:t>
            </a:r>
            <a:r>
              <a:rPr lang="en-US" sz="2800" b="1" dirty="0" smtClean="0">
                <a:latin typeface="Thames"/>
              </a:rPr>
              <a:t>sample</a:t>
            </a:r>
            <a:r>
              <a:rPr lang="en-US" sz="2800" dirty="0" smtClean="0">
                <a:latin typeface="Thames"/>
              </a:rPr>
              <a:t> is a subset of the entire population, a small selection of individuals or objects taken from the entire collection.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sz="2800" dirty="0" smtClean="0">
                <a:latin typeface="Thames"/>
              </a:rPr>
              <a:t>A </a:t>
            </a:r>
            <a:r>
              <a:rPr lang="en-US" sz="2800" b="1" dirty="0" smtClean="0">
                <a:latin typeface="Thames"/>
              </a:rPr>
              <a:t>variable</a:t>
            </a:r>
            <a:r>
              <a:rPr lang="en-US" sz="2800" dirty="0" smtClean="0">
                <a:latin typeface="Thames"/>
              </a:rPr>
              <a:t> is a characteristic of an individual or object in a population of interest.</a:t>
            </a:r>
            <a:endParaRPr lang="en-US" sz="2800" dirty="0">
              <a:latin typeface="Tha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Probability Versus Statistics (1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1256" y="1905000"/>
            <a:ext cx="7772400" cy="4114800"/>
          </a:xfrm>
        </p:spPr>
        <p:txBody>
          <a:bodyPr/>
          <a:lstStyle/>
          <a:p>
            <a:pPr marL="0" indent="0">
              <a:spcBef>
                <a:spcPts val="624"/>
              </a:spcBef>
              <a:buNone/>
            </a:pPr>
            <a:r>
              <a:rPr lang="en-US" sz="3000" b="1" dirty="0" smtClean="0">
                <a:latin typeface="Thames"/>
              </a:rPr>
              <a:t>Definition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sz="3000" dirty="0" smtClean="0">
                <a:latin typeface="Thames"/>
              </a:rPr>
              <a:t>To solve a </a:t>
            </a:r>
            <a:r>
              <a:rPr lang="en-US" sz="3000" b="1" dirty="0" smtClean="0">
                <a:latin typeface="Thames"/>
              </a:rPr>
              <a:t>probability</a:t>
            </a:r>
            <a:r>
              <a:rPr lang="en-US" sz="3000" dirty="0" smtClean="0">
                <a:latin typeface="Thames"/>
              </a:rPr>
              <a:t> problem, certain characteristics of a population are assumed to be known. We then answer questions concerning a sample from that population.</a:t>
            </a:r>
          </a:p>
          <a:p>
            <a:pPr marL="0" indent="0">
              <a:spcBef>
                <a:spcPts val="624"/>
              </a:spcBef>
              <a:buNone/>
            </a:pPr>
            <a:r>
              <a:rPr lang="en-US" sz="3000" dirty="0" smtClean="0">
                <a:latin typeface="Thames"/>
              </a:rPr>
              <a:t>In a </a:t>
            </a:r>
            <a:r>
              <a:rPr lang="en-US" sz="3000" b="1" dirty="0" smtClean="0">
                <a:latin typeface="Thames"/>
              </a:rPr>
              <a:t>statistics</a:t>
            </a:r>
            <a:r>
              <a:rPr lang="en-US" sz="3000" dirty="0" smtClean="0">
                <a:latin typeface="Thames"/>
              </a:rPr>
              <a:t> problem, we assume very little about a population. We use the information about a sample to answer questions concerning the population.</a:t>
            </a:r>
            <a:endParaRPr lang="en-US" sz="3000" dirty="0">
              <a:latin typeface="Tha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Thames"/>
                <a:ea typeface="Cambria" pitchFamily="18" charset="0"/>
                <a:cs typeface="Cambria" pitchFamily="18" charset="0"/>
              </a:rPr>
              <a:t>Probability Versus Statistics (2 of 2)</a:t>
            </a:r>
          </a:p>
        </p:txBody>
      </p:sp>
      <p:sp>
        <p:nvSpPr>
          <p:cNvPr id="1024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1182688" y="2017713"/>
            <a:ext cx="7772400" cy="649287"/>
          </a:xfrm>
        </p:spPr>
        <p:txBody>
          <a:bodyPr/>
          <a:lstStyle/>
          <a:p>
            <a:pPr marL="0" indent="0" algn="ctr" eaLnBrk="1" hangingPunct="1">
              <a:spcBef>
                <a:spcPts val="624"/>
              </a:spcBef>
              <a:buFont typeface="Wingdings" pitchFamily="2" charset="2"/>
              <a:buNone/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Illustration</a:t>
            </a:r>
          </a:p>
        </p:txBody>
      </p:sp>
      <p:pic>
        <p:nvPicPr>
          <p:cNvPr id="11" name="Picture 1" descr="A diagram shows population and sample. An arrow labeled probability points from population to sample and an arrow labeled statistics points back from sample to population.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73807" y="2819400"/>
            <a:ext cx="4990162" cy="188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2"/>
          </p:nvPr>
        </p:nvSpPr>
        <p:spPr>
          <a:xfrm>
            <a:off x="704946" y="5198262"/>
            <a:ext cx="8054148" cy="412602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latin typeface="Thames"/>
                <a:ea typeface="Cambria" pitchFamily="18" charset="0"/>
                <a:cs typeface="Cambria" pitchFamily="18" charset="0"/>
              </a:rPr>
              <a:t>Relationships among probability, statistics, population, and sample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200" b="1" smtClean="0">
                <a:latin typeface="Thames"/>
                <a:ea typeface="Cambria" pitchFamily="18" charset="0"/>
                <a:cs typeface="Cambria" pitchFamily="18" charset="0"/>
              </a:rPr>
              <a:t>Experiments and Random Samples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hames"/>
              </a:rPr>
              <a:t>Definition</a:t>
            </a:r>
          </a:p>
          <a:p>
            <a:pPr marL="0" indent="0">
              <a:buNone/>
            </a:pPr>
            <a:r>
              <a:rPr lang="en-US" dirty="0" smtClean="0">
                <a:latin typeface="Thames"/>
              </a:rPr>
              <a:t>In an </a:t>
            </a:r>
            <a:r>
              <a:rPr lang="en-US" b="1" dirty="0" smtClean="0">
                <a:latin typeface="Thames"/>
              </a:rPr>
              <a:t>observational study</a:t>
            </a:r>
            <a:r>
              <a:rPr lang="en-US" dirty="0" smtClean="0">
                <a:latin typeface="Thames"/>
              </a:rPr>
              <a:t>, we observe the response for a specific variable for each individual or object.</a:t>
            </a:r>
          </a:p>
          <a:p>
            <a:pPr marL="0" indent="0">
              <a:buNone/>
            </a:pPr>
            <a:r>
              <a:rPr lang="en-US" dirty="0" smtClean="0">
                <a:latin typeface="Thames"/>
              </a:rPr>
              <a:t>In an </a:t>
            </a:r>
            <a:r>
              <a:rPr lang="en-US" b="1" dirty="0" smtClean="0">
                <a:latin typeface="Thames"/>
              </a:rPr>
              <a:t>experimental study</a:t>
            </a:r>
            <a:r>
              <a:rPr lang="en-US" dirty="0" smtClean="0">
                <a:latin typeface="Thames"/>
              </a:rPr>
              <a:t>, we investigate the effects of certain conditions on individuals or objects in the sample.</a:t>
            </a:r>
            <a:endParaRPr lang="en-US" dirty="0">
              <a:latin typeface="Tha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it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Thames"/>
                <a:ea typeface="Cambria" pitchFamily="18" charset="0"/>
                <a:cs typeface="Cambria" pitchFamily="18" charset="0"/>
              </a:rPr>
              <a:t>Simple Random Sample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hames"/>
              </a:rPr>
              <a:t>Definition</a:t>
            </a:r>
          </a:p>
          <a:p>
            <a:pPr marL="0" indent="0">
              <a:buNone/>
            </a:pPr>
            <a:r>
              <a:rPr lang="en-US" dirty="0" smtClean="0">
                <a:latin typeface="Thames"/>
              </a:rPr>
              <a:t>A (</a:t>
            </a:r>
            <a:r>
              <a:rPr lang="en-US" b="1" dirty="0" smtClean="0">
                <a:latin typeface="Thames"/>
              </a:rPr>
              <a:t>simple</a:t>
            </a:r>
            <a:r>
              <a:rPr lang="en-US" dirty="0" smtClean="0">
                <a:latin typeface="Thames"/>
              </a:rPr>
              <a:t>) </a:t>
            </a:r>
            <a:r>
              <a:rPr lang="en-US" b="1" dirty="0" smtClean="0">
                <a:latin typeface="Thames"/>
              </a:rPr>
              <a:t>random sample </a:t>
            </a:r>
            <a:r>
              <a:rPr lang="en-US" dirty="0" smtClean="0">
                <a:latin typeface="Thames"/>
              </a:rPr>
              <a:t>(SRS) of size </a:t>
            </a:r>
            <a:r>
              <a:rPr lang="en-US" i="1" dirty="0" smtClean="0">
                <a:latin typeface="Thames"/>
              </a:rPr>
              <a:t>n</a:t>
            </a:r>
            <a:r>
              <a:rPr lang="en-US" dirty="0" smtClean="0">
                <a:latin typeface="Thames"/>
              </a:rPr>
              <a:t> is a sample selected in such a way that every possible sample of size </a:t>
            </a:r>
            <a:r>
              <a:rPr lang="en-US" i="1" dirty="0" smtClean="0">
                <a:latin typeface="Thames"/>
              </a:rPr>
              <a:t>n</a:t>
            </a:r>
            <a:r>
              <a:rPr lang="en-US" dirty="0" smtClean="0">
                <a:latin typeface="Thames"/>
              </a:rPr>
              <a:t> has the same chance of being selected.</a:t>
            </a:r>
            <a:endParaRPr lang="en-US" dirty="0">
              <a:latin typeface="Thame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582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</vt:lpstr>
      <vt:lpstr>Tahoma</vt:lpstr>
      <vt:lpstr>Thames</vt:lpstr>
      <vt:lpstr>Verdana</vt:lpstr>
      <vt:lpstr>Wingdings</vt:lpstr>
      <vt:lpstr>Blends</vt:lpstr>
      <vt:lpstr>Introductory Statistics:  A Problem-Solving Approach by Stephen Kokoska</vt:lpstr>
      <vt:lpstr>Statistics Today (1 of 2)</vt:lpstr>
      <vt:lpstr>Statistics Today (2 of 2)</vt:lpstr>
      <vt:lpstr>Applications of Statistics</vt:lpstr>
      <vt:lpstr>Population Versus Sample</vt:lpstr>
      <vt:lpstr>Probability Versus Statistics (1 of 2)</vt:lpstr>
      <vt:lpstr>Probability Versus Statistics (2 of 2)</vt:lpstr>
      <vt:lpstr>Experiments and Random Samples</vt:lpstr>
      <vt:lpstr>Simple Random Sample</vt:lpstr>
      <vt:lpstr>Statistical Inference Procedure (1 of 5)</vt:lpstr>
      <vt:lpstr>Statistical Inference Procedure (2 of 5)</vt:lpstr>
      <vt:lpstr>Statistical Inference Procedure (3 of 5)</vt:lpstr>
      <vt:lpstr>Statistical Inference Procedure (4 of 5)</vt:lpstr>
      <vt:lpstr>Statistical Inference Procedure (5 of 5)</vt:lpstr>
    </vt:vector>
  </TitlesOfParts>
  <Company>SSU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An Introduction to Statistics and Statistical Inference</dc:title>
  <dc:creator>Newton, Andy</dc:creator>
  <cp:lastModifiedBy>Newton, Andy</cp:lastModifiedBy>
  <cp:revision>49</cp:revision>
  <dcterms:created xsi:type="dcterms:W3CDTF">2009-08-29T12:40:32Z</dcterms:created>
  <dcterms:modified xsi:type="dcterms:W3CDTF">2019-06-28T15:06:42Z</dcterms:modified>
</cp:coreProperties>
</file>