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67"/>
  </p:notesMasterIdLst>
  <p:sldIdLst>
    <p:sldId id="369" r:id="rId2"/>
    <p:sldId id="258" r:id="rId3"/>
    <p:sldId id="345" r:id="rId4"/>
    <p:sldId id="259" r:id="rId5"/>
    <p:sldId id="260" r:id="rId6"/>
    <p:sldId id="261" r:id="rId7"/>
    <p:sldId id="263" r:id="rId8"/>
    <p:sldId id="264" r:id="rId9"/>
    <p:sldId id="265" r:id="rId10"/>
    <p:sldId id="357" r:id="rId11"/>
    <p:sldId id="313" r:id="rId12"/>
    <p:sldId id="314" r:id="rId13"/>
    <p:sldId id="315" r:id="rId14"/>
    <p:sldId id="267" r:id="rId15"/>
    <p:sldId id="269" r:id="rId16"/>
    <p:sldId id="271" r:id="rId17"/>
    <p:sldId id="274" r:id="rId18"/>
    <p:sldId id="342" r:id="rId19"/>
    <p:sldId id="275" r:id="rId20"/>
    <p:sldId id="343" r:id="rId21"/>
    <p:sldId id="344" r:id="rId22"/>
    <p:sldId id="316" r:id="rId23"/>
    <p:sldId id="346" r:id="rId24"/>
    <p:sldId id="334" r:id="rId25"/>
    <p:sldId id="352" r:id="rId26"/>
    <p:sldId id="347" r:id="rId27"/>
    <p:sldId id="282" r:id="rId28"/>
    <p:sldId id="284" r:id="rId29"/>
    <p:sldId id="288" r:id="rId30"/>
    <p:sldId id="317" r:id="rId31"/>
    <p:sldId id="289" r:id="rId32"/>
    <p:sldId id="290" r:id="rId33"/>
    <p:sldId id="358" r:id="rId34"/>
    <p:sldId id="292" r:id="rId35"/>
    <p:sldId id="318" r:id="rId36"/>
    <p:sldId id="355" r:id="rId37"/>
    <p:sldId id="351" r:id="rId38"/>
    <p:sldId id="294" r:id="rId39"/>
    <p:sldId id="359" r:id="rId40"/>
    <p:sldId id="319" r:id="rId41"/>
    <p:sldId id="336" r:id="rId42"/>
    <p:sldId id="337" r:id="rId43"/>
    <p:sldId id="320" r:id="rId44"/>
    <p:sldId id="360" r:id="rId45"/>
    <p:sldId id="321" r:id="rId46"/>
    <p:sldId id="361" r:id="rId47"/>
    <p:sldId id="362" r:id="rId48"/>
    <p:sldId id="363" r:id="rId49"/>
    <p:sldId id="335" r:id="rId50"/>
    <p:sldId id="297" r:id="rId51"/>
    <p:sldId id="299" r:id="rId52"/>
    <p:sldId id="324" r:id="rId53"/>
    <p:sldId id="364" r:id="rId54"/>
    <p:sldId id="301" r:id="rId55"/>
    <p:sldId id="303" r:id="rId56"/>
    <p:sldId id="304" r:id="rId57"/>
    <p:sldId id="365" r:id="rId58"/>
    <p:sldId id="325" r:id="rId59"/>
    <p:sldId id="327" r:id="rId60"/>
    <p:sldId id="328" r:id="rId61"/>
    <p:sldId id="308" r:id="rId62"/>
    <p:sldId id="366" r:id="rId63"/>
    <p:sldId id="329" r:id="rId64"/>
    <p:sldId id="367" r:id="rId65"/>
    <p:sldId id="368" r:id="rId6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37"/>
    <a:srgbClr val="B7283F"/>
    <a:srgbClr val="0166B5"/>
    <a:srgbClr val="333399"/>
    <a:srgbClr val="EEF8F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31" autoAdjust="0"/>
    <p:restoredTop sz="94686" autoAdjust="0"/>
  </p:normalViewPr>
  <p:slideViewPr>
    <p:cSldViewPr>
      <p:cViewPr varScale="1">
        <p:scale>
          <a:sx n="68" d="100"/>
          <a:sy n="68" d="100"/>
        </p:scale>
        <p:origin x="1496" y="44"/>
      </p:cViewPr>
      <p:guideLst>
        <p:guide orient="horz" pos="2160"/>
        <p:guide pos="2880"/>
      </p:guideLst>
    </p:cSldViewPr>
  </p:slideViewPr>
  <p:outlineViewPr>
    <p:cViewPr>
      <p:scale>
        <a:sx n="33" d="100"/>
        <a:sy n="33" d="100"/>
      </p:scale>
      <p:origin x="0" y="-6699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xmlns="" id="{136FE867-3416-4059-B855-52AE3C826AF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ltLang="en-US" dirty="0"/>
          </a:p>
        </p:txBody>
      </p:sp>
      <p:sp>
        <p:nvSpPr>
          <p:cNvPr id="17411" name="Rectangle 3">
            <a:extLst>
              <a:ext uri="{FF2B5EF4-FFF2-40B4-BE49-F238E27FC236}">
                <a16:creationId xmlns:a16="http://schemas.microsoft.com/office/drawing/2014/main" xmlns="" id="{FB2FCD8F-BE2A-445F-8E71-F424736E8512}"/>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ltLang="en-US" dirty="0"/>
          </a:p>
        </p:txBody>
      </p:sp>
      <p:sp>
        <p:nvSpPr>
          <p:cNvPr id="3076" name="Rectangle 4">
            <a:extLst>
              <a:ext uri="{FF2B5EF4-FFF2-40B4-BE49-F238E27FC236}">
                <a16:creationId xmlns:a16="http://schemas.microsoft.com/office/drawing/2014/main" xmlns="" id="{C8794E37-2536-4F1A-89AF-E31CACE7A720}"/>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a:extLst>
              <a:ext uri="{FF2B5EF4-FFF2-40B4-BE49-F238E27FC236}">
                <a16:creationId xmlns:a16="http://schemas.microsoft.com/office/drawing/2014/main" xmlns="" id="{7BF17E04-98D7-4333-9055-4DB5522A7F14}"/>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17414" name="Rectangle 6">
            <a:extLst>
              <a:ext uri="{FF2B5EF4-FFF2-40B4-BE49-F238E27FC236}">
                <a16:creationId xmlns:a16="http://schemas.microsoft.com/office/drawing/2014/main" xmlns="" id="{10BC9613-D9C0-405F-8A7F-FCF37216E08D}"/>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ltLang="en-US" dirty="0"/>
          </a:p>
        </p:txBody>
      </p:sp>
      <p:sp>
        <p:nvSpPr>
          <p:cNvPr id="17415" name="Rectangle 7">
            <a:extLst>
              <a:ext uri="{FF2B5EF4-FFF2-40B4-BE49-F238E27FC236}">
                <a16:creationId xmlns:a16="http://schemas.microsoft.com/office/drawing/2014/main" xmlns="" id="{742A9D7F-433F-4E83-99B7-1AEFB67567AF}"/>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A977D80-F373-42A6-90DD-3F344506C1CC}" type="slidenum">
              <a:rPr lang="en-US" altLang="en-US"/>
              <a:pPr>
                <a:defRPr/>
              </a:pPr>
              <a:t>‹#›</a:t>
            </a:fld>
            <a:endParaRPr lang="en-US" altLang="en-US" dirty="0"/>
          </a:p>
        </p:txBody>
      </p:sp>
    </p:spTree>
    <p:extLst>
      <p:ext uri="{BB962C8B-B14F-4D97-AF65-F5344CB8AC3E}">
        <p14:creationId xmlns:p14="http://schemas.microsoft.com/office/powerpoint/2010/main" val="3887228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A977D80-F373-42A6-90DD-3F344506C1CC}" type="slidenum">
              <a:rPr lang="en-US" altLang="en-US" smtClean="0"/>
              <a:pPr>
                <a:defRPr/>
              </a:pPr>
              <a:t>18</a:t>
            </a:fld>
            <a:endParaRPr lang="en-US" altLang="en-US" dirty="0"/>
          </a:p>
        </p:txBody>
      </p:sp>
    </p:spTree>
    <p:extLst>
      <p:ext uri="{BB962C8B-B14F-4D97-AF65-F5344CB8AC3E}">
        <p14:creationId xmlns:p14="http://schemas.microsoft.com/office/powerpoint/2010/main" val="493123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xmlns="" id="{8343DC68-0743-434C-96C4-91C9E7323D40}"/>
              </a:ext>
            </a:extLst>
          </p:cNvPr>
          <p:cNvGrpSpPr>
            <a:grpSpLocks/>
          </p:cNvGrpSpPr>
          <p:nvPr/>
        </p:nvGrpSpPr>
        <p:grpSpPr bwMode="auto">
          <a:xfrm>
            <a:off x="0" y="2438400"/>
            <a:ext cx="9009063" cy="1052513"/>
            <a:chOff x="0" y="1536"/>
            <a:chExt cx="5675" cy="663"/>
          </a:xfrm>
        </p:grpSpPr>
        <p:grpSp>
          <p:nvGrpSpPr>
            <p:cNvPr id="5" name="Group 3">
              <a:extLst>
                <a:ext uri="{FF2B5EF4-FFF2-40B4-BE49-F238E27FC236}">
                  <a16:creationId xmlns:a16="http://schemas.microsoft.com/office/drawing/2014/main" xmlns="" id="{1D09BBB1-3F8B-4ACD-8383-67D5634CF2BE}"/>
                </a:ext>
              </a:extLst>
            </p:cNvPr>
            <p:cNvGrpSpPr>
              <a:grpSpLocks/>
            </p:cNvGrpSpPr>
            <p:nvPr/>
          </p:nvGrpSpPr>
          <p:grpSpPr bwMode="auto">
            <a:xfrm>
              <a:off x="183" y="1604"/>
              <a:ext cx="448" cy="299"/>
              <a:chOff x="720" y="336"/>
              <a:chExt cx="624" cy="432"/>
            </a:xfrm>
          </p:grpSpPr>
          <p:sp>
            <p:nvSpPr>
              <p:cNvPr id="12" name="Rectangle 4">
                <a:extLst>
                  <a:ext uri="{FF2B5EF4-FFF2-40B4-BE49-F238E27FC236}">
                    <a16:creationId xmlns:a16="http://schemas.microsoft.com/office/drawing/2014/main" xmlns="" id="{95827A8E-5C16-498A-AC34-271532B36075}"/>
                  </a:ext>
                </a:extLst>
              </p:cNvPr>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endParaRPr lang="en-US" altLang="en-US" dirty="0"/>
              </a:p>
            </p:txBody>
          </p:sp>
          <p:sp>
            <p:nvSpPr>
              <p:cNvPr id="13" name="Rectangle 5">
                <a:extLst>
                  <a:ext uri="{FF2B5EF4-FFF2-40B4-BE49-F238E27FC236}">
                    <a16:creationId xmlns:a16="http://schemas.microsoft.com/office/drawing/2014/main" xmlns="" id="{9508C4A7-9927-49C6-A7CA-AA3833A28114}"/>
                  </a:ext>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endParaRPr lang="en-US" altLang="en-US" dirty="0"/>
              </a:p>
            </p:txBody>
          </p:sp>
        </p:grpSp>
        <p:grpSp>
          <p:nvGrpSpPr>
            <p:cNvPr id="6" name="Group 6">
              <a:extLst>
                <a:ext uri="{FF2B5EF4-FFF2-40B4-BE49-F238E27FC236}">
                  <a16:creationId xmlns:a16="http://schemas.microsoft.com/office/drawing/2014/main" xmlns="" id="{2804D923-2BBC-4E52-BCB1-C686104AAD9C}"/>
                </a:ext>
              </a:extLst>
            </p:cNvPr>
            <p:cNvGrpSpPr>
              <a:grpSpLocks/>
            </p:cNvGrpSpPr>
            <p:nvPr/>
          </p:nvGrpSpPr>
          <p:grpSpPr bwMode="auto">
            <a:xfrm>
              <a:off x="261" y="1870"/>
              <a:ext cx="465" cy="299"/>
              <a:chOff x="912" y="2640"/>
              <a:chExt cx="672" cy="432"/>
            </a:xfrm>
          </p:grpSpPr>
          <p:sp>
            <p:nvSpPr>
              <p:cNvPr id="10" name="Rectangle 7">
                <a:extLst>
                  <a:ext uri="{FF2B5EF4-FFF2-40B4-BE49-F238E27FC236}">
                    <a16:creationId xmlns:a16="http://schemas.microsoft.com/office/drawing/2014/main" xmlns="" id="{43DB2E0B-DDCF-4322-B887-DBB796E6ABEF}"/>
                  </a:ext>
                </a:extLst>
              </p:cNvPr>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endParaRPr lang="en-US" altLang="en-US" dirty="0"/>
              </a:p>
            </p:txBody>
          </p:sp>
          <p:sp>
            <p:nvSpPr>
              <p:cNvPr id="11" name="Rectangle 8">
                <a:extLst>
                  <a:ext uri="{FF2B5EF4-FFF2-40B4-BE49-F238E27FC236}">
                    <a16:creationId xmlns:a16="http://schemas.microsoft.com/office/drawing/2014/main" xmlns="" id="{807C520E-F331-473B-837F-8B476D3824F4}"/>
                  </a:ext>
                </a:extLst>
              </p:cNvPr>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endParaRPr lang="en-US" altLang="en-US" dirty="0"/>
              </a:p>
            </p:txBody>
          </p:sp>
        </p:grpSp>
        <p:sp>
          <p:nvSpPr>
            <p:cNvPr id="7" name="Rectangle 9">
              <a:extLst>
                <a:ext uri="{FF2B5EF4-FFF2-40B4-BE49-F238E27FC236}">
                  <a16:creationId xmlns:a16="http://schemas.microsoft.com/office/drawing/2014/main" xmlns="" id="{3AF789F4-C908-4E2D-B7CC-94F2E542D157}"/>
                </a:ext>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endParaRPr lang="en-US" altLang="en-US" dirty="0"/>
            </a:p>
          </p:txBody>
        </p:sp>
        <p:sp>
          <p:nvSpPr>
            <p:cNvPr id="8" name="Rectangle 10">
              <a:extLst>
                <a:ext uri="{FF2B5EF4-FFF2-40B4-BE49-F238E27FC236}">
                  <a16:creationId xmlns:a16="http://schemas.microsoft.com/office/drawing/2014/main" xmlns="" id="{350A53FF-7E63-4572-A015-94B1880DB593}"/>
                </a:ext>
              </a:extLst>
            </p:cNvPr>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endParaRPr lang="en-US" altLang="en-US" dirty="0"/>
            </a:p>
          </p:txBody>
        </p:sp>
        <p:sp>
          <p:nvSpPr>
            <p:cNvPr id="9" name="Rectangle 11">
              <a:extLst>
                <a:ext uri="{FF2B5EF4-FFF2-40B4-BE49-F238E27FC236}">
                  <a16:creationId xmlns:a16="http://schemas.microsoft.com/office/drawing/2014/main" xmlns="" id="{8AA23E24-C88C-44F9-8F59-C2810F7814CB}"/>
                </a:ext>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endParaRPr lang="en-US" altLang="en-US" dirty="0"/>
            </a:p>
          </p:txBody>
        </p:sp>
      </p:grpSp>
      <p:sp>
        <p:nvSpPr>
          <p:cNvPr id="29708" name="Rectangle 12"/>
          <p:cNvSpPr>
            <a:spLocks noGrp="1" noChangeArrowheads="1"/>
          </p:cNvSpPr>
          <p:nvPr>
            <p:ph type="ctrTitle"/>
          </p:nvPr>
        </p:nvSpPr>
        <p:spPr>
          <a:xfrm>
            <a:off x="990600" y="1676400"/>
            <a:ext cx="7772400" cy="1462088"/>
          </a:xfrm>
        </p:spPr>
        <p:txBody>
          <a:bodyPr/>
          <a:lstStyle>
            <a:lvl1pPr>
              <a:defRPr/>
            </a:lvl1pPr>
          </a:lstStyle>
          <a:p>
            <a:pPr lvl="0"/>
            <a:r>
              <a:rPr lang="en-US" altLang="en-US" noProof="0"/>
              <a:t>Click to edit Master title style</a:t>
            </a:r>
          </a:p>
        </p:txBody>
      </p:sp>
      <p:sp>
        <p:nvSpPr>
          <p:cNvPr id="2970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en-US" altLang="en-US" noProof="0"/>
              <a:t>Click to edit Master subtitle style</a:t>
            </a:r>
          </a:p>
        </p:txBody>
      </p:sp>
      <p:sp>
        <p:nvSpPr>
          <p:cNvPr id="14" name="Rectangle 14">
            <a:extLst>
              <a:ext uri="{FF2B5EF4-FFF2-40B4-BE49-F238E27FC236}">
                <a16:creationId xmlns:a16="http://schemas.microsoft.com/office/drawing/2014/main" xmlns="" id="{7220ED86-4864-4753-AAD0-C32034E6CDFB}"/>
              </a:ext>
            </a:extLst>
          </p:cNvPr>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en-US" dirty="0"/>
          </a:p>
        </p:txBody>
      </p:sp>
      <p:sp>
        <p:nvSpPr>
          <p:cNvPr id="15" name="Rectangle 15">
            <a:extLst>
              <a:ext uri="{FF2B5EF4-FFF2-40B4-BE49-F238E27FC236}">
                <a16:creationId xmlns:a16="http://schemas.microsoft.com/office/drawing/2014/main" xmlns="" id="{D1860241-D1EA-45FA-B434-414FF716A579}"/>
              </a:ext>
            </a:extLst>
          </p:cNvPr>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r>
              <a:rPr lang="en-US" altLang="en-US" dirty="0"/>
              <a:t>Copyright 2015 by W. H. Freeman and Company. All rights reserved.</a:t>
            </a:r>
          </a:p>
        </p:txBody>
      </p:sp>
      <p:sp>
        <p:nvSpPr>
          <p:cNvPr id="16" name="Rectangle 16">
            <a:extLst>
              <a:ext uri="{FF2B5EF4-FFF2-40B4-BE49-F238E27FC236}">
                <a16:creationId xmlns:a16="http://schemas.microsoft.com/office/drawing/2014/main" xmlns="" id="{BC7D0519-9C97-426B-880E-8ABC6C91918E}"/>
              </a:ext>
            </a:extLst>
          </p:cNvPr>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7CD36508-1A2B-446E-851B-027FA5E7EC9C}" type="slidenum">
              <a:rPr lang="en-US" altLang="en-US"/>
              <a:pPr>
                <a:defRPr/>
              </a:pPr>
              <a:t>‹#›</a:t>
            </a:fld>
            <a:endParaRPr lang="en-US" altLang="en-US" dirty="0"/>
          </a:p>
        </p:txBody>
      </p:sp>
    </p:spTree>
    <p:extLst>
      <p:ext uri="{BB962C8B-B14F-4D97-AF65-F5344CB8AC3E}">
        <p14:creationId xmlns:p14="http://schemas.microsoft.com/office/powerpoint/2010/main" val="931289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a:extLst>
              <a:ext uri="{FF2B5EF4-FFF2-40B4-BE49-F238E27FC236}">
                <a16:creationId xmlns:a16="http://schemas.microsoft.com/office/drawing/2014/main" xmlns="" id="{3923E4CF-77E2-4A8A-99A1-D196EA0DD4AA}"/>
              </a:ext>
            </a:extLst>
          </p:cNvPr>
          <p:cNvSpPr>
            <a:spLocks noGrp="1" noChangeArrowheads="1"/>
          </p:cNvSpPr>
          <p:nvPr>
            <p:ph type="dt" sz="half" idx="10"/>
          </p:nvPr>
        </p:nvSpPr>
        <p:spPr>
          <a:ln/>
        </p:spPr>
        <p:txBody>
          <a:bodyPr/>
          <a:lstStyle>
            <a:lvl1pPr>
              <a:defRPr/>
            </a:lvl1pPr>
          </a:lstStyle>
          <a:p>
            <a:pPr>
              <a:defRPr/>
            </a:pPr>
            <a:endParaRPr lang="en-US" altLang="en-US" dirty="0"/>
          </a:p>
        </p:txBody>
      </p:sp>
      <p:sp>
        <p:nvSpPr>
          <p:cNvPr id="6" name="Rectangle 12">
            <a:extLst>
              <a:ext uri="{FF2B5EF4-FFF2-40B4-BE49-F238E27FC236}">
                <a16:creationId xmlns:a16="http://schemas.microsoft.com/office/drawing/2014/main" xmlns="" id="{0A29CB42-7BE6-4B58-8816-D0E561722050}"/>
              </a:ext>
            </a:extLst>
          </p:cNvPr>
          <p:cNvSpPr>
            <a:spLocks noGrp="1" noChangeArrowheads="1"/>
          </p:cNvSpPr>
          <p:nvPr>
            <p:ph type="ftr" sz="quarter" idx="11"/>
          </p:nvPr>
        </p:nvSpPr>
        <p:spPr>
          <a:ln/>
        </p:spPr>
        <p:txBody>
          <a:bodyPr/>
          <a:lstStyle>
            <a:lvl1pPr>
              <a:defRPr/>
            </a:lvl1pPr>
          </a:lstStyle>
          <a:p>
            <a:pPr>
              <a:defRPr/>
            </a:pPr>
            <a:r>
              <a:rPr lang="en-US" altLang="en-US" dirty="0"/>
              <a:t>Copyright 2015 by W. H. Freeman and Company. All rights reserved.</a:t>
            </a:r>
          </a:p>
        </p:txBody>
      </p:sp>
      <p:sp>
        <p:nvSpPr>
          <p:cNvPr id="7" name="Rectangle 13">
            <a:extLst>
              <a:ext uri="{FF2B5EF4-FFF2-40B4-BE49-F238E27FC236}">
                <a16:creationId xmlns:a16="http://schemas.microsoft.com/office/drawing/2014/main" xmlns="" id="{AB9955C2-A5F6-4B46-BA19-B9E4242C4E73}"/>
              </a:ext>
            </a:extLst>
          </p:cNvPr>
          <p:cNvSpPr>
            <a:spLocks noGrp="1" noChangeArrowheads="1"/>
          </p:cNvSpPr>
          <p:nvPr>
            <p:ph type="sldNum" sz="quarter" idx="12"/>
          </p:nvPr>
        </p:nvSpPr>
        <p:spPr>
          <a:ln/>
        </p:spPr>
        <p:txBody>
          <a:bodyPr/>
          <a:lstStyle>
            <a:lvl1pPr>
              <a:defRPr/>
            </a:lvl1pPr>
          </a:lstStyle>
          <a:p>
            <a:pPr>
              <a:defRPr/>
            </a:pPr>
            <a:fld id="{B9A41C99-FD95-49CA-A0CB-9FC23C8E4562}" type="slidenum">
              <a:rPr lang="en-US" altLang="en-US"/>
              <a:pPr>
                <a:defRPr/>
              </a:pPr>
              <a:t>‹#›</a:t>
            </a:fld>
            <a:endParaRPr lang="en-US" altLang="en-US" dirty="0"/>
          </a:p>
        </p:txBody>
      </p:sp>
    </p:spTree>
    <p:extLst>
      <p:ext uri="{BB962C8B-B14F-4D97-AF65-F5344CB8AC3E}">
        <p14:creationId xmlns:p14="http://schemas.microsoft.com/office/powerpoint/2010/main" val="730547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a:extLst>
              <a:ext uri="{FF2B5EF4-FFF2-40B4-BE49-F238E27FC236}">
                <a16:creationId xmlns:a16="http://schemas.microsoft.com/office/drawing/2014/main" xmlns="" id="{D47A0550-A3DA-478F-A679-092DBEF2EDDF}"/>
              </a:ext>
            </a:extLst>
          </p:cNvPr>
          <p:cNvSpPr>
            <a:spLocks noGrp="1" noChangeArrowheads="1"/>
          </p:cNvSpPr>
          <p:nvPr>
            <p:ph type="dt" sz="half" idx="10"/>
          </p:nvPr>
        </p:nvSpPr>
        <p:spPr>
          <a:ln/>
        </p:spPr>
        <p:txBody>
          <a:bodyPr/>
          <a:lstStyle>
            <a:lvl1pPr>
              <a:defRPr/>
            </a:lvl1pPr>
          </a:lstStyle>
          <a:p>
            <a:pPr>
              <a:defRPr/>
            </a:pPr>
            <a:endParaRPr lang="en-US" altLang="en-US" dirty="0"/>
          </a:p>
        </p:txBody>
      </p:sp>
      <p:sp>
        <p:nvSpPr>
          <p:cNvPr id="6" name="Rectangle 12">
            <a:extLst>
              <a:ext uri="{FF2B5EF4-FFF2-40B4-BE49-F238E27FC236}">
                <a16:creationId xmlns:a16="http://schemas.microsoft.com/office/drawing/2014/main" xmlns="" id="{7086D98C-4238-4E89-A44B-2E2C93199950}"/>
              </a:ext>
            </a:extLst>
          </p:cNvPr>
          <p:cNvSpPr>
            <a:spLocks noGrp="1" noChangeArrowheads="1"/>
          </p:cNvSpPr>
          <p:nvPr>
            <p:ph type="ftr" sz="quarter" idx="11"/>
          </p:nvPr>
        </p:nvSpPr>
        <p:spPr>
          <a:ln/>
        </p:spPr>
        <p:txBody>
          <a:bodyPr/>
          <a:lstStyle>
            <a:lvl1pPr>
              <a:defRPr/>
            </a:lvl1pPr>
          </a:lstStyle>
          <a:p>
            <a:pPr>
              <a:defRPr/>
            </a:pPr>
            <a:r>
              <a:rPr lang="en-US" altLang="en-US" dirty="0"/>
              <a:t>Copyright 2015 by W. H. Freeman and Company. All rights reserved.</a:t>
            </a:r>
          </a:p>
        </p:txBody>
      </p:sp>
      <p:sp>
        <p:nvSpPr>
          <p:cNvPr id="7" name="Rectangle 13">
            <a:extLst>
              <a:ext uri="{FF2B5EF4-FFF2-40B4-BE49-F238E27FC236}">
                <a16:creationId xmlns:a16="http://schemas.microsoft.com/office/drawing/2014/main" xmlns="" id="{500C8CB5-DE28-4DA5-9242-D11E69675075}"/>
              </a:ext>
            </a:extLst>
          </p:cNvPr>
          <p:cNvSpPr>
            <a:spLocks noGrp="1" noChangeArrowheads="1"/>
          </p:cNvSpPr>
          <p:nvPr>
            <p:ph type="sldNum" sz="quarter" idx="12"/>
          </p:nvPr>
        </p:nvSpPr>
        <p:spPr>
          <a:ln/>
        </p:spPr>
        <p:txBody>
          <a:bodyPr/>
          <a:lstStyle>
            <a:lvl1pPr>
              <a:defRPr/>
            </a:lvl1pPr>
          </a:lstStyle>
          <a:p>
            <a:pPr>
              <a:defRPr/>
            </a:pPr>
            <a:fld id="{97FE1D18-CE45-46DA-816C-86ED23388919}" type="slidenum">
              <a:rPr lang="en-US" altLang="en-US"/>
              <a:pPr>
                <a:defRPr/>
              </a:pPr>
              <a:t>‹#›</a:t>
            </a:fld>
            <a:endParaRPr lang="en-US" altLang="en-US" dirty="0"/>
          </a:p>
        </p:txBody>
      </p:sp>
    </p:spTree>
    <p:extLst>
      <p:ext uri="{BB962C8B-B14F-4D97-AF65-F5344CB8AC3E}">
        <p14:creationId xmlns:p14="http://schemas.microsoft.com/office/powerpoint/2010/main" val="30811032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a:extLst>
              <a:ext uri="{FF2B5EF4-FFF2-40B4-BE49-F238E27FC236}">
                <a16:creationId xmlns:a16="http://schemas.microsoft.com/office/drawing/2014/main" xmlns="" id="{BEED07B2-2400-44C6-BCDA-6DBE292629AB}"/>
              </a:ext>
            </a:extLst>
          </p:cNvPr>
          <p:cNvSpPr>
            <a:spLocks noGrp="1" noChangeArrowheads="1"/>
          </p:cNvSpPr>
          <p:nvPr>
            <p:ph type="dt" sz="half" idx="10"/>
          </p:nvPr>
        </p:nvSpPr>
        <p:spPr>
          <a:ln/>
        </p:spPr>
        <p:txBody>
          <a:bodyPr/>
          <a:lstStyle>
            <a:lvl1pPr>
              <a:defRPr/>
            </a:lvl1pPr>
          </a:lstStyle>
          <a:p>
            <a:pPr>
              <a:defRPr/>
            </a:pPr>
            <a:endParaRPr lang="en-US" altLang="en-US" dirty="0"/>
          </a:p>
        </p:txBody>
      </p:sp>
      <p:sp>
        <p:nvSpPr>
          <p:cNvPr id="5" name="Rectangle 12">
            <a:extLst>
              <a:ext uri="{FF2B5EF4-FFF2-40B4-BE49-F238E27FC236}">
                <a16:creationId xmlns:a16="http://schemas.microsoft.com/office/drawing/2014/main" xmlns="" id="{15554006-B15C-4BE3-B864-8FFE67D82B67}"/>
              </a:ext>
            </a:extLst>
          </p:cNvPr>
          <p:cNvSpPr>
            <a:spLocks noGrp="1" noChangeArrowheads="1"/>
          </p:cNvSpPr>
          <p:nvPr>
            <p:ph type="ftr" sz="quarter" idx="11"/>
          </p:nvPr>
        </p:nvSpPr>
        <p:spPr>
          <a:ln/>
        </p:spPr>
        <p:txBody>
          <a:bodyPr/>
          <a:lstStyle>
            <a:lvl1pPr>
              <a:defRPr/>
            </a:lvl1pPr>
          </a:lstStyle>
          <a:p>
            <a:pPr>
              <a:defRPr/>
            </a:pPr>
            <a:r>
              <a:rPr lang="en-US" altLang="en-US" dirty="0"/>
              <a:t>Copyright 2015 by W. H. Freeman and Company. All rights reserved.</a:t>
            </a:r>
          </a:p>
        </p:txBody>
      </p:sp>
      <p:sp>
        <p:nvSpPr>
          <p:cNvPr id="6" name="Rectangle 13">
            <a:extLst>
              <a:ext uri="{FF2B5EF4-FFF2-40B4-BE49-F238E27FC236}">
                <a16:creationId xmlns:a16="http://schemas.microsoft.com/office/drawing/2014/main" xmlns="" id="{684854CB-5CD0-456C-B187-7FB9DB03C6DB}"/>
              </a:ext>
            </a:extLst>
          </p:cNvPr>
          <p:cNvSpPr>
            <a:spLocks noGrp="1" noChangeArrowheads="1"/>
          </p:cNvSpPr>
          <p:nvPr>
            <p:ph type="sldNum" sz="quarter" idx="12"/>
          </p:nvPr>
        </p:nvSpPr>
        <p:spPr>
          <a:ln/>
        </p:spPr>
        <p:txBody>
          <a:bodyPr/>
          <a:lstStyle>
            <a:lvl1pPr>
              <a:defRPr/>
            </a:lvl1pPr>
          </a:lstStyle>
          <a:p>
            <a:pPr>
              <a:defRPr/>
            </a:pPr>
            <a:fld id="{EE8A418C-68C4-47D4-A29A-D7D694E6BFC2}" type="slidenum">
              <a:rPr lang="en-US" altLang="en-US"/>
              <a:pPr>
                <a:defRPr/>
              </a:pPr>
              <a:t>‹#›</a:t>
            </a:fld>
            <a:endParaRPr lang="en-US" altLang="en-US" dirty="0"/>
          </a:p>
        </p:txBody>
      </p:sp>
    </p:spTree>
    <p:extLst>
      <p:ext uri="{BB962C8B-B14F-4D97-AF65-F5344CB8AC3E}">
        <p14:creationId xmlns:p14="http://schemas.microsoft.com/office/powerpoint/2010/main" val="3983329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a:extLst>
              <a:ext uri="{FF2B5EF4-FFF2-40B4-BE49-F238E27FC236}">
                <a16:creationId xmlns:a16="http://schemas.microsoft.com/office/drawing/2014/main" xmlns="" id="{63210E87-583C-4319-8660-8CD6720AB618}"/>
              </a:ext>
            </a:extLst>
          </p:cNvPr>
          <p:cNvSpPr>
            <a:spLocks noGrp="1" noChangeArrowheads="1"/>
          </p:cNvSpPr>
          <p:nvPr>
            <p:ph type="dt" sz="half" idx="10"/>
          </p:nvPr>
        </p:nvSpPr>
        <p:spPr>
          <a:ln/>
        </p:spPr>
        <p:txBody>
          <a:bodyPr/>
          <a:lstStyle>
            <a:lvl1pPr>
              <a:defRPr/>
            </a:lvl1pPr>
          </a:lstStyle>
          <a:p>
            <a:pPr>
              <a:defRPr/>
            </a:pPr>
            <a:endParaRPr lang="en-US" altLang="en-US" dirty="0"/>
          </a:p>
        </p:txBody>
      </p:sp>
      <p:sp>
        <p:nvSpPr>
          <p:cNvPr id="5" name="Rectangle 12">
            <a:extLst>
              <a:ext uri="{FF2B5EF4-FFF2-40B4-BE49-F238E27FC236}">
                <a16:creationId xmlns:a16="http://schemas.microsoft.com/office/drawing/2014/main" xmlns="" id="{7CA32013-1F30-4043-B783-F7D0F7CF1D2A}"/>
              </a:ext>
            </a:extLst>
          </p:cNvPr>
          <p:cNvSpPr>
            <a:spLocks noGrp="1" noChangeArrowheads="1"/>
          </p:cNvSpPr>
          <p:nvPr>
            <p:ph type="ftr" sz="quarter" idx="11"/>
          </p:nvPr>
        </p:nvSpPr>
        <p:spPr>
          <a:ln/>
        </p:spPr>
        <p:txBody>
          <a:bodyPr/>
          <a:lstStyle>
            <a:lvl1pPr>
              <a:defRPr/>
            </a:lvl1pPr>
          </a:lstStyle>
          <a:p>
            <a:pPr>
              <a:defRPr/>
            </a:pPr>
            <a:r>
              <a:rPr lang="en-US" altLang="en-US" dirty="0"/>
              <a:t>Copyright 2015 by W. H. Freeman and Company. All rights reserved.</a:t>
            </a:r>
          </a:p>
        </p:txBody>
      </p:sp>
      <p:sp>
        <p:nvSpPr>
          <p:cNvPr id="6" name="Rectangle 13">
            <a:extLst>
              <a:ext uri="{FF2B5EF4-FFF2-40B4-BE49-F238E27FC236}">
                <a16:creationId xmlns:a16="http://schemas.microsoft.com/office/drawing/2014/main" xmlns="" id="{5C6C9C22-3AD6-4DAC-802C-F4A08CCAE245}"/>
              </a:ext>
            </a:extLst>
          </p:cNvPr>
          <p:cNvSpPr>
            <a:spLocks noGrp="1" noChangeArrowheads="1"/>
          </p:cNvSpPr>
          <p:nvPr>
            <p:ph type="sldNum" sz="quarter" idx="12"/>
          </p:nvPr>
        </p:nvSpPr>
        <p:spPr>
          <a:ln/>
        </p:spPr>
        <p:txBody>
          <a:bodyPr/>
          <a:lstStyle>
            <a:lvl1pPr>
              <a:defRPr/>
            </a:lvl1pPr>
          </a:lstStyle>
          <a:p>
            <a:pPr>
              <a:defRPr/>
            </a:pPr>
            <a:fld id="{95D532B9-CB06-4929-9B5A-104583CDE7FA}" type="slidenum">
              <a:rPr lang="en-US" altLang="en-US"/>
              <a:pPr>
                <a:defRPr/>
              </a:pPr>
              <a:t>‹#›</a:t>
            </a:fld>
            <a:endParaRPr lang="en-US" altLang="en-US" dirty="0"/>
          </a:p>
        </p:txBody>
      </p:sp>
    </p:spTree>
    <p:extLst>
      <p:ext uri="{BB962C8B-B14F-4D97-AF65-F5344CB8AC3E}">
        <p14:creationId xmlns:p14="http://schemas.microsoft.com/office/powerpoint/2010/main" val="6017182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a:t>Click to edit Master title style</a:t>
            </a:r>
          </a:p>
        </p:txBody>
      </p:sp>
      <p:sp>
        <p:nvSpPr>
          <p:cNvPr id="3" name="Text Placeholder 2"/>
          <p:cNvSpPr>
            <a:spLocks noGrp="1"/>
          </p:cNvSpPr>
          <p:nvPr>
            <p:ph type="body" sz="half" idx="1"/>
          </p:nvPr>
        </p:nvSpPr>
        <p:spPr>
          <a:xfrm>
            <a:off x="1182688" y="2017713"/>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45088" y="2017713"/>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a:extLst>
              <a:ext uri="{FF2B5EF4-FFF2-40B4-BE49-F238E27FC236}">
                <a16:creationId xmlns:a16="http://schemas.microsoft.com/office/drawing/2014/main" xmlns="" id="{BE9EB1ED-A8BC-4234-A521-DCD3EDB8108B}"/>
              </a:ext>
            </a:extLst>
          </p:cNvPr>
          <p:cNvSpPr>
            <a:spLocks noGrp="1" noChangeArrowheads="1"/>
          </p:cNvSpPr>
          <p:nvPr>
            <p:ph type="dt" sz="half" idx="10"/>
          </p:nvPr>
        </p:nvSpPr>
        <p:spPr>
          <a:ln/>
        </p:spPr>
        <p:txBody>
          <a:bodyPr/>
          <a:lstStyle>
            <a:lvl1pPr>
              <a:defRPr/>
            </a:lvl1pPr>
          </a:lstStyle>
          <a:p>
            <a:pPr>
              <a:defRPr/>
            </a:pPr>
            <a:endParaRPr lang="en-US" altLang="en-US" dirty="0"/>
          </a:p>
        </p:txBody>
      </p:sp>
      <p:sp>
        <p:nvSpPr>
          <p:cNvPr id="6" name="Rectangle 12">
            <a:extLst>
              <a:ext uri="{FF2B5EF4-FFF2-40B4-BE49-F238E27FC236}">
                <a16:creationId xmlns:a16="http://schemas.microsoft.com/office/drawing/2014/main" xmlns="" id="{40650BA6-3D6F-4A13-9538-2A50E8F824FA}"/>
              </a:ext>
            </a:extLst>
          </p:cNvPr>
          <p:cNvSpPr>
            <a:spLocks noGrp="1" noChangeArrowheads="1"/>
          </p:cNvSpPr>
          <p:nvPr>
            <p:ph type="ftr" sz="quarter" idx="11"/>
          </p:nvPr>
        </p:nvSpPr>
        <p:spPr>
          <a:ln/>
        </p:spPr>
        <p:txBody>
          <a:bodyPr/>
          <a:lstStyle>
            <a:lvl1pPr>
              <a:defRPr/>
            </a:lvl1pPr>
          </a:lstStyle>
          <a:p>
            <a:pPr>
              <a:defRPr/>
            </a:pPr>
            <a:r>
              <a:rPr lang="en-US" altLang="en-US" dirty="0"/>
              <a:t>Copyright 2015 by W. H. Freeman and Company. All rights reserved.</a:t>
            </a:r>
          </a:p>
        </p:txBody>
      </p:sp>
      <p:sp>
        <p:nvSpPr>
          <p:cNvPr id="7" name="Rectangle 13">
            <a:extLst>
              <a:ext uri="{FF2B5EF4-FFF2-40B4-BE49-F238E27FC236}">
                <a16:creationId xmlns:a16="http://schemas.microsoft.com/office/drawing/2014/main" xmlns="" id="{45BFAF78-C489-4387-8DF6-B4576EEBABD6}"/>
              </a:ext>
            </a:extLst>
          </p:cNvPr>
          <p:cNvSpPr>
            <a:spLocks noGrp="1" noChangeArrowheads="1"/>
          </p:cNvSpPr>
          <p:nvPr>
            <p:ph type="sldNum" sz="quarter" idx="12"/>
          </p:nvPr>
        </p:nvSpPr>
        <p:spPr>
          <a:ln/>
        </p:spPr>
        <p:txBody>
          <a:bodyPr/>
          <a:lstStyle>
            <a:lvl1pPr>
              <a:defRPr/>
            </a:lvl1pPr>
          </a:lstStyle>
          <a:p>
            <a:pPr>
              <a:defRPr/>
            </a:pPr>
            <a:fld id="{F2915C0E-C0D3-4146-8D52-FD212FD3253A}" type="slidenum">
              <a:rPr lang="en-US" altLang="en-US"/>
              <a:pPr>
                <a:defRPr/>
              </a:pPr>
              <a:t>‹#›</a:t>
            </a:fld>
            <a:endParaRPr lang="en-US" altLang="en-US" dirty="0"/>
          </a:p>
        </p:txBody>
      </p:sp>
    </p:spTree>
    <p:extLst>
      <p:ext uri="{BB962C8B-B14F-4D97-AF65-F5344CB8AC3E}">
        <p14:creationId xmlns:p14="http://schemas.microsoft.com/office/powerpoint/2010/main" val="18365407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a:extLst/>
              </p:cNvPr>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sp>
            <p:nvSpPr>
              <p:cNvPr id="13" name="Rectangle 5">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grpSp>
        <p:grpSp>
          <p:nvGrpSpPr>
            <p:cNvPr id="6" name="Group 6"/>
            <p:cNvGrpSpPr>
              <a:grpSpLocks/>
            </p:cNvGrpSpPr>
            <p:nvPr/>
          </p:nvGrpSpPr>
          <p:grpSpPr bwMode="auto">
            <a:xfrm>
              <a:off x="261" y="1870"/>
              <a:ext cx="465" cy="299"/>
              <a:chOff x="912" y="2640"/>
              <a:chExt cx="672" cy="432"/>
            </a:xfrm>
          </p:grpSpPr>
          <p:sp>
            <p:nvSpPr>
              <p:cNvPr id="10" name="Rectangle 7">
                <a:extLst/>
              </p:cNvPr>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sp>
            <p:nvSpPr>
              <p:cNvPr id="11" name="Rectangle 8">
                <a:extLst/>
              </p:cNvPr>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grpSp>
        <p:sp>
          <p:nvSpPr>
            <p:cNvPr id="7" name="Rectangle 9">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sp>
          <p:nvSpPr>
            <p:cNvPr id="8" name="Rectangle 10">
              <a:extLst/>
            </p:cNvPr>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sp>
          <p:nvSpPr>
            <p:cNvPr id="9" name="Rectangle 11">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en-US" altLang="en-US" dirty="0"/>
            </a:p>
          </p:txBody>
        </p:sp>
      </p:grpSp>
      <p:sp>
        <p:nvSpPr>
          <p:cNvPr id="18444" name="Rectangle 12"/>
          <p:cNvSpPr>
            <a:spLocks noGrp="1" noChangeArrowheads="1"/>
          </p:cNvSpPr>
          <p:nvPr>
            <p:ph type="ctrTitle"/>
          </p:nvPr>
        </p:nvSpPr>
        <p:spPr>
          <a:xfrm>
            <a:off x="990600" y="1676400"/>
            <a:ext cx="7772400" cy="1462088"/>
          </a:xfrm>
        </p:spPr>
        <p:txBody>
          <a:bodyPr/>
          <a:lstStyle>
            <a:lvl1pPr>
              <a:defRPr/>
            </a:lvl1pPr>
          </a:lstStyle>
          <a:p>
            <a:pPr lvl="0"/>
            <a:r>
              <a:rPr lang="en-US" altLang="en-US" noProof="0"/>
              <a:t>Click to edit Master title style</a:t>
            </a:r>
          </a:p>
        </p:txBody>
      </p:sp>
      <p:sp>
        <p:nvSpPr>
          <p:cNvPr id="18445"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en-US" altLang="en-US" noProof="0"/>
              <a:t>Click to edit Master subtitle style</a:t>
            </a:r>
          </a:p>
        </p:txBody>
      </p:sp>
      <p:sp>
        <p:nvSpPr>
          <p:cNvPr id="14" name="Rectangle 14">
            <a:extLst/>
          </p:cNvPr>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en-US"/>
          </a:p>
        </p:txBody>
      </p:sp>
      <p:sp>
        <p:nvSpPr>
          <p:cNvPr id="15" name="Rectangle 15">
            <a:extLst/>
          </p:cNvPr>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r>
              <a:rPr lang="en-US" altLang="en-US"/>
              <a:t>Copyright 2015 by W. H. Freeman and Company. All rights reserved.</a:t>
            </a:r>
          </a:p>
        </p:txBody>
      </p:sp>
      <p:sp>
        <p:nvSpPr>
          <p:cNvPr id="3" name="Content Placeholder 2"/>
          <p:cNvSpPr>
            <a:spLocks noGrp="1"/>
          </p:cNvSpPr>
          <p:nvPr>
            <p:ph sz="quarter" idx="13"/>
          </p:nvPr>
        </p:nvSpPr>
        <p:spPr>
          <a:xfrm>
            <a:off x="1524000" y="6248400"/>
            <a:ext cx="6096000" cy="45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5082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a:extLst>
              <a:ext uri="{FF2B5EF4-FFF2-40B4-BE49-F238E27FC236}">
                <a16:creationId xmlns:a16="http://schemas.microsoft.com/office/drawing/2014/main" xmlns="" id="{24ADD8E0-70F2-4F23-9EF4-E553354959C6}"/>
              </a:ext>
            </a:extLst>
          </p:cNvPr>
          <p:cNvSpPr>
            <a:spLocks noGrp="1" noChangeArrowheads="1"/>
          </p:cNvSpPr>
          <p:nvPr>
            <p:ph type="dt" sz="half" idx="10"/>
          </p:nvPr>
        </p:nvSpPr>
        <p:spPr>
          <a:ln/>
        </p:spPr>
        <p:txBody>
          <a:bodyPr/>
          <a:lstStyle>
            <a:lvl1pPr>
              <a:defRPr/>
            </a:lvl1pPr>
          </a:lstStyle>
          <a:p>
            <a:pPr>
              <a:defRPr/>
            </a:pPr>
            <a:endParaRPr lang="en-US" altLang="en-US" dirty="0"/>
          </a:p>
        </p:txBody>
      </p:sp>
      <p:sp>
        <p:nvSpPr>
          <p:cNvPr id="5" name="Rectangle 12">
            <a:extLst>
              <a:ext uri="{FF2B5EF4-FFF2-40B4-BE49-F238E27FC236}">
                <a16:creationId xmlns:a16="http://schemas.microsoft.com/office/drawing/2014/main" xmlns="" id="{739EFB19-4C25-4EF1-8FF7-BF5A1CFC44EA}"/>
              </a:ext>
            </a:extLst>
          </p:cNvPr>
          <p:cNvSpPr>
            <a:spLocks noGrp="1" noChangeArrowheads="1"/>
          </p:cNvSpPr>
          <p:nvPr>
            <p:ph type="ftr" sz="quarter" idx="11"/>
          </p:nvPr>
        </p:nvSpPr>
        <p:spPr>
          <a:ln/>
        </p:spPr>
        <p:txBody>
          <a:bodyPr/>
          <a:lstStyle>
            <a:lvl1pPr>
              <a:defRPr/>
            </a:lvl1pPr>
          </a:lstStyle>
          <a:p>
            <a:pPr>
              <a:defRPr/>
            </a:pPr>
            <a:r>
              <a:rPr lang="en-US" altLang="en-US" dirty="0"/>
              <a:t>Copyright 2015 by W. H. Freeman and Company. All rights reserved.</a:t>
            </a:r>
          </a:p>
        </p:txBody>
      </p:sp>
      <p:sp>
        <p:nvSpPr>
          <p:cNvPr id="6" name="Rectangle 13">
            <a:extLst>
              <a:ext uri="{FF2B5EF4-FFF2-40B4-BE49-F238E27FC236}">
                <a16:creationId xmlns:a16="http://schemas.microsoft.com/office/drawing/2014/main" xmlns="" id="{30C894FF-C6F9-4D46-8BAC-08C6FFB69B05}"/>
              </a:ext>
            </a:extLst>
          </p:cNvPr>
          <p:cNvSpPr>
            <a:spLocks noGrp="1" noChangeArrowheads="1"/>
          </p:cNvSpPr>
          <p:nvPr>
            <p:ph type="sldNum" sz="quarter" idx="12"/>
          </p:nvPr>
        </p:nvSpPr>
        <p:spPr>
          <a:ln/>
        </p:spPr>
        <p:txBody>
          <a:bodyPr/>
          <a:lstStyle>
            <a:lvl1pPr>
              <a:defRPr/>
            </a:lvl1pPr>
          </a:lstStyle>
          <a:p>
            <a:pPr>
              <a:defRPr/>
            </a:pPr>
            <a:fld id="{5AA9D66D-F02F-4556-AE41-E4DA0E9FAE26}" type="slidenum">
              <a:rPr lang="en-US" altLang="en-US"/>
              <a:pPr>
                <a:defRPr/>
              </a:pPr>
              <a:t>‹#›</a:t>
            </a:fld>
            <a:endParaRPr lang="en-US" altLang="en-US" dirty="0"/>
          </a:p>
        </p:txBody>
      </p:sp>
    </p:spTree>
    <p:extLst>
      <p:ext uri="{BB962C8B-B14F-4D97-AF65-F5344CB8AC3E}">
        <p14:creationId xmlns:p14="http://schemas.microsoft.com/office/powerpoint/2010/main" val="3847274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p:cNvSpPr txBox="1"/>
          <p:nvPr userDrawn="1"/>
        </p:nvSpPr>
        <p:spPr>
          <a:xfrm>
            <a:off x="1447800" y="6248400"/>
            <a:ext cx="6172200" cy="30777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20000"/>
              </a:spcBef>
              <a:spcAft>
                <a:spcPct val="0"/>
              </a:spcAft>
              <a:buClr>
                <a:schemeClr val="folHlink"/>
              </a:buClr>
              <a:buSzPct val="60000"/>
              <a:buFont typeface="Arial" pitchFamily="34" charset="0"/>
              <a:buNone/>
              <a:tabLst/>
              <a:defRPr/>
            </a:pPr>
            <a:r>
              <a:rPr lang="en-US" altLang="en-US" sz="1400" dirty="0" smtClean="0">
                <a:latin typeface="Thames" pitchFamily="2" charset="0"/>
                <a:ea typeface="Cambria" pitchFamily="18" charset="0"/>
                <a:cs typeface="Cambria" pitchFamily="18" charset="0"/>
              </a:rPr>
              <a:t>Copyright 2020 by W. H. Freeman and Company. All rights reserved.</a:t>
            </a:r>
            <a:endParaRPr lang="en-US" sz="1400" dirty="0" smtClean="0"/>
          </a:p>
        </p:txBody>
      </p:sp>
      <p:sp>
        <p:nvSpPr>
          <p:cNvPr id="14" name="Slide Number Placeholder 5"/>
          <p:cNvSpPr txBox="1">
            <a:spLocks/>
          </p:cNvSpPr>
          <p:nvPr userDrawn="1"/>
        </p:nvSpPr>
        <p:spPr>
          <a:xfrm>
            <a:off x="8458200" y="6599923"/>
            <a:ext cx="629752"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fld id="{6F94BB01-2447-4377-8194-F82F4D072C18}" type="slidenum">
              <a:rPr lang="en-US" sz="1200" smtClean="0">
                <a:solidFill>
                  <a:schemeClr val="tx1"/>
                </a:solidFill>
                <a:latin typeface="Arial" pitchFamily="34" charset="0"/>
                <a:ea typeface="Verdana" panose="020B0604030504040204" pitchFamily="34" charset="0"/>
                <a:cs typeface="Arial" pitchFamily="34" charset="0"/>
              </a:rPr>
              <a:pPr algn="ctr">
                <a:defRPr/>
              </a:pPr>
              <a:t>‹#›</a:t>
            </a:fld>
            <a:endParaRPr lang="en-US" sz="1200" dirty="0">
              <a:solidFill>
                <a:schemeClr val="tx1"/>
              </a:solidFill>
              <a:latin typeface="Arial" pitchFamily="34" charset="0"/>
              <a:ea typeface="Verdana" panose="020B0604030504040204" pitchFamily="34" charset="0"/>
              <a:cs typeface="Arial" pitchFamily="34" charset="0"/>
            </a:endParaRPr>
          </a:p>
        </p:txBody>
      </p:sp>
    </p:spTree>
    <p:extLst>
      <p:ext uri="{BB962C8B-B14F-4D97-AF65-F5344CB8AC3E}">
        <p14:creationId xmlns:p14="http://schemas.microsoft.com/office/powerpoint/2010/main" val="1228497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Figure and Conte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1182688" y="2017713"/>
            <a:ext cx="7772400" cy="1639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p:cNvSpPr txBox="1"/>
          <p:nvPr userDrawn="1"/>
        </p:nvSpPr>
        <p:spPr>
          <a:xfrm>
            <a:off x="1447800" y="6248400"/>
            <a:ext cx="6172200" cy="30777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20000"/>
              </a:spcBef>
              <a:spcAft>
                <a:spcPct val="0"/>
              </a:spcAft>
              <a:buClr>
                <a:schemeClr val="folHlink"/>
              </a:buClr>
              <a:buSzPct val="60000"/>
              <a:buFont typeface="Arial" pitchFamily="34" charset="0"/>
              <a:buNone/>
              <a:tabLst/>
              <a:defRPr/>
            </a:pPr>
            <a:r>
              <a:rPr lang="en-US" altLang="en-US" sz="1400" dirty="0" smtClean="0">
                <a:latin typeface="Thames" pitchFamily="2" charset="0"/>
                <a:ea typeface="Cambria" pitchFamily="18" charset="0"/>
                <a:cs typeface="Cambria" pitchFamily="18" charset="0"/>
              </a:rPr>
              <a:t>Copyright 2020 by W. H. Freeman and Company. All rights reserved.</a:t>
            </a:r>
            <a:endParaRPr lang="en-US" sz="1400" dirty="0" smtClean="0"/>
          </a:p>
        </p:txBody>
      </p:sp>
      <p:sp>
        <p:nvSpPr>
          <p:cNvPr id="14" name="Slide Number Placeholder 5"/>
          <p:cNvSpPr txBox="1">
            <a:spLocks/>
          </p:cNvSpPr>
          <p:nvPr userDrawn="1"/>
        </p:nvSpPr>
        <p:spPr>
          <a:xfrm>
            <a:off x="8458200" y="6599923"/>
            <a:ext cx="629752"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fld id="{6F94BB01-2447-4377-8194-F82F4D072C18}" type="slidenum">
              <a:rPr lang="en-US" sz="1200" smtClean="0">
                <a:solidFill>
                  <a:schemeClr val="tx1"/>
                </a:solidFill>
                <a:latin typeface="Arial" pitchFamily="34" charset="0"/>
                <a:ea typeface="Verdana" panose="020B0604030504040204" pitchFamily="34" charset="0"/>
                <a:cs typeface="Arial" pitchFamily="34" charset="0"/>
              </a:rPr>
              <a:pPr algn="ctr">
                <a:defRPr/>
              </a:pPr>
              <a:t>‹#›</a:t>
            </a:fld>
            <a:endParaRPr lang="en-US" sz="1200" dirty="0">
              <a:solidFill>
                <a:schemeClr val="tx1"/>
              </a:solidFill>
              <a:latin typeface="Arial" pitchFamily="34" charset="0"/>
              <a:ea typeface="Verdana" panose="020B0604030504040204" pitchFamily="34" charset="0"/>
              <a:cs typeface="Arial" pitchFamily="34" charset="0"/>
            </a:endParaRPr>
          </a:p>
        </p:txBody>
      </p:sp>
      <p:sp>
        <p:nvSpPr>
          <p:cNvPr id="5" name="Picture Placeholder 4"/>
          <p:cNvSpPr>
            <a:spLocks noGrp="1"/>
          </p:cNvSpPr>
          <p:nvPr>
            <p:ph type="pic" sz="quarter" idx="10"/>
          </p:nvPr>
        </p:nvSpPr>
        <p:spPr>
          <a:xfrm>
            <a:off x="1295400" y="3886200"/>
            <a:ext cx="2438400" cy="533400"/>
          </a:xfrm>
        </p:spPr>
        <p:txBody>
          <a:bodyPr/>
          <a:lstStyle/>
          <a:p>
            <a:endParaRPr lang="en-US"/>
          </a:p>
        </p:txBody>
      </p:sp>
      <p:sp>
        <p:nvSpPr>
          <p:cNvPr id="7" name="Picture Placeholder 6"/>
          <p:cNvSpPr>
            <a:spLocks noGrp="1"/>
          </p:cNvSpPr>
          <p:nvPr>
            <p:ph type="pic" sz="quarter" idx="11"/>
          </p:nvPr>
        </p:nvSpPr>
        <p:spPr>
          <a:xfrm>
            <a:off x="4267200" y="3886200"/>
            <a:ext cx="2438400" cy="457200"/>
          </a:xfrm>
        </p:spPr>
        <p:txBody>
          <a:bodyPr/>
          <a:lstStyle/>
          <a:p>
            <a:endParaRPr lang="en-US"/>
          </a:p>
        </p:txBody>
      </p:sp>
      <p:sp>
        <p:nvSpPr>
          <p:cNvPr id="10" name="Content Placeholder 2"/>
          <p:cNvSpPr>
            <a:spLocks noGrp="1"/>
          </p:cNvSpPr>
          <p:nvPr>
            <p:ph idx="12"/>
          </p:nvPr>
        </p:nvSpPr>
        <p:spPr>
          <a:xfrm>
            <a:off x="1169894" y="4614536"/>
            <a:ext cx="7772400" cy="10182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able Placeholder 5"/>
          <p:cNvSpPr>
            <a:spLocks noGrp="1"/>
          </p:cNvSpPr>
          <p:nvPr>
            <p:ph type="tbl" sz="quarter" idx="13"/>
          </p:nvPr>
        </p:nvSpPr>
        <p:spPr>
          <a:xfrm>
            <a:off x="6934200" y="3810000"/>
            <a:ext cx="1838325" cy="533400"/>
          </a:xfrm>
        </p:spPr>
        <p:txBody>
          <a:bodyPr/>
          <a:lstStyle/>
          <a:p>
            <a:endParaRPr lang="en-US"/>
          </a:p>
        </p:txBody>
      </p:sp>
      <p:sp>
        <p:nvSpPr>
          <p:cNvPr id="9" name="Content Placeholder 8"/>
          <p:cNvSpPr>
            <a:spLocks noGrp="1"/>
          </p:cNvSpPr>
          <p:nvPr>
            <p:ph sz="quarter" idx="14"/>
          </p:nvPr>
        </p:nvSpPr>
        <p:spPr>
          <a:xfrm>
            <a:off x="1196228" y="5562600"/>
            <a:ext cx="7553325" cy="68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7"/>
          <p:cNvSpPr>
            <a:spLocks noGrp="1"/>
          </p:cNvSpPr>
          <p:nvPr>
            <p:ph sz="quarter" idx="15"/>
          </p:nvPr>
        </p:nvSpPr>
        <p:spPr>
          <a:xfrm>
            <a:off x="1150938" y="5867400"/>
            <a:ext cx="7307262" cy="9906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Picture Placeholder 11"/>
          <p:cNvSpPr>
            <a:spLocks noGrp="1"/>
          </p:cNvSpPr>
          <p:nvPr>
            <p:ph type="pic" sz="quarter" idx="16"/>
          </p:nvPr>
        </p:nvSpPr>
        <p:spPr>
          <a:xfrm>
            <a:off x="5715000" y="3810000"/>
            <a:ext cx="1219200" cy="609600"/>
          </a:xfrm>
        </p:spPr>
        <p:txBody>
          <a:bodyPr/>
          <a:lstStyle/>
          <a:p>
            <a:endParaRPr lang="en-US"/>
          </a:p>
        </p:txBody>
      </p:sp>
      <p:sp>
        <p:nvSpPr>
          <p:cNvPr id="17" name="Content Placeholder 16"/>
          <p:cNvSpPr>
            <a:spLocks noGrp="1"/>
          </p:cNvSpPr>
          <p:nvPr>
            <p:ph sz="quarter" idx="17"/>
          </p:nvPr>
        </p:nvSpPr>
        <p:spPr>
          <a:xfrm>
            <a:off x="1169988" y="6402388"/>
            <a:ext cx="7288212" cy="7604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5072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a:extLst>
              <a:ext uri="{FF2B5EF4-FFF2-40B4-BE49-F238E27FC236}">
                <a16:creationId xmlns:a16="http://schemas.microsoft.com/office/drawing/2014/main" xmlns="" id="{3C741A4E-869E-41C2-976C-04711C335798}"/>
              </a:ext>
            </a:extLst>
          </p:cNvPr>
          <p:cNvSpPr>
            <a:spLocks noGrp="1" noChangeArrowheads="1"/>
          </p:cNvSpPr>
          <p:nvPr>
            <p:ph type="dt" sz="half" idx="10"/>
          </p:nvPr>
        </p:nvSpPr>
        <p:spPr>
          <a:ln/>
        </p:spPr>
        <p:txBody>
          <a:bodyPr/>
          <a:lstStyle>
            <a:lvl1pPr>
              <a:defRPr/>
            </a:lvl1pPr>
          </a:lstStyle>
          <a:p>
            <a:pPr>
              <a:defRPr/>
            </a:pPr>
            <a:endParaRPr lang="en-US" altLang="en-US" dirty="0"/>
          </a:p>
        </p:txBody>
      </p:sp>
      <p:sp>
        <p:nvSpPr>
          <p:cNvPr id="5" name="Rectangle 12">
            <a:extLst>
              <a:ext uri="{FF2B5EF4-FFF2-40B4-BE49-F238E27FC236}">
                <a16:creationId xmlns:a16="http://schemas.microsoft.com/office/drawing/2014/main" xmlns="" id="{AAB05BB4-2CC2-4502-8774-FBE6667BE6ED}"/>
              </a:ext>
            </a:extLst>
          </p:cNvPr>
          <p:cNvSpPr>
            <a:spLocks noGrp="1" noChangeArrowheads="1"/>
          </p:cNvSpPr>
          <p:nvPr>
            <p:ph type="ftr" sz="quarter" idx="11"/>
          </p:nvPr>
        </p:nvSpPr>
        <p:spPr>
          <a:ln/>
        </p:spPr>
        <p:txBody>
          <a:bodyPr/>
          <a:lstStyle>
            <a:lvl1pPr>
              <a:defRPr/>
            </a:lvl1pPr>
          </a:lstStyle>
          <a:p>
            <a:pPr>
              <a:defRPr/>
            </a:pPr>
            <a:r>
              <a:rPr lang="en-US" altLang="en-US" dirty="0"/>
              <a:t>Copyright 2015 by W. H. Freeman and Company. All rights reserved.</a:t>
            </a:r>
          </a:p>
        </p:txBody>
      </p:sp>
      <p:sp>
        <p:nvSpPr>
          <p:cNvPr id="6" name="Rectangle 13">
            <a:extLst>
              <a:ext uri="{FF2B5EF4-FFF2-40B4-BE49-F238E27FC236}">
                <a16:creationId xmlns:a16="http://schemas.microsoft.com/office/drawing/2014/main" xmlns="" id="{0A654F03-82EE-4D4E-9010-4A0063BEE987}"/>
              </a:ext>
            </a:extLst>
          </p:cNvPr>
          <p:cNvSpPr>
            <a:spLocks noGrp="1" noChangeArrowheads="1"/>
          </p:cNvSpPr>
          <p:nvPr>
            <p:ph type="sldNum" sz="quarter" idx="12"/>
          </p:nvPr>
        </p:nvSpPr>
        <p:spPr>
          <a:ln/>
        </p:spPr>
        <p:txBody>
          <a:bodyPr/>
          <a:lstStyle>
            <a:lvl1pPr>
              <a:defRPr/>
            </a:lvl1pPr>
          </a:lstStyle>
          <a:p>
            <a:pPr>
              <a:defRPr/>
            </a:pPr>
            <a:fld id="{50C18603-7B8A-434A-86F0-321223A5F136}" type="slidenum">
              <a:rPr lang="en-US" altLang="en-US"/>
              <a:pPr>
                <a:defRPr/>
              </a:pPr>
              <a:t>‹#›</a:t>
            </a:fld>
            <a:endParaRPr lang="en-US" altLang="en-US" dirty="0"/>
          </a:p>
        </p:txBody>
      </p:sp>
    </p:spTree>
    <p:extLst>
      <p:ext uri="{BB962C8B-B14F-4D97-AF65-F5344CB8AC3E}">
        <p14:creationId xmlns:p14="http://schemas.microsoft.com/office/powerpoint/2010/main" val="634895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a:extLst>
              <a:ext uri="{FF2B5EF4-FFF2-40B4-BE49-F238E27FC236}">
                <a16:creationId xmlns:a16="http://schemas.microsoft.com/office/drawing/2014/main" xmlns="" id="{E36291E3-6047-4971-ABC0-B5A1370D880E}"/>
              </a:ext>
            </a:extLst>
          </p:cNvPr>
          <p:cNvSpPr>
            <a:spLocks noGrp="1" noChangeArrowheads="1"/>
          </p:cNvSpPr>
          <p:nvPr>
            <p:ph type="dt" sz="half" idx="10"/>
          </p:nvPr>
        </p:nvSpPr>
        <p:spPr>
          <a:ln/>
        </p:spPr>
        <p:txBody>
          <a:bodyPr/>
          <a:lstStyle>
            <a:lvl1pPr>
              <a:defRPr/>
            </a:lvl1pPr>
          </a:lstStyle>
          <a:p>
            <a:pPr>
              <a:defRPr/>
            </a:pPr>
            <a:endParaRPr lang="en-US" altLang="en-US" dirty="0"/>
          </a:p>
        </p:txBody>
      </p:sp>
      <p:sp>
        <p:nvSpPr>
          <p:cNvPr id="6" name="Rectangle 12">
            <a:extLst>
              <a:ext uri="{FF2B5EF4-FFF2-40B4-BE49-F238E27FC236}">
                <a16:creationId xmlns:a16="http://schemas.microsoft.com/office/drawing/2014/main" xmlns="" id="{E92D0C97-A571-41FD-8EFB-73DD7E336929}"/>
              </a:ext>
            </a:extLst>
          </p:cNvPr>
          <p:cNvSpPr>
            <a:spLocks noGrp="1" noChangeArrowheads="1"/>
          </p:cNvSpPr>
          <p:nvPr>
            <p:ph type="ftr" sz="quarter" idx="11"/>
          </p:nvPr>
        </p:nvSpPr>
        <p:spPr>
          <a:ln/>
        </p:spPr>
        <p:txBody>
          <a:bodyPr/>
          <a:lstStyle>
            <a:lvl1pPr>
              <a:defRPr/>
            </a:lvl1pPr>
          </a:lstStyle>
          <a:p>
            <a:pPr>
              <a:defRPr/>
            </a:pPr>
            <a:r>
              <a:rPr lang="en-US" altLang="en-US" dirty="0"/>
              <a:t>Copyright 2015 by W. H. Freeman and Company. All rights reserved.</a:t>
            </a:r>
          </a:p>
        </p:txBody>
      </p:sp>
      <p:sp>
        <p:nvSpPr>
          <p:cNvPr id="7" name="Rectangle 13">
            <a:extLst>
              <a:ext uri="{FF2B5EF4-FFF2-40B4-BE49-F238E27FC236}">
                <a16:creationId xmlns:a16="http://schemas.microsoft.com/office/drawing/2014/main" xmlns="" id="{31808F80-2409-40DE-A32A-F45FDCD0DEAC}"/>
              </a:ext>
            </a:extLst>
          </p:cNvPr>
          <p:cNvSpPr>
            <a:spLocks noGrp="1" noChangeArrowheads="1"/>
          </p:cNvSpPr>
          <p:nvPr>
            <p:ph type="sldNum" sz="quarter" idx="12"/>
          </p:nvPr>
        </p:nvSpPr>
        <p:spPr>
          <a:ln/>
        </p:spPr>
        <p:txBody>
          <a:bodyPr/>
          <a:lstStyle>
            <a:lvl1pPr>
              <a:defRPr/>
            </a:lvl1pPr>
          </a:lstStyle>
          <a:p>
            <a:pPr>
              <a:defRPr/>
            </a:pPr>
            <a:fld id="{A1B4EB10-1029-40C8-847B-2B8600961C50}" type="slidenum">
              <a:rPr lang="en-US" altLang="en-US"/>
              <a:pPr>
                <a:defRPr/>
              </a:pPr>
              <a:t>‹#›</a:t>
            </a:fld>
            <a:endParaRPr lang="en-US" altLang="en-US" dirty="0"/>
          </a:p>
        </p:txBody>
      </p:sp>
    </p:spTree>
    <p:extLst>
      <p:ext uri="{BB962C8B-B14F-4D97-AF65-F5344CB8AC3E}">
        <p14:creationId xmlns:p14="http://schemas.microsoft.com/office/powerpoint/2010/main" val="329293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a:extLst>
              <a:ext uri="{FF2B5EF4-FFF2-40B4-BE49-F238E27FC236}">
                <a16:creationId xmlns:a16="http://schemas.microsoft.com/office/drawing/2014/main" xmlns="" id="{34AF7935-7B99-4840-9C53-7CE27BFC6805}"/>
              </a:ext>
            </a:extLst>
          </p:cNvPr>
          <p:cNvSpPr>
            <a:spLocks noGrp="1" noChangeArrowheads="1"/>
          </p:cNvSpPr>
          <p:nvPr>
            <p:ph type="dt" sz="half" idx="10"/>
          </p:nvPr>
        </p:nvSpPr>
        <p:spPr>
          <a:ln/>
        </p:spPr>
        <p:txBody>
          <a:bodyPr/>
          <a:lstStyle>
            <a:lvl1pPr>
              <a:defRPr/>
            </a:lvl1pPr>
          </a:lstStyle>
          <a:p>
            <a:pPr>
              <a:defRPr/>
            </a:pPr>
            <a:endParaRPr lang="en-US" altLang="en-US" dirty="0"/>
          </a:p>
        </p:txBody>
      </p:sp>
      <p:sp>
        <p:nvSpPr>
          <p:cNvPr id="8" name="Rectangle 12">
            <a:extLst>
              <a:ext uri="{FF2B5EF4-FFF2-40B4-BE49-F238E27FC236}">
                <a16:creationId xmlns:a16="http://schemas.microsoft.com/office/drawing/2014/main" xmlns="" id="{8FE475B8-B4F8-4559-B925-B6FCA0419B9B}"/>
              </a:ext>
            </a:extLst>
          </p:cNvPr>
          <p:cNvSpPr>
            <a:spLocks noGrp="1" noChangeArrowheads="1"/>
          </p:cNvSpPr>
          <p:nvPr>
            <p:ph type="ftr" sz="quarter" idx="11"/>
          </p:nvPr>
        </p:nvSpPr>
        <p:spPr>
          <a:ln/>
        </p:spPr>
        <p:txBody>
          <a:bodyPr/>
          <a:lstStyle>
            <a:lvl1pPr>
              <a:defRPr/>
            </a:lvl1pPr>
          </a:lstStyle>
          <a:p>
            <a:pPr>
              <a:defRPr/>
            </a:pPr>
            <a:r>
              <a:rPr lang="en-US" altLang="en-US" dirty="0"/>
              <a:t>Copyright 2015 by W. H. Freeman and Company. All rights reserved.</a:t>
            </a:r>
          </a:p>
        </p:txBody>
      </p:sp>
      <p:sp>
        <p:nvSpPr>
          <p:cNvPr id="9" name="Rectangle 13">
            <a:extLst>
              <a:ext uri="{FF2B5EF4-FFF2-40B4-BE49-F238E27FC236}">
                <a16:creationId xmlns:a16="http://schemas.microsoft.com/office/drawing/2014/main" xmlns="" id="{2D586BA3-0CD9-4F9F-A7FE-B3C41BB100D8}"/>
              </a:ext>
            </a:extLst>
          </p:cNvPr>
          <p:cNvSpPr>
            <a:spLocks noGrp="1" noChangeArrowheads="1"/>
          </p:cNvSpPr>
          <p:nvPr>
            <p:ph type="sldNum" sz="quarter" idx="12"/>
          </p:nvPr>
        </p:nvSpPr>
        <p:spPr>
          <a:ln/>
        </p:spPr>
        <p:txBody>
          <a:bodyPr/>
          <a:lstStyle>
            <a:lvl1pPr>
              <a:defRPr/>
            </a:lvl1pPr>
          </a:lstStyle>
          <a:p>
            <a:pPr>
              <a:defRPr/>
            </a:pPr>
            <a:fld id="{3A3F9124-D76E-4881-A0A6-ED33848E405E}" type="slidenum">
              <a:rPr lang="en-US" altLang="en-US"/>
              <a:pPr>
                <a:defRPr/>
              </a:pPr>
              <a:t>‹#›</a:t>
            </a:fld>
            <a:endParaRPr lang="en-US" altLang="en-US" dirty="0"/>
          </a:p>
        </p:txBody>
      </p:sp>
    </p:spTree>
    <p:extLst>
      <p:ext uri="{BB962C8B-B14F-4D97-AF65-F5344CB8AC3E}">
        <p14:creationId xmlns:p14="http://schemas.microsoft.com/office/powerpoint/2010/main" val="4014381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a:extLst>
              <a:ext uri="{FF2B5EF4-FFF2-40B4-BE49-F238E27FC236}">
                <a16:creationId xmlns:a16="http://schemas.microsoft.com/office/drawing/2014/main" xmlns="" id="{D35F9E1C-E5C0-427F-A83C-EF833099A64E}"/>
              </a:ext>
            </a:extLst>
          </p:cNvPr>
          <p:cNvSpPr>
            <a:spLocks noGrp="1" noChangeArrowheads="1"/>
          </p:cNvSpPr>
          <p:nvPr>
            <p:ph type="dt" sz="half" idx="10"/>
          </p:nvPr>
        </p:nvSpPr>
        <p:spPr>
          <a:ln/>
        </p:spPr>
        <p:txBody>
          <a:bodyPr/>
          <a:lstStyle>
            <a:lvl1pPr>
              <a:defRPr/>
            </a:lvl1pPr>
          </a:lstStyle>
          <a:p>
            <a:pPr>
              <a:defRPr/>
            </a:pPr>
            <a:endParaRPr lang="en-US" altLang="en-US" dirty="0"/>
          </a:p>
        </p:txBody>
      </p:sp>
      <p:sp>
        <p:nvSpPr>
          <p:cNvPr id="4" name="Rectangle 12">
            <a:extLst>
              <a:ext uri="{FF2B5EF4-FFF2-40B4-BE49-F238E27FC236}">
                <a16:creationId xmlns:a16="http://schemas.microsoft.com/office/drawing/2014/main" xmlns="" id="{7A4C81CB-2694-4DB2-8902-3A355710AFE8}"/>
              </a:ext>
            </a:extLst>
          </p:cNvPr>
          <p:cNvSpPr>
            <a:spLocks noGrp="1" noChangeArrowheads="1"/>
          </p:cNvSpPr>
          <p:nvPr>
            <p:ph type="ftr" sz="quarter" idx="11"/>
          </p:nvPr>
        </p:nvSpPr>
        <p:spPr>
          <a:ln/>
        </p:spPr>
        <p:txBody>
          <a:bodyPr/>
          <a:lstStyle>
            <a:lvl1pPr>
              <a:defRPr/>
            </a:lvl1pPr>
          </a:lstStyle>
          <a:p>
            <a:pPr>
              <a:defRPr/>
            </a:pPr>
            <a:r>
              <a:rPr lang="en-US" altLang="en-US" dirty="0"/>
              <a:t>Copyright 2015 by W. H. Freeman and Company. All rights reserved.</a:t>
            </a:r>
          </a:p>
        </p:txBody>
      </p:sp>
      <p:sp>
        <p:nvSpPr>
          <p:cNvPr id="5" name="Rectangle 13">
            <a:extLst>
              <a:ext uri="{FF2B5EF4-FFF2-40B4-BE49-F238E27FC236}">
                <a16:creationId xmlns:a16="http://schemas.microsoft.com/office/drawing/2014/main" xmlns="" id="{E71B8C16-8128-4314-B55D-5328AF4F2601}"/>
              </a:ext>
            </a:extLst>
          </p:cNvPr>
          <p:cNvSpPr>
            <a:spLocks noGrp="1" noChangeArrowheads="1"/>
          </p:cNvSpPr>
          <p:nvPr>
            <p:ph type="sldNum" sz="quarter" idx="12"/>
          </p:nvPr>
        </p:nvSpPr>
        <p:spPr>
          <a:ln/>
        </p:spPr>
        <p:txBody>
          <a:bodyPr/>
          <a:lstStyle>
            <a:lvl1pPr>
              <a:defRPr/>
            </a:lvl1pPr>
          </a:lstStyle>
          <a:p>
            <a:pPr>
              <a:defRPr/>
            </a:pPr>
            <a:fld id="{D3F82CC2-B8E5-45B6-B81F-6FD4B3B9CC77}" type="slidenum">
              <a:rPr lang="en-US" altLang="en-US"/>
              <a:pPr>
                <a:defRPr/>
              </a:pPr>
              <a:t>‹#›</a:t>
            </a:fld>
            <a:endParaRPr lang="en-US" altLang="en-US" dirty="0"/>
          </a:p>
        </p:txBody>
      </p:sp>
    </p:spTree>
    <p:extLst>
      <p:ext uri="{BB962C8B-B14F-4D97-AF65-F5344CB8AC3E}">
        <p14:creationId xmlns:p14="http://schemas.microsoft.com/office/powerpoint/2010/main" val="3455609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xmlns="" id="{6A19E9A2-C577-4D2F-8B11-C93D16717B01}"/>
              </a:ext>
            </a:extLst>
          </p:cNvPr>
          <p:cNvSpPr>
            <a:spLocks noGrp="1" noChangeArrowheads="1"/>
          </p:cNvSpPr>
          <p:nvPr>
            <p:ph type="dt" sz="half" idx="10"/>
          </p:nvPr>
        </p:nvSpPr>
        <p:spPr>
          <a:ln/>
        </p:spPr>
        <p:txBody>
          <a:bodyPr/>
          <a:lstStyle>
            <a:lvl1pPr>
              <a:defRPr/>
            </a:lvl1pPr>
          </a:lstStyle>
          <a:p>
            <a:pPr>
              <a:defRPr/>
            </a:pPr>
            <a:endParaRPr lang="en-US" altLang="en-US" dirty="0"/>
          </a:p>
        </p:txBody>
      </p:sp>
      <p:sp>
        <p:nvSpPr>
          <p:cNvPr id="3" name="Rectangle 12">
            <a:extLst>
              <a:ext uri="{FF2B5EF4-FFF2-40B4-BE49-F238E27FC236}">
                <a16:creationId xmlns:a16="http://schemas.microsoft.com/office/drawing/2014/main" xmlns="" id="{BDA08010-07AA-4454-B004-564635C73322}"/>
              </a:ext>
            </a:extLst>
          </p:cNvPr>
          <p:cNvSpPr>
            <a:spLocks noGrp="1" noChangeArrowheads="1"/>
          </p:cNvSpPr>
          <p:nvPr>
            <p:ph type="ftr" sz="quarter" idx="11"/>
          </p:nvPr>
        </p:nvSpPr>
        <p:spPr>
          <a:ln/>
        </p:spPr>
        <p:txBody>
          <a:bodyPr/>
          <a:lstStyle>
            <a:lvl1pPr>
              <a:defRPr/>
            </a:lvl1pPr>
          </a:lstStyle>
          <a:p>
            <a:pPr>
              <a:defRPr/>
            </a:pPr>
            <a:r>
              <a:rPr lang="en-US" altLang="en-US" dirty="0"/>
              <a:t>Copyright 2015 by W. H. Freeman and Company. All rights reserved.</a:t>
            </a:r>
          </a:p>
        </p:txBody>
      </p:sp>
      <p:sp>
        <p:nvSpPr>
          <p:cNvPr id="4" name="Rectangle 13">
            <a:extLst>
              <a:ext uri="{FF2B5EF4-FFF2-40B4-BE49-F238E27FC236}">
                <a16:creationId xmlns:a16="http://schemas.microsoft.com/office/drawing/2014/main" xmlns="" id="{55553588-D6E8-45A7-A397-DDB609BF9058}"/>
              </a:ext>
            </a:extLst>
          </p:cNvPr>
          <p:cNvSpPr>
            <a:spLocks noGrp="1" noChangeArrowheads="1"/>
          </p:cNvSpPr>
          <p:nvPr>
            <p:ph type="sldNum" sz="quarter" idx="12"/>
          </p:nvPr>
        </p:nvSpPr>
        <p:spPr>
          <a:ln/>
        </p:spPr>
        <p:txBody>
          <a:bodyPr/>
          <a:lstStyle>
            <a:lvl1pPr>
              <a:defRPr/>
            </a:lvl1pPr>
          </a:lstStyle>
          <a:p>
            <a:pPr>
              <a:defRPr/>
            </a:pPr>
            <a:fld id="{D66C4B8B-A6EE-4A20-AE14-A903C9F35459}" type="slidenum">
              <a:rPr lang="en-US" altLang="en-US"/>
              <a:pPr>
                <a:defRPr/>
              </a:pPr>
              <a:t>‹#›</a:t>
            </a:fld>
            <a:endParaRPr lang="en-US" altLang="en-US" dirty="0"/>
          </a:p>
        </p:txBody>
      </p:sp>
    </p:spTree>
    <p:extLst>
      <p:ext uri="{BB962C8B-B14F-4D97-AF65-F5344CB8AC3E}">
        <p14:creationId xmlns:p14="http://schemas.microsoft.com/office/powerpoint/2010/main" val="4249318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xmlns="" id="{44718E25-EA83-43DE-AD59-DF55CB16AC01}"/>
              </a:ext>
            </a:extLst>
          </p:cNvPr>
          <p:cNvSpPr>
            <a:spLocks noChangeArrowheads="1"/>
          </p:cNvSpPr>
          <p:nvPr/>
        </p:nvSpPr>
        <p:spPr bwMode="ltGray">
          <a:xfrm>
            <a:off x="417513" y="10985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kumimoji="1" lang="en-US" altLang="en-US" sz="2400" dirty="0">
              <a:latin typeface="Tahoma" pitchFamily="34" charset="0"/>
            </a:endParaRPr>
          </a:p>
        </p:txBody>
      </p:sp>
      <p:sp>
        <p:nvSpPr>
          <p:cNvPr id="1027" name="Rectangle 3">
            <a:extLst>
              <a:ext uri="{FF2B5EF4-FFF2-40B4-BE49-F238E27FC236}">
                <a16:creationId xmlns:a16="http://schemas.microsoft.com/office/drawing/2014/main" xmlns="" id="{C5E311A4-ACE9-4D56-B393-C79E5881F6FC}"/>
              </a:ext>
            </a:extLst>
          </p:cNvPr>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kumimoji="1" lang="en-US" altLang="en-US" sz="2400" dirty="0">
              <a:latin typeface="Tahoma" pitchFamily="34" charset="0"/>
            </a:endParaRPr>
          </a:p>
        </p:txBody>
      </p:sp>
      <p:sp>
        <p:nvSpPr>
          <p:cNvPr id="1028" name="Rectangle 4">
            <a:extLst>
              <a:ext uri="{FF2B5EF4-FFF2-40B4-BE49-F238E27FC236}">
                <a16:creationId xmlns:a16="http://schemas.microsoft.com/office/drawing/2014/main" xmlns="" id="{BB79D82A-4035-4EDB-8D31-2AEDFDABFA1B}"/>
              </a:ext>
            </a:extLst>
          </p:cNvPr>
          <p:cNvSpPr>
            <a:spLocks noChangeArrowheads="1"/>
          </p:cNvSpPr>
          <p:nvPr/>
        </p:nvSpPr>
        <p:spPr bwMode="ltGray">
          <a:xfrm>
            <a:off x="541338" y="15208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kumimoji="1" lang="en-US" altLang="en-US" sz="2400" dirty="0">
              <a:latin typeface="Tahoma" pitchFamily="34" charset="0"/>
            </a:endParaRPr>
          </a:p>
        </p:txBody>
      </p:sp>
      <p:sp>
        <p:nvSpPr>
          <p:cNvPr id="1029" name="Rectangle 5">
            <a:extLst>
              <a:ext uri="{FF2B5EF4-FFF2-40B4-BE49-F238E27FC236}">
                <a16:creationId xmlns:a16="http://schemas.microsoft.com/office/drawing/2014/main" xmlns="" id="{40230C1A-0E7E-42CA-9E0E-2474C102E3F5}"/>
              </a:ext>
            </a:extLst>
          </p:cNvPr>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kumimoji="1" lang="en-US" altLang="en-US" sz="2400" dirty="0">
              <a:latin typeface="Tahoma" pitchFamily="34" charset="0"/>
            </a:endParaRPr>
          </a:p>
        </p:txBody>
      </p:sp>
      <p:sp>
        <p:nvSpPr>
          <p:cNvPr id="1030" name="Rectangle 6">
            <a:extLst>
              <a:ext uri="{FF2B5EF4-FFF2-40B4-BE49-F238E27FC236}">
                <a16:creationId xmlns:a16="http://schemas.microsoft.com/office/drawing/2014/main" xmlns="" id="{66FFD552-59DD-4018-961E-FEC1EABA3363}"/>
              </a:ext>
            </a:extLst>
          </p:cNvPr>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kumimoji="1" lang="en-US" altLang="en-US" sz="2400" dirty="0">
              <a:latin typeface="Tahoma" pitchFamily="34" charset="0"/>
            </a:endParaRPr>
          </a:p>
        </p:txBody>
      </p:sp>
      <p:sp>
        <p:nvSpPr>
          <p:cNvPr id="1031" name="Rectangle 7">
            <a:extLst>
              <a:ext uri="{FF2B5EF4-FFF2-40B4-BE49-F238E27FC236}">
                <a16:creationId xmlns:a16="http://schemas.microsoft.com/office/drawing/2014/main" xmlns="" id="{00DD687A-BC21-44F4-8D17-68424BC21425}"/>
              </a:ext>
            </a:extLst>
          </p:cNvPr>
          <p:cNvSpPr>
            <a:spLocks noChangeArrowheads="1"/>
          </p:cNvSpPr>
          <p:nvPr/>
        </p:nvSpPr>
        <p:spPr bwMode="gray">
          <a:xfrm>
            <a:off x="762000" y="99060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kumimoji="1" lang="en-US" altLang="en-US" sz="2400" dirty="0">
              <a:latin typeface="Tahoma" pitchFamily="34" charset="0"/>
            </a:endParaRPr>
          </a:p>
        </p:txBody>
      </p:sp>
      <p:sp>
        <p:nvSpPr>
          <p:cNvPr id="1032" name="Rectangle 8">
            <a:extLst>
              <a:ext uri="{FF2B5EF4-FFF2-40B4-BE49-F238E27FC236}">
                <a16:creationId xmlns:a16="http://schemas.microsoft.com/office/drawing/2014/main" xmlns="" id="{C4B396D4-6AE6-461A-8C0D-E045937EE8DC}"/>
              </a:ext>
            </a:extLst>
          </p:cNvPr>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kumimoji="1" lang="en-US" altLang="en-US" sz="2400" dirty="0">
              <a:latin typeface="Tahoma" pitchFamily="34" charset="0"/>
            </a:endParaRPr>
          </a:p>
        </p:txBody>
      </p:sp>
      <p:sp>
        <p:nvSpPr>
          <p:cNvPr id="1033" name="Rectangle 9">
            <a:extLst>
              <a:ext uri="{FF2B5EF4-FFF2-40B4-BE49-F238E27FC236}">
                <a16:creationId xmlns:a16="http://schemas.microsoft.com/office/drawing/2014/main" xmlns="" id="{560E391D-AA97-4D67-A75B-616AF3CF761E}"/>
              </a:ext>
            </a:extLst>
          </p:cNvPr>
          <p:cNvSpPr>
            <a:spLocks noGrp="1" noChangeArrowheads="1"/>
          </p:cNvSpPr>
          <p:nvPr>
            <p:ph type="title"/>
          </p:nvPr>
        </p:nvSpPr>
        <p:spPr bwMode="auto">
          <a:xfrm>
            <a:off x="1150938" y="214313"/>
            <a:ext cx="7793037" cy="146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34" name="Rectangle 10">
            <a:extLst>
              <a:ext uri="{FF2B5EF4-FFF2-40B4-BE49-F238E27FC236}">
                <a16:creationId xmlns:a16="http://schemas.microsoft.com/office/drawing/2014/main" xmlns="" id="{A8A5AA6F-959F-4A39-A8E7-FD8C5781CEB6}"/>
              </a:ext>
            </a:extLst>
          </p:cNvPr>
          <p:cNvSpPr>
            <a:spLocks noGrp="1" noChangeArrowheads="1"/>
          </p:cNvSpPr>
          <p:nvPr>
            <p:ph type="body" idx="1"/>
          </p:nvPr>
        </p:nvSpPr>
        <p:spPr bwMode="auto">
          <a:xfrm>
            <a:off x="1182688" y="2017713"/>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8683" name="Rectangle 11">
            <a:extLst>
              <a:ext uri="{FF2B5EF4-FFF2-40B4-BE49-F238E27FC236}">
                <a16:creationId xmlns:a16="http://schemas.microsoft.com/office/drawing/2014/main" xmlns="" id="{7B875B88-BFD3-482C-B8F2-FB1EB2EB4EE1}"/>
              </a:ext>
            </a:extLst>
          </p:cNvPr>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latin typeface="+mn-lt"/>
              </a:defRPr>
            </a:lvl1pPr>
          </a:lstStyle>
          <a:p>
            <a:pPr>
              <a:defRPr/>
            </a:pPr>
            <a:endParaRPr lang="en-US" altLang="en-US" dirty="0"/>
          </a:p>
        </p:txBody>
      </p:sp>
      <p:sp>
        <p:nvSpPr>
          <p:cNvPr id="28684" name="Rectangle 12">
            <a:extLst>
              <a:ext uri="{FF2B5EF4-FFF2-40B4-BE49-F238E27FC236}">
                <a16:creationId xmlns:a16="http://schemas.microsoft.com/office/drawing/2014/main" xmlns="" id="{B1A3A956-AD38-4EB5-BC13-EA9814126C9B}"/>
              </a:ext>
            </a:extLst>
          </p:cNvPr>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a:latin typeface="+mn-lt"/>
              </a:defRPr>
            </a:lvl1pPr>
          </a:lstStyle>
          <a:p>
            <a:pPr>
              <a:defRPr/>
            </a:pPr>
            <a:r>
              <a:rPr lang="en-US" altLang="en-US" dirty="0"/>
              <a:t>Copyright 2015 by W. H. Freeman and Company. All rights reserved.</a:t>
            </a:r>
          </a:p>
        </p:txBody>
      </p:sp>
      <p:sp>
        <p:nvSpPr>
          <p:cNvPr id="28685" name="Rectangle 13">
            <a:extLst>
              <a:ext uri="{FF2B5EF4-FFF2-40B4-BE49-F238E27FC236}">
                <a16:creationId xmlns:a16="http://schemas.microsoft.com/office/drawing/2014/main" xmlns="" id="{7F92A9E0-5CC3-47C5-9A4E-BF35D28F3BF9}"/>
              </a:ext>
            </a:extLst>
          </p:cNvPr>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a:latin typeface="Tahoma" panose="020B0604030504040204" pitchFamily="34" charset="0"/>
              </a:defRPr>
            </a:lvl1pPr>
          </a:lstStyle>
          <a:p>
            <a:pPr>
              <a:defRPr/>
            </a:pPr>
            <a:fld id="{29F39FF7-059D-430A-A49D-E25AF3299C0D}"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768" r:id="rId1"/>
    <p:sldLayoutId id="2147483757" r:id="rId2"/>
    <p:sldLayoutId id="2147483769" r:id="rId3"/>
    <p:sldLayoutId id="2147483770"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71" r:id="rId15"/>
  </p:sldLayoutIdLst>
  <p:hf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4.wmf"/></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8.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10.wmf"/><Relationship Id="rId5" Type="http://schemas.openxmlformats.org/officeDocument/2006/relationships/oleObject" Target="../embeddings/oleObject7.bin"/><Relationship Id="rId4" Type="http://schemas.openxmlformats.org/officeDocument/2006/relationships/image" Target="../media/image9.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4.xml"/><Relationship Id="rId1" Type="http://schemas.openxmlformats.org/officeDocument/2006/relationships/vmlDrawing" Target="../drawings/vmlDrawing6.vml"/><Relationship Id="rId4" Type="http://schemas.openxmlformats.org/officeDocument/2006/relationships/image" Target="../media/image13.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image" Target="../media/image15.wmf"/><Relationship Id="rId5" Type="http://schemas.openxmlformats.org/officeDocument/2006/relationships/oleObject" Target="../embeddings/oleObject10.bin"/><Relationship Id="rId4" Type="http://schemas.openxmlformats.org/officeDocument/2006/relationships/image" Target="../media/image14.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4.xml"/><Relationship Id="rId1" Type="http://schemas.openxmlformats.org/officeDocument/2006/relationships/vmlDrawing" Target="../drawings/vmlDrawing8.vml"/><Relationship Id="rId4" Type="http://schemas.openxmlformats.org/officeDocument/2006/relationships/image" Target="../media/image16.wmf"/></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4.xml"/><Relationship Id="rId1" Type="http://schemas.openxmlformats.org/officeDocument/2006/relationships/vmlDrawing" Target="../drawings/vmlDrawing9.vml"/><Relationship Id="rId4" Type="http://schemas.openxmlformats.org/officeDocument/2006/relationships/image" Target="../media/image19.wmf"/></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4.xml"/><Relationship Id="rId1" Type="http://schemas.openxmlformats.org/officeDocument/2006/relationships/vmlDrawing" Target="../drawings/vmlDrawing10.vml"/><Relationship Id="rId4" Type="http://schemas.openxmlformats.org/officeDocument/2006/relationships/image" Target="../media/image21.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4.xml"/><Relationship Id="rId1" Type="http://schemas.openxmlformats.org/officeDocument/2006/relationships/vmlDrawing" Target="../drawings/vmlDrawing11.vml"/><Relationship Id="rId4" Type="http://schemas.openxmlformats.org/officeDocument/2006/relationships/image" Target="../media/image25.w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4.xml"/><Relationship Id="rId1" Type="http://schemas.openxmlformats.org/officeDocument/2006/relationships/vmlDrawing" Target="../drawings/vmlDrawing12.vml"/><Relationship Id="rId5" Type="http://schemas.openxmlformats.org/officeDocument/2006/relationships/image" Target="../media/image28.wmf"/><Relationship Id="rId4" Type="http://schemas.openxmlformats.org/officeDocument/2006/relationships/oleObject" Target="../embeddings/oleObject15.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6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3.wmf"/><Relationship Id="rId5" Type="http://schemas.openxmlformats.org/officeDocument/2006/relationships/oleObject" Target="../embeddings/oleObject3.bin"/><Relationship Id="rId4" Type="http://schemas.openxmlformats.org/officeDocument/2006/relationships/image" Target="../media/image2.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itle 2"/>
          <p:cNvSpPr>
            <a:spLocks noGrp="1" noChangeArrowheads="1"/>
          </p:cNvSpPr>
          <p:nvPr>
            <p:ph type="ctrTitle"/>
          </p:nvPr>
        </p:nvSpPr>
        <p:spPr>
          <a:xfrm>
            <a:off x="990600" y="1295400"/>
            <a:ext cx="7772400" cy="1843088"/>
          </a:xfrm>
        </p:spPr>
        <p:txBody>
          <a:bodyPr/>
          <a:lstStyle/>
          <a:p>
            <a:pPr eaLnBrk="1" hangingPunct="1"/>
            <a:r>
              <a:rPr lang="en-US" altLang="en-US" sz="4000" b="1" dirty="0" smtClean="0">
                <a:latin typeface="Times New Roman" pitchFamily="18" charset="0"/>
                <a:ea typeface="Cambria" pitchFamily="18" charset="0"/>
                <a:cs typeface="Times New Roman" pitchFamily="18" charset="0"/>
              </a:rPr>
              <a:t>Introductory Statistics: </a:t>
            </a:r>
            <a:br>
              <a:rPr lang="en-US" altLang="en-US" sz="4000" b="1" dirty="0" smtClean="0">
                <a:latin typeface="Times New Roman" pitchFamily="18" charset="0"/>
                <a:ea typeface="Cambria" pitchFamily="18" charset="0"/>
                <a:cs typeface="Times New Roman" pitchFamily="18" charset="0"/>
              </a:rPr>
            </a:br>
            <a:r>
              <a:rPr lang="en-US" altLang="en-US" sz="4000" b="1" dirty="0" smtClean="0">
                <a:latin typeface="Times New Roman" pitchFamily="18" charset="0"/>
                <a:ea typeface="Cambria" pitchFamily="18" charset="0"/>
                <a:cs typeface="Times New Roman" pitchFamily="18" charset="0"/>
              </a:rPr>
              <a:t>A Problem-Solving Approach</a:t>
            </a:r>
            <a:br>
              <a:rPr lang="en-US" altLang="en-US" sz="4000" b="1" dirty="0" smtClean="0">
                <a:latin typeface="Times New Roman" pitchFamily="18" charset="0"/>
                <a:ea typeface="Cambria" pitchFamily="18" charset="0"/>
                <a:cs typeface="Times New Roman" pitchFamily="18" charset="0"/>
              </a:rPr>
            </a:br>
            <a:r>
              <a:rPr lang="en-US" altLang="en-US" sz="2800" b="1" dirty="0" smtClean="0">
                <a:latin typeface="Times New Roman" pitchFamily="18" charset="0"/>
                <a:ea typeface="Cambria" pitchFamily="18" charset="0"/>
                <a:cs typeface="Times New Roman" pitchFamily="18" charset="0"/>
              </a:rPr>
              <a:t>by Stephen </a:t>
            </a:r>
            <a:r>
              <a:rPr lang="en-US" altLang="en-US" sz="2800" b="1" dirty="0" err="1" smtClean="0">
                <a:latin typeface="Times New Roman" pitchFamily="18" charset="0"/>
                <a:ea typeface="Cambria" pitchFamily="18" charset="0"/>
                <a:cs typeface="Times New Roman" pitchFamily="18" charset="0"/>
              </a:rPr>
              <a:t>Kokoska</a:t>
            </a:r>
            <a:endParaRPr lang="en-US" altLang="en-US" sz="2800" b="1" dirty="0" smtClean="0">
              <a:latin typeface="Times New Roman" pitchFamily="18" charset="0"/>
              <a:ea typeface="Cambria" pitchFamily="18" charset="0"/>
              <a:cs typeface="Times New Roman" pitchFamily="18" charset="0"/>
            </a:endParaRPr>
          </a:p>
        </p:txBody>
      </p:sp>
      <p:sp>
        <p:nvSpPr>
          <p:cNvPr id="4101" name="Content Placeholder 3"/>
          <p:cNvSpPr>
            <a:spLocks noGrp="1" noChangeArrowheads="1"/>
          </p:cNvSpPr>
          <p:nvPr>
            <p:ph type="subTitle" idx="1"/>
          </p:nvPr>
        </p:nvSpPr>
        <p:spPr/>
        <p:txBody>
          <a:bodyPr/>
          <a:lstStyle/>
          <a:p>
            <a:pPr eaLnBrk="1" hangingPunct="1">
              <a:spcBef>
                <a:spcPts val="624"/>
              </a:spcBef>
            </a:pPr>
            <a:r>
              <a:rPr lang="en-US" altLang="en-US" sz="3600" b="1" dirty="0" smtClean="0">
                <a:latin typeface="Times New Roman" pitchFamily="18" charset="0"/>
                <a:ea typeface="Cambria" pitchFamily="18" charset="0"/>
                <a:cs typeface="Times New Roman" pitchFamily="18" charset="0"/>
              </a:rPr>
              <a:t>Chapter 3</a:t>
            </a:r>
          </a:p>
          <a:p>
            <a:pPr eaLnBrk="1" hangingPunct="1">
              <a:spcBef>
                <a:spcPts val="624"/>
              </a:spcBef>
            </a:pPr>
            <a:r>
              <a:rPr lang="en-US" altLang="en-US" dirty="0">
                <a:latin typeface="Times New Roman" pitchFamily="18" charset="0"/>
                <a:ea typeface="Cambria" pitchFamily="18" charset="0"/>
                <a:cs typeface="Times New Roman" pitchFamily="18" charset="0"/>
              </a:rPr>
              <a:t>Numerical Summary Measures</a:t>
            </a:r>
          </a:p>
        </p:txBody>
      </p:sp>
      <p:sp>
        <p:nvSpPr>
          <p:cNvPr id="2" name="Content Placeholder 1"/>
          <p:cNvSpPr>
            <a:spLocks noGrp="1"/>
          </p:cNvSpPr>
          <p:nvPr>
            <p:ph sz="quarter" idx="13"/>
          </p:nvPr>
        </p:nvSpPr>
        <p:spPr/>
        <p:txBody>
          <a:bodyPr anchor="ctr"/>
          <a:lstStyle/>
          <a:p>
            <a:pPr marL="0" indent="0" algn="ctr">
              <a:spcBef>
                <a:spcPts val="600"/>
              </a:spcBef>
              <a:buNone/>
            </a:pPr>
            <a:r>
              <a:rPr lang="en-US" altLang="en-US" sz="1400" dirty="0" smtClean="0">
                <a:latin typeface="Times New Roman" pitchFamily="18" charset="0"/>
                <a:ea typeface="Cambria" pitchFamily="18" charset="0"/>
                <a:cs typeface="Times New Roman" pitchFamily="18" charset="0"/>
              </a:rPr>
              <a:t>Copyright 2020 by W. H. Freeman and Company. All rights reserved.</a:t>
            </a:r>
          </a:p>
        </p:txBody>
      </p:sp>
    </p:spTree>
    <p:extLst>
      <p:ext uri="{BB962C8B-B14F-4D97-AF65-F5344CB8AC3E}">
        <p14:creationId xmlns:p14="http://schemas.microsoft.com/office/powerpoint/2010/main" val="3969203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le 8">
            <a:extLst>
              <a:ext uri="{FF2B5EF4-FFF2-40B4-BE49-F238E27FC236}">
                <a16:creationId xmlns:a16="http://schemas.microsoft.com/office/drawing/2014/main" xmlns="" id="{A3CEF720-CFDA-45AE-B696-AD0F14C06327}"/>
              </a:ext>
            </a:extLst>
          </p:cNvPr>
          <p:cNvSpPr>
            <a:spLocks noGrp="1" noChangeArrowheads="1"/>
          </p:cNvSpPr>
          <p:nvPr>
            <p:ph type="title"/>
          </p:nvPr>
        </p:nvSpPr>
        <p:spPr/>
        <p:txBody>
          <a:bodyPr/>
          <a:lstStyle/>
          <a:p>
            <a:pPr eaLnBrk="1" hangingPunct="1"/>
            <a:r>
              <a:rPr lang="en-US" altLang="en-US" sz="4000" b="1" dirty="0">
                <a:latin typeface="Times New Roman" panose="02020603050405020304" pitchFamily="18" charset="0"/>
                <a:ea typeface="Cambria" panose="02040503050406030204" pitchFamily="18" charset="0"/>
                <a:cs typeface="Times New Roman" panose="02020603050405020304" pitchFamily="18" charset="0"/>
              </a:rPr>
              <a:t>Sample Median</a:t>
            </a:r>
          </a:p>
        </p:txBody>
      </p:sp>
      <p:sp>
        <p:nvSpPr>
          <p:cNvPr id="3" name="Content Placeholder 2"/>
          <p:cNvSpPr>
            <a:spLocks noGrp="1"/>
          </p:cNvSpPr>
          <p:nvPr>
            <p:ph idx="1"/>
          </p:nvPr>
        </p:nvSpPr>
        <p:spPr>
          <a:xfrm>
            <a:off x="1182688" y="2017713"/>
            <a:ext cx="7772400" cy="1030287"/>
          </a:xfrm>
        </p:spPr>
        <p:txBody>
          <a:bodyPr/>
          <a:lstStyle/>
          <a:p>
            <a:pPr marL="0" indent="0" eaLnBrk="1" hangingPunct="1">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marL="0" indent="0" eaLnBrk="1" hangingPunct="1">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sample median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denoted</a:t>
            </a:r>
            <a:endParaRPr lang="en-US" sz="2600" dirty="0"/>
          </a:p>
        </p:txBody>
      </p:sp>
      <p:graphicFrame>
        <p:nvGraphicFramePr>
          <p:cNvPr id="11" name="Picture Placeholder 10" descr="X tilde."/>
          <p:cNvGraphicFramePr>
            <a:graphicFrameLocks noGrp="1" noChangeAspect="1"/>
          </p:cNvGraphicFramePr>
          <p:nvPr>
            <p:ph type="pic" sz="quarter" idx="10"/>
            <p:extLst>
              <p:ext uri="{D42A27DB-BD31-4B8C-83A1-F6EECF244321}">
                <p14:modId xmlns:p14="http://schemas.microsoft.com/office/powerpoint/2010/main" val="4082543902"/>
              </p:ext>
            </p:extLst>
          </p:nvPr>
        </p:nvGraphicFramePr>
        <p:xfrm>
          <a:off x="5300218" y="2514443"/>
          <a:ext cx="389298" cy="479136"/>
        </p:xfrm>
        <a:graphic>
          <a:graphicData uri="http://schemas.openxmlformats.org/presentationml/2006/ole">
            <mc:AlternateContent xmlns:mc="http://schemas.openxmlformats.org/markup-compatibility/2006">
              <mc:Choice xmlns:v="urn:schemas-microsoft-com:vml" Requires="v">
                <p:oleObj spid="_x0000_s99632" name="Equation" r:id="rId3" imgW="164880" imgH="203040" progId="Equation.DSMT4">
                  <p:embed/>
                </p:oleObj>
              </mc:Choice>
              <mc:Fallback>
                <p:oleObj name="Equation" r:id="rId3" imgW="164880" imgH="20304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0218" y="2514443"/>
                        <a:ext cx="389298" cy="4791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Content Placeholder 6"/>
          <p:cNvSpPr>
            <a:spLocks noGrp="1"/>
          </p:cNvSpPr>
          <p:nvPr>
            <p:ph idx="12"/>
          </p:nvPr>
        </p:nvSpPr>
        <p:spPr>
          <a:xfrm>
            <a:off x="1169894" y="2486959"/>
            <a:ext cx="7772400" cy="2999441"/>
          </a:xfrm>
        </p:spPr>
        <p:txBody>
          <a:bodyPr/>
          <a:lstStyle/>
          <a:p>
            <a:pPr marL="0" indent="4397375" eaLnBrk="1" hangingPunct="1">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of the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observations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the middle number when the observations are arranged in order from smallest to largest.</a:t>
            </a:r>
          </a:p>
          <a:p>
            <a:pPr marL="514350" indent="-514350" eaLnBrk="1" hangingPunct="1">
              <a:buClrTx/>
              <a:buSzPct val="100000"/>
              <a:buFont typeface="+mj-lt"/>
              <a:buAutoNum type="arabicPeriod"/>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If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odd, the sample median is the single middle value</a:t>
            </a:r>
          </a:p>
          <a:p>
            <a:pPr marL="514350" indent="-514350" eaLnBrk="1" hangingPunct="1">
              <a:buClrTx/>
              <a:buSzPct val="100000"/>
              <a:buFont typeface="+mj-lt"/>
              <a:buAutoNum type="arabicPeriod"/>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If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even, the sample median is the mean of the two middle values</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83925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4">
            <a:extLst>
              <a:ext uri="{FF2B5EF4-FFF2-40B4-BE49-F238E27FC236}">
                <a16:creationId xmlns:a16="http://schemas.microsoft.com/office/drawing/2014/main" xmlns="" id="{144C8BEE-104D-40AE-9651-A1808B528C43}"/>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Positively Skewed Distribution</a:t>
            </a:r>
          </a:p>
        </p:txBody>
      </p:sp>
      <p:pic>
        <p:nvPicPr>
          <p:cNvPr id="14" name="Picture 1" descr="A graph of a curve that rises from left to right, quickly reaching its peak at x tilde, then gradually falls and past x bar toward the horizontal axis.">
            <a:extLst>
              <a:ext uri="{FF2B5EF4-FFF2-40B4-BE49-F238E27FC236}">
                <a16:creationId xmlns:a16="http://schemas.microsoft.com/office/drawing/2014/main" xmlns="" id="{5B60B1CC-B0A3-41CB-866F-54C21C9E736B}"/>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1880148" y="2044860"/>
            <a:ext cx="5383705" cy="328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752600" y="5446713"/>
            <a:ext cx="5839519" cy="573087"/>
          </a:xfrm>
        </p:spPr>
        <p:txBody>
          <a:bodyPr/>
          <a:lstStyle/>
          <a:p>
            <a:pPr marL="0" indent="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mean is larger than the median</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6">
            <a:extLst>
              <a:ext uri="{FF2B5EF4-FFF2-40B4-BE49-F238E27FC236}">
                <a16:creationId xmlns:a16="http://schemas.microsoft.com/office/drawing/2014/main" xmlns="" id="{5166CCCF-D8D3-4E38-9B92-E68A565BCAA6}"/>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Approximately Symmetric Distribution</a:t>
            </a:r>
          </a:p>
        </p:txBody>
      </p:sp>
      <p:pic>
        <p:nvPicPr>
          <p:cNvPr id="14" name="Picture 1" descr="A graph of a normal shaped curve with its peak at x bar equals approximately x tilde.">
            <a:extLst>
              <a:ext uri="{FF2B5EF4-FFF2-40B4-BE49-F238E27FC236}">
                <a16:creationId xmlns:a16="http://schemas.microsoft.com/office/drawing/2014/main" xmlns="" id="{7FDBB672-2CBC-4ADC-8737-FD5241DC6D0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2152749" y="2067059"/>
            <a:ext cx="4838502" cy="3262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5"/>
          <p:cNvSpPr>
            <a:spLocks noGrp="1"/>
          </p:cNvSpPr>
          <p:nvPr>
            <p:ph idx="12"/>
          </p:nvPr>
        </p:nvSpPr>
        <p:spPr>
          <a:xfrm>
            <a:off x="1496291" y="5463752"/>
            <a:ext cx="7065818" cy="632248"/>
          </a:xfrm>
        </p:spPr>
        <p:txBody>
          <a:bodyPr/>
          <a:lstStyle/>
          <a:p>
            <a:pPr marL="0" indent="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mean and the median are roughly the same</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6">
            <a:extLst>
              <a:ext uri="{FF2B5EF4-FFF2-40B4-BE49-F238E27FC236}">
                <a16:creationId xmlns:a16="http://schemas.microsoft.com/office/drawing/2014/main" xmlns="" id="{5FE85275-483C-4E06-BAEA-9EB6A691F1D4}"/>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Negatively Skewed Distribution</a:t>
            </a:r>
          </a:p>
        </p:txBody>
      </p:sp>
      <p:pic>
        <p:nvPicPr>
          <p:cNvPr id="14" name="Picture 1" descr="A graph of a curve that rises gradually from left to right, passing x bar and then reaching its peak at x tilde, then falling steeply toward the horizontal axis.">
            <a:extLst>
              <a:ext uri="{FF2B5EF4-FFF2-40B4-BE49-F238E27FC236}">
                <a16:creationId xmlns:a16="http://schemas.microsoft.com/office/drawing/2014/main" xmlns="" id="{3957D0CC-A37C-49DF-8700-0CE8DD9CC34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2152749" y="2226565"/>
            <a:ext cx="4838502" cy="2983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930346" y="5464856"/>
            <a:ext cx="5308654" cy="478744"/>
          </a:xfrm>
        </p:spPr>
        <p:txBody>
          <a:bodyPr/>
          <a:lstStyle/>
          <a:p>
            <a:pPr marL="0" indent="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mean is smaller than the median</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2">
            <a:extLst>
              <a:ext uri="{FF2B5EF4-FFF2-40B4-BE49-F238E27FC236}">
                <a16:creationId xmlns:a16="http://schemas.microsoft.com/office/drawing/2014/main" xmlns="" id="{B4690D00-F35B-40BE-8218-9D0421F9C783}"/>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Trimmed Mean</a:t>
            </a:r>
          </a:p>
        </p:txBody>
      </p:sp>
      <p:sp>
        <p:nvSpPr>
          <p:cNvPr id="3" name="Content Placeholder 2"/>
          <p:cNvSpPr>
            <a:spLocks noGrp="1"/>
          </p:cNvSpPr>
          <p:nvPr>
            <p:ph idx="1"/>
          </p:nvPr>
        </p:nvSpPr>
        <p:spPr>
          <a:xfrm>
            <a:off x="1182688" y="2017713"/>
            <a:ext cx="7772400" cy="1030287"/>
          </a:xfrm>
        </p:spPr>
        <p:txBody>
          <a:bodyPr/>
          <a:lstStyle/>
          <a:p>
            <a:pPr marL="0" indent="0" eaLnBrk="1" hangingPunct="1">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marL="0" indent="0" eaLnBrk="1" hangingPunct="1">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100</a:t>
            </a:r>
            <a:r>
              <a:rPr lang="en-US" altLang="en-US" sz="2600" b="1" i="1" dirty="0">
                <a:latin typeface="Times New Roman" panose="02020603050405020304" pitchFamily="18" charset="0"/>
                <a:ea typeface="Cambria" panose="02040503050406030204" pitchFamily="18" charset="0"/>
                <a:cs typeface="Times New Roman" panose="02020603050405020304" pitchFamily="18" charset="0"/>
              </a:rPr>
              <a:t>p</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 trimmed mean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denoted</a:t>
            </a:r>
            <a:endParaRPr lang="en-US" sz="2600" dirty="0"/>
          </a:p>
        </p:txBody>
      </p:sp>
      <p:graphicFrame>
        <p:nvGraphicFramePr>
          <p:cNvPr id="11" name="Picture Placeholder 10" descr="X bar subscript t r of (p)."/>
          <p:cNvGraphicFramePr>
            <a:graphicFrameLocks noGrp="1" noChangeAspect="1"/>
          </p:cNvGraphicFramePr>
          <p:nvPr>
            <p:ph type="pic" sz="quarter" idx="10"/>
            <p:extLst>
              <p:ext uri="{D42A27DB-BD31-4B8C-83A1-F6EECF244321}">
                <p14:modId xmlns:p14="http://schemas.microsoft.com/office/powerpoint/2010/main" val="38723883"/>
              </p:ext>
            </p:extLst>
          </p:nvPr>
        </p:nvGraphicFramePr>
        <p:xfrm>
          <a:off x="6096000" y="2479026"/>
          <a:ext cx="868432" cy="568974"/>
        </p:xfrm>
        <a:graphic>
          <a:graphicData uri="http://schemas.openxmlformats.org/presentationml/2006/ole">
            <mc:AlternateContent xmlns:mc="http://schemas.openxmlformats.org/markup-compatibility/2006">
              <mc:Choice xmlns:v="urn:schemas-microsoft-com:vml" Requires="v">
                <p:oleObj spid="_x0000_s17717" name="Equation" r:id="rId3" imgW="368280" imgH="241200" progId="Equation.DSMT4">
                  <p:embed/>
                </p:oleObj>
              </mc:Choice>
              <mc:Fallback>
                <p:oleObj name="Equation" r:id="rId3" imgW="368280" imgH="2412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2479026"/>
                        <a:ext cx="868432" cy="5689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Content Placeholder 7"/>
          <p:cNvSpPr>
            <a:spLocks noGrp="1"/>
          </p:cNvSpPr>
          <p:nvPr>
            <p:ph idx="12"/>
          </p:nvPr>
        </p:nvSpPr>
        <p:spPr>
          <a:xfrm>
            <a:off x="1169894" y="2500086"/>
            <a:ext cx="7772400" cy="3214914"/>
          </a:xfrm>
        </p:spPr>
        <p:txBody>
          <a:bodyPr/>
          <a:lstStyle/>
          <a:p>
            <a:pPr marL="0" indent="5718175" eaLnBrk="1" hangingPunct="1">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of the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observations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the sample mean of the trimmed data set.</a:t>
            </a:r>
          </a:p>
          <a:p>
            <a:pPr marL="514350" indent="-514350" eaLnBrk="1" hangingPunct="1">
              <a:buClr>
                <a:schemeClr val="tx1"/>
              </a:buClr>
              <a:buSzPct val="100000"/>
              <a:buFont typeface="+mj-lt"/>
              <a:buAutoNum type="alphaLcParen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Order the observations from smallest to largest.</a:t>
            </a:r>
          </a:p>
          <a:p>
            <a:pPr marL="514350" indent="-514350" eaLnBrk="1" hangingPunct="1">
              <a:buClr>
                <a:schemeClr val="tx1"/>
              </a:buClr>
              <a:buSzPct val="100000"/>
              <a:buFont typeface="+mj-lt"/>
              <a:buAutoNum type="alphaLcParen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Trim (delete) the smallest 100</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p</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and the largest 100</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p</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of the observations from the data set.</a:t>
            </a:r>
          </a:p>
          <a:p>
            <a:pPr marL="514350" indent="-514350" eaLnBrk="1" hangingPunct="1">
              <a:buClr>
                <a:schemeClr val="tx1"/>
              </a:buClr>
              <a:buSzPct val="100000"/>
              <a:buFont typeface="+mj-lt"/>
              <a:buAutoNum type="alphaLcParen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Compute the sample mean of the remaining data</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le 2">
            <a:extLst>
              <a:ext uri="{FF2B5EF4-FFF2-40B4-BE49-F238E27FC236}">
                <a16:creationId xmlns:a16="http://schemas.microsoft.com/office/drawing/2014/main" xmlns="" id="{D1DE8EF7-8674-43CA-8D8A-936E192D3AB0}"/>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Mode</a:t>
            </a:r>
          </a:p>
        </p:txBody>
      </p:sp>
      <p:sp>
        <p:nvSpPr>
          <p:cNvPr id="2" name="Content Placeholder 1"/>
          <p:cNvSpPr>
            <a:spLocks noGrp="1"/>
          </p:cNvSpPr>
          <p:nvPr>
            <p:ph idx="1"/>
          </p:nvPr>
        </p:nvSpPr>
        <p:spPr/>
        <p:txBody>
          <a:bodyPr/>
          <a:lstStyle/>
          <a:p>
            <a:pPr marL="0" indent="0" eaLnBrk="1" hangingPunct="1">
              <a:spcBef>
                <a:spcPts val="624"/>
              </a:spcBef>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marL="0" indent="0" eaLnBrk="1" hangingPunct="1">
              <a:spcBef>
                <a:spcPts val="624"/>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mode</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denoted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M</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of a set of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observations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the value that occurs most often.</a:t>
            </a:r>
          </a:p>
          <a:p>
            <a:pPr marL="0" indent="0" eaLnBrk="1" hangingPunct="1">
              <a:spcBef>
                <a:spcPts val="624"/>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If all the observations occur with the same frequency, then the modes does not exist.</a:t>
            </a:r>
          </a:p>
          <a:p>
            <a:pPr marL="0" indent="0" eaLnBrk="1" hangingPunct="1">
              <a:spcBef>
                <a:spcPts val="624"/>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If two or more observations occur with the same greatest frequency, then the mode is not unique: The distribution may be bimodal or multimodal</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2">
            <a:extLst>
              <a:ext uri="{FF2B5EF4-FFF2-40B4-BE49-F238E27FC236}">
                <a16:creationId xmlns:a16="http://schemas.microsoft.com/office/drawing/2014/main" xmlns="" id="{8E2E9C2A-2DE0-4FAE-BD7A-9A5461F4A696}"/>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Categorical </a:t>
            </a:r>
            <a:r>
              <a:rPr lang="en-US" altLang="en-US" sz="3600" b="1" dirty="0" smtClean="0">
                <a:latin typeface="Times New Roman" panose="02020603050405020304" pitchFamily="18" charset="0"/>
                <a:ea typeface="Cambria" panose="02040503050406030204" pitchFamily="18" charset="0"/>
                <a:cs typeface="Times New Roman" panose="02020603050405020304" pitchFamily="18" charset="0"/>
              </a:rPr>
              <a:t>Variables: Sample Proportion</a:t>
            </a:r>
            <a:endParaRPr lang="en-US" altLang="en-US" sz="3600" b="1"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Content Placeholder 2"/>
          <p:cNvSpPr>
            <a:spLocks noGrp="1"/>
          </p:cNvSpPr>
          <p:nvPr>
            <p:ph idx="1"/>
          </p:nvPr>
        </p:nvSpPr>
        <p:spPr>
          <a:xfrm>
            <a:off x="1182688" y="2017713"/>
            <a:ext cx="7772400" cy="1411287"/>
          </a:xfrm>
        </p:spPr>
        <p:txBody>
          <a:bodyPr/>
          <a:lstStyle/>
          <a:p>
            <a:pPr marL="0" indent="0" eaLnBrk="1" hangingPunct="1">
              <a:spcBef>
                <a:spcPts val="300"/>
              </a:spcBef>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marL="0" indent="0" eaLnBrk="1" hangingPunct="1">
              <a:spcBef>
                <a:spcPts val="600"/>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For observations on a categorical variable with only two responses, the sample proportion of successes, denoted</a:t>
            </a:r>
            <a:endParaRPr lang="en-US" sz="2600" dirty="0"/>
          </a:p>
        </p:txBody>
      </p:sp>
      <p:graphicFrame>
        <p:nvGraphicFramePr>
          <p:cNvPr id="12" name="Picture Placeholder 11" descr="P hat."/>
          <p:cNvGraphicFramePr>
            <a:graphicFrameLocks noGrp="1" noChangeAspect="1"/>
          </p:cNvGraphicFramePr>
          <p:nvPr>
            <p:ph type="pic" sz="quarter" idx="10"/>
            <p:extLst>
              <p:ext uri="{D42A27DB-BD31-4B8C-83A1-F6EECF244321}">
                <p14:modId xmlns:p14="http://schemas.microsoft.com/office/powerpoint/2010/main" val="1864514177"/>
              </p:ext>
            </p:extLst>
          </p:nvPr>
        </p:nvGraphicFramePr>
        <p:xfrm>
          <a:off x="1295400" y="3276600"/>
          <a:ext cx="381130" cy="435578"/>
        </p:xfrm>
        <a:graphic>
          <a:graphicData uri="http://schemas.openxmlformats.org/presentationml/2006/ole">
            <mc:AlternateContent xmlns:mc="http://schemas.openxmlformats.org/markup-compatibility/2006">
              <mc:Choice xmlns:v="urn:schemas-microsoft-com:vml" Requires="v">
                <p:oleObj spid="_x0000_s20068" name="Equation" r:id="rId3" imgW="177480" imgH="203040" progId="Equation.DSMT4">
                  <p:embed/>
                </p:oleObj>
              </mc:Choice>
              <mc:Fallback>
                <p:oleObj name="Equation" r:id="rId3" imgW="177480" imgH="20304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276600"/>
                        <a:ext cx="381130" cy="4355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Content Placeholder 8"/>
          <p:cNvSpPr>
            <a:spLocks noGrp="1"/>
          </p:cNvSpPr>
          <p:nvPr>
            <p:ph idx="12"/>
          </p:nvPr>
        </p:nvSpPr>
        <p:spPr>
          <a:xfrm>
            <a:off x="1169894" y="3276601"/>
            <a:ext cx="7772400" cy="533400"/>
          </a:xfrm>
        </p:spPr>
        <p:txBody>
          <a:bodyPr/>
          <a:lstStyle/>
          <a:p>
            <a:pPr marL="0" indent="465138" eaLnBrk="1" hangingPunct="1">
              <a:spcBef>
                <a:spcPts val="300"/>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the relative frequency of occurrence of successes</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graphicFrame>
        <p:nvGraphicFramePr>
          <p:cNvPr id="13" name="Picture Placeholder 12" descr="P hat equals number of S’s in the sample over total number of responses equals n of (S) over n."/>
          <p:cNvGraphicFramePr>
            <a:graphicFrameLocks noGrp="1" noChangeAspect="1"/>
          </p:cNvGraphicFramePr>
          <p:nvPr>
            <p:ph type="pic" sz="quarter" idx="11"/>
            <p:extLst>
              <p:ext uri="{D42A27DB-BD31-4B8C-83A1-F6EECF244321}">
                <p14:modId xmlns:p14="http://schemas.microsoft.com/office/powerpoint/2010/main" val="3672925335"/>
              </p:ext>
            </p:extLst>
          </p:nvPr>
        </p:nvGraphicFramePr>
        <p:xfrm>
          <a:off x="1958537" y="4023703"/>
          <a:ext cx="5226926" cy="893721"/>
        </p:xfrm>
        <a:graphic>
          <a:graphicData uri="http://schemas.openxmlformats.org/presentationml/2006/ole">
            <mc:AlternateContent xmlns:mc="http://schemas.openxmlformats.org/markup-compatibility/2006">
              <mc:Choice xmlns:v="urn:schemas-microsoft-com:vml" Requires="v">
                <p:oleObj spid="_x0000_s20069" name="Equation" r:id="rId5" imgW="2450880" imgH="419040" progId="Equation.DSMT4">
                  <p:embed/>
                </p:oleObj>
              </mc:Choice>
              <mc:Fallback>
                <p:oleObj name="Equation" r:id="rId5" imgW="2450880" imgH="419040" progId="Equation.DSMT4">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58537" y="4023703"/>
                        <a:ext cx="5226926" cy="8937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A Closer </a:t>
            </a:r>
            <a:r>
              <a:rPr lang="en-US" sz="3600" b="1" dirty="0" smtClean="0">
                <a:latin typeface="Times New Roman" pitchFamily="18" charset="0"/>
                <a:cs typeface="Times New Roman" pitchFamily="18" charset="0"/>
              </a:rPr>
              <a:t>Look (1 of 11)</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514350" indent="-514350" eaLnBrk="1" hangingPunct="1">
              <a:buClrTx/>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population proportion of successes</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denoted as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p.</a:t>
            </a:r>
          </a:p>
          <a:p>
            <a:pPr marL="514350" indent="-514350" eaLnBrk="1" hangingPunct="1">
              <a:buClrTx/>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 success is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not</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necessarily a good thing. It just refers to the characteristic of interest to the researcher</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a:p>
            <a:pPr marL="514350" indent="-514350" eaLnBrk="1" hangingPunct="1">
              <a:buClrTx/>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sample proportion can be thought of as a sample mean in disguise. Just change every success to a 1 and every failure to a 0</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itle 2">
            <a:extLst>
              <a:ext uri="{FF2B5EF4-FFF2-40B4-BE49-F238E27FC236}">
                <a16:creationId xmlns:a16="http://schemas.microsoft.com/office/drawing/2014/main" xmlns="" id="{08C81889-4324-4AE7-B469-ADEE49E2607D}"/>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Measures of Variability</a:t>
            </a:r>
          </a:p>
        </p:txBody>
      </p:sp>
      <p:sp>
        <p:nvSpPr>
          <p:cNvPr id="21508" name="Content Placeholder 3">
            <a:extLst>
              <a:ext uri="{FF2B5EF4-FFF2-40B4-BE49-F238E27FC236}">
                <a16:creationId xmlns:a16="http://schemas.microsoft.com/office/drawing/2014/main" xmlns="" id="{7BF23206-B86E-4771-9891-F9A3B679B589}"/>
              </a:ext>
            </a:extLst>
          </p:cNvPr>
          <p:cNvSpPr>
            <a:spLocks noGrp="1" noChangeArrowheads="1"/>
          </p:cNvSpPr>
          <p:nvPr>
            <p:ph idx="1"/>
          </p:nvPr>
        </p:nvSpPr>
        <p:spPr>
          <a:xfrm>
            <a:off x="1182688" y="2017713"/>
            <a:ext cx="7772400" cy="1944687"/>
          </a:xfrm>
        </p:spPr>
        <p:txBody>
          <a:bodyPr/>
          <a:lstStyle/>
          <a:p>
            <a:pPr eaLnBrk="1" hangingPunct="1">
              <a:buClr>
                <a:srgbClr val="0166B5"/>
              </a:buClr>
              <a:buSzTx/>
              <a:buFont typeface="Wingdings" panose="05000000000000000000" pitchFamily="2" charset="2"/>
              <a:buChar cha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Measures of central tendency alone are not sufficient to completely describe a sample.</a:t>
            </a:r>
          </a:p>
          <a:p>
            <a:pPr eaLnBrk="1" hangingPunct="1">
              <a:buClr>
                <a:srgbClr val="0166B5"/>
              </a:buClr>
              <a:buSzTx/>
              <a:buFont typeface="Wingdings" panose="05000000000000000000" pitchFamily="2" charset="2"/>
              <a:buChar cha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Two different data sets can have similar measures of central tendency, but different amounts of variability.</a:t>
            </a:r>
          </a:p>
        </p:txBody>
      </p:sp>
      <p:pic>
        <p:nvPicPr>
          <p:cNvPr id="12" name="Picture 1" descr="Two curves are shown. &#10;The horizontal axes for both curves range from 0 to 30 in increments of 5. The first curve is normal shaped with a maximum over x equals 15. The second is an upward opening U shaped curve with a minimum above x equals 15.">
            <a:extLst>
              <a:ext uri="{FF2B5EF4-FFF2-40B4-BE49-F238E27FC236}">
                <a16:creationId xmlns:a16="http://schemas.microsoft.com/office/drawing/2014/main" xmlns="" id="{1F9D7284-BB7E-495A-BE48-49595713650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bwMode="auto">
          <a:xfrm>
            <a:off x="1828800" y="3934006"/>
            <a:ext cx="6776860" cy="2085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itle 2">
            <a:extLst>
              <a:ext uri="{FF2B5EF4-FFF2-40B4-BE49-F238E27FC236}">
                <a16:creationId xmlns:a16="http://schemas.microsoft.com/office/drawing/2014/main" xmlns="" id="{BBB9989F-42A4-4315-9104-AB13CFE8D391}"/>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Sample Range</a:t>
            </a:r>
          </a:p>
        </p:txBody>
      </p:sp>
      <p:sp>
        <p:nvSpPr>
          <p:cNvPr id="2" name="Content Placeholder 1"/>
          <p:cNvSpPr>
            <a:spLocks noGrp="1"/>
          </p:cNvSpPr>
          <p:nvPr>
            <p:ph idx="1"/>
          </p:nvPr>
        </p:nvSpPr>
        <p:spPr/>
        <p:txBody>
          <a:bodyPr/>
          <a:lstStyle/>
          <a:p>
            <a:pPr marL="0" indent="0" eaLnBrk="1" hangingPunct="1">
              <a:spcBef>
                <a:spcPts val="624"/>
              </a:spcBef>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marL="0" indent="0" eaLnBrk="1" hangingPunct="1">
              <a:spcBef>
                <a:spcPts val="624"/>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sample</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range</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denoted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of a set of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observations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the largest observation minus the smallest observation. Written mathematically,</a:t>
            </a:r>
          </a:p>
          <a:p>
            <a:pPr marL="0" indent="0" algn="ctr" eaLnBrk="1" hangingPunct="1">
              <a:spcBef>
                <a:spcPts val="624"/>
              </a:spcBef>
              <a:buNone/>
            </a:pP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err="1">
                <a:latin typeface="Times New Roman" panose="02020603050405020304" pitchFamily="18" charset="0"/>
                <a:ea typeface="Cambria" panose="02040503050406030204" pitchFamily="18" charset="0"/>
                <a:cs typeface="Times New Roman" panose="02020603050405020304" pitchFamily="18" charset="0"/>
              </a:rPr>
              <a:t>max</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err="1">
                <a:latin typeface="Times New Roman" panose="02020603050405020304" pitchFamily="18" charset="0"/>
                <a:ea typeface="Cambria" panose="02040503050406030204" pitchFamily="18" charset="0"/>
                <a:cs typeface="Times New Roman" panose="02020603050405020304" pitchFamily="18" charset="0"/>
              </a:rPr>
              <a:t>min</a:t>
            </a:r>
            <a:endParaRPr lang="en-US" altLang="en-US" sz="2600" i="1" dirty="0">
              <a:latin typeface="Times New Roman" panose="02020603050405020304" pitchFamily="18" charset="0"/>
              <a:ea typeface="Cambria" panose="02040503050406030204" pitchFamily="18" charset="0"/>
              <a:cs typeface="Times New Roman" panose="02020603050405020304" pitchFamily="18" charset="0"/>
            </a:endParaRPr>
          </a:p>
          <a:p>
            <a:pPr marL="0" indent="0" eaLnBrk="1" hangingPunct="1">
              <a:spcBef>
                <a:spcPts val="624"/>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where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err="1">
                <a:latin typeface="Times New Roman" panose="02020603050405020304" pitchFamily="18" charset="0"/>
                <a:ea typeface="Cambria" panose="02040503050406030204" pitchFamily="18" charset="0"/>
                <a:cs typeface="Times New Roman" panose="02020603050405020304" pitchFamily="18" charset="0"/>
              </a:rPr>
              <a:t>max</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the largest observation and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err="1">
                <a:latin typeface="Times New Roman" panose="02020603050405020304" pitchFamily="18" charset="0"/>
                <a:ea typeface="Cambria" panose="02040503050406030204" pitchFamily="18" charset="0"/>
                <a:cs typeface="Times New Roman" panose="02020603050405020304" pitchFamily="18" charset="0"/>
              </a:rPr>
              <a:t>min</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the smallest observation</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2">
            <a:extLst>
              <a:ext uri="{FF2B5EF4-FFF2-40B4-BE49-F238E27FC236}">
                <a16:creationId xmlns:a16="http://schemas.microsoft.com/office/drawing/2014/main" xmlns="" id="{8E3D962C-9F56-4047-BD04-0C4F5593336C}"/>
              </a:ext>
            </a:extLst>
          </p:cNvPr>
          <p:cNvSpPr>
            <a:spLocks noGrp="1" noChangeArrowheads="1"/>
          </p:cNvSpPr>
          <p:nvPr>
            <p:ph type="title"/>
          </p:nvPr>
        </p:nvSpPr>
        <p:spPr/>
        <p:txBody>
          <a:bodyPr/>
          <a:lstStyle/>
          <a:p>
            <a:pPr eaLnBrk="1" hangingPunct="1"/>
            <a:r>
              <a:rPr lang="en-US" altLang="en-US" sz="3600" b="1" dirty="0">
                <a:latin typeface="Times New Roman" pitchFamily="18" charset="0"/>
                <a:ea typeface="Cambria" panose="02040503050406030204" pitchFamily="18" charset="0"/>
                <a:cs typeface="Times New Roman" pitchFamily="18" charset="0"/>
              </a:rPr>
              <a:t>Measures of Central Tendency</a:t>
            </a:r>
          </a:p>
        </p:txBody>
      </p:sp>
      <p:sp>
        <p:nvSpPr>
          <p:cNvPr id="4101" name="Content Placeholder 3">
            <a:extLst>
              <a:ext uri="{FF2B5EF4-FFF2-40B4-BE49-F238E27FC236}">
                <a16:creationId xmlns:a16="http://schemas.microsoft.com/office/drawing/2014/main" xmlns="" id="{09E8E020-99BC-49E3-B7DB-06541E1A8866}"/>
              </a:ext>
            </a:extLst>
          </p:cNvPr>
          <p:cNvSpPr>
            <a:spLocks noGrp="1" noChangeArrowheads="1"/>
          </p:cNvSpPr>
          <p:nvPr>
            <p:ph idx="1"/>
          </p:nvPr>
        </p:nvSpPr>
        <p:spPr/>
        <p:txBody>
          <a:bodyPr/>
          <a:lstStyle/>
          <a:p>
            <a:pPr eaLnBrk="1" hangingPunct="1">
              <a:spcAft>
                <a:spcPts val="0"/>
              </a:spcAft>
              <a:buClr>
                <a:schemeClr val="tx2">
                  <a:lumMod val="75000"/>
                </a:schemeClr>
              </a:buClr>
              <a:buSzTx/>
              <a:buFont typeface="Wingdings" panose="05000000000000000000" pitchFamily="2" charset="2"/>
              <a:buChar char="§"/>
              <a:defRP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Tabular and graphical techniques provide useful summaries of data. However, these techniques are not suitable for statistical inference</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a:p>
            <a:pPr eaLnBrk="1" hangingPunct="1">
              <a:spcAft>
                <a:spcPts val="0"/>
              </a:spcAft>
              <a:buClr>
                <a:schemeClr val="tx2">
                  <a:lumMod val="75000"/>
                </a:schemeClr>
              </a:buClr>
              <a:buSzTx/>
              <a:buFont typeface="Wingdings" panose="05000000000000000000" pitchFamily="2" charset="2"/>
              <a:buChar char="§"/>
              <a:defRP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Numerical summary measures are more precise, combine information in the data into a single number, and allow us to draw conclusions about the entire population used for inference</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A Closer </a:t>
            </a:r>
            <a:r>
              <a:rPr lang="en-US" sz="3600" b="1" dirty="0" smtClean="0">
                <a:latin typeface="Times New Roman" pitchFamily="18" charset="0"/>
                <a:cs typeface="Times New Roman" pitchFamily="18" charset="0"/>
              </a:rPr>
              <a:t>Look (2 of 11)</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609600" indent="-609600" eaLnBrk="1" hangingPunct="1">
              <a:buClrTx/>
              <a:buSzTx/>
              <a:buFont typeface="Wingdings" panose="05000000000000000000" pitchFamily="2" charset="2"/>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In theory, sample range does measure or describe variability. A data set with a small range has little variability. A data set with a large range has lots of variability and is spread out.</a:t>
            </a:r>
          </a:p>
          <a:p>
            <a:pPr marL="609600" indent="-609600" eaLnBrk="1" hangingPunct="1">
              <a:buClrTx/>
              <a:buSzTx/>
              <a:buFont typeface="Wingdings" panose="05000000000000000000" pitchFamily="2" charset="2"/>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range is used in many quality control applications, but usually is not adequate for describing variability</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2">
            <a:extLst>
              <a:ext uri="{FF2B5EF4-FFF2-40B4-BE49-F238E27FC236}">
                <a16:creationId xmlns:a16="http://schemas.microsoft.com/office/drawing/2014/main" xmlns="" id="{B74E7874-2D77-49BA-9731-81B03F143DF3}"/>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Dot plot</a:t>
            </a:r>
          </a:p>
        </p:txBody>
      </p:sp>
      <p:sp>
        <p:nvSpPr>
          <p:cNvPr id="24580" name="Content Placeholder 3">
            <a:extLst>
              <a:ext uri="{FF2B5EF4-FFF2-40B4-BE49-F238E27FC236}">
                <a16:creationId xmlns:a16="http://schemas.microsoft.com/office/drawing/2014/main" xmlns="" id="{3FC37F49-19A5-46E8-A5B6-CE07231E6621}"/>
              </a:ext>
            </a:extLst>
          </p:cNvPr>
          <p:cNvSpPr>
            <a:spLocks noGrp="1" noChangeArrowheads="1"/>
          </p:cNvSpPr>
          <p:nvPr>
            <p:ph idx="1"/>
          </p:nvPr>
        </p:nvSpPr>
        <p:spPr/>
        <p:txBody>
          <a:bodyPr/>
          <a:lstStyle/>
          <a:p>
            <a:pPr eaLnBrk="1" hangingPunct="1">
              <a:buClr>
                <a:srgbClr val="0166B5"/>
              </a:buClr>
              <a:buSzTx/>
              <a:buFont typeface="Wingdings" panose="05000000000000000000" pitchFamily="2" charset="2"/>
              <a:buChar cha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 dot plot is a graph that displays a dot corresponding to each observation along a number line</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a:p>
            <a:pPr eaLnBrk="1" hangingPunct="1">
              <a:buClr>
                <a:srgbClr val="0166B5"/>
              </a:buClr>
              <a:buSzTx/>
              <a:buFont typeface="Wingdings" panose="05000000000000000000" pitchFamily="2" charset="2"/>
              <a:buChar cha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 stacked dot plot may be used to compare variability and centers in multiple samples</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itle 4">
            <a:extLst>
              <a:ext uri="{FF2B5EF4-FFF2-40B4-BE49-F238E27FC236}">
                <a16:creationId xmlns:a16="http://schemas.microsoft.com/office/drawing/2014/main" xmlns="" id="{6144F5D7-5D60-4D2C-ABB8-59502186A8F6}"/>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Stacked Dot Plot</a:t>
            </a:r>
          </a:p>
        </p:txBody>
      </p:sp>
      <p:pic>
        <p:nvPicPr>
          <p:cNvPr id="13" name="Picture Placeholder 12" descr="A stacked dot plot graph is shown.&#10;The horizontal axis ranges from 12 to 28 in increments of 2 and a vertical line is drawn at the point x equals 20 where the x bar and y bar are approximately equal. Four sets of three dots are shown. The first set is at the top left corner of the graph lies between the points 12 and 14. The second set of points is near to the negative side of the vertical line lies between the points 17 and 19. The third set of points is near to the positive side of the vertical line between the points 21 and 23. The last set of points is at the top right corner of the graph lies between the points 26 and 28.">
            <a:extLst>
              <a:ext uri="{FF2B5EF4-FFF2-40B4-BE49-F238E27FC236}">
                <a16:creationId xmlns:a16="http://schemas.microsoft.com/office/drawing/2014/main" xmlns="" id="{51E93998-6437-4D08-8F63-993967652724}"/>
              </a:ext>
            </a:extLst>
          </p:cNvPr>
          <p:cNvPicPr>
            <a:picLocks noGrp="1" noChangeAspect="1"/>
          </p:cNvPicPr>
          <p:nvPr>
            <p:ph type="pic" sz="quarter" idx="10"/>
          </p:nvPr>
        </p:nvPicPr>
        <p:blipFill>
          <a:blip r:embed="rId2"/>
          <a:stretch>
            <a:fillRect/>
          </a:stretch>
        </p:blipFill>
        <p:spPr>
          <a:xfrm>
            <a:off x="831340" y="2379655"/>
            <a:ext cx="7481320" cy="296877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xmlns="" id="{591A42B0-4563-4923-82FF-F6B2AD26BF0C}"/>
              </a:ext>
            </a:extLst>
          </p:cNvPr>
          <p:cNvSpPr>
            <a:spLocks noGrp="1" noChangeArrowheads="1"/>
          </p:cNvSpPr>
          <p:nvPr>
            <p:ph type="title"/>
          </p:nvPr>
        </p:nvSpPr>
        <p:spPr/>
        <p:txBody>
          <a:bodyPr/>
          <a:lstStyle/>
          <a:p>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Deviation About the Mean</a:t>
            </a:r>
          </a:p>
        </p:txBody>
      </p:sp>
      <p:sp>
        <p:nvSpPr>
          <p:cNvPr id="2" name="Content Placeholder 1"/>
          <p:cNvSpPr>
            <a:spLocks noGrp="1"/>
          </p:cNvSpPr>
          <p:nvPr>
            <p:ph idx="1"/>
          </p:nvPr>
        </p:nvSpPr>
        <p:spPr>
          <a:xfrm>
            <a:off x="1182688" y="2017713"/>
            <a:ext cx="7772400" cy="1335087"/>
          </a:xfrm>
        </p:spPr>
        <p:txBody>
          <a:bodyPr/>
          <a:lstStyle/>
          <a:p>
            <a:pPr marL="0" indent="0" eaLnBrk="1" hangingPunct="1">
              <a:spcBef>
                <a:spcPts val="300"/>
              </a:spcBef>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marL="0" indent="0" eaLnBrk="1" hangingPunct="1">
              <a:spcBef>
                <a:spcPts val="600"/>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Given a set of observations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b="1" i="1" dirty="0" err="1">
                <a:latin typeface="Times New Roman" panose="02020603050405020304" pitchFamily="18" charset="0"/>
                <a:ea typeface="Cambria" panose="02040503050406030204" pitchFamily="18" charset="0"/>
                <a:cs typeface="Times New Roman" panose="02020603050405020304" pitchFamily="18" charset="0"/>
              </a:rPr>
              <a:t>i</a:t>
            </a:r>
            <a:r>
              <a:rPr lang="en-US" altLang="en-US" sz="2600" b="1" dirty="0" err="1">
                <a:latin typeface="Times New Roman" panose="02020603050405020304" pitchFamily="18" charset="0"/>
                <a:ea typeface="Cambria" panose="02040503050406030204" pitchFamily="18" charset="0"/>
                <a:cs typeface="Times New Roman" panose="02020603050405020304" pitchFamily="18" charset="0"/>
              </a:rPr>
              <a:t>th</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 deviation about the mean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a:t>
            </a:r>
          </a:p>
        </p:txBody>
      </p:sp>
      <p:graphicFrame>
        <p:nvGraphicFramePr>
          <p:cNvPr id="10" name="Picture Placeholder 9" descr="X subscript i minus x bar."/>
          <p:cNvGraphicFramePr>
            <a:graphicFrameLocks noGrp="1" noChangeAspect="1"/>
          </p:cNvGraphicFramePr>
          <p:nvPr>
            <p:ph type="pic" sz="quarter" idx="10"/>
            <p:extLst>
              <p:ext uri="{D42A27DB-BD31-4B8C-83A1-F6EECF244321}">
                <p14:modId xmlns:p14="http://schemas.microsoft.com/office/powerpoint/2010/main" val="787977993"/>
              </p:ext>
            </p:extLst>
          </p:nvPr>
        </p:nvGraphicFramePr>
        <p:xfrm>
          <a:off x="5224846" y="2895600"/>
          <a:ext cx="871154" cy="490025"/>
        </p:xfrm>
        <a:graphic>
          <a:graphicData uri="http://schemas.openxmlformats.org/presentationml/2006/ole">
            <mc:AlternateContent xmlns:mc="http://schemas.openxmlformats.org/markup-compatibility/2006">
              <mc:Choice xmlns:v="urn:schemas-microsoft-com:vml" Requires="v">
                <p:oleObj spid="_x0000_s26935" name="Equation" r:id="rId3" imgW="406080" imgH="228600" progId="Equation.DSMT4">
                  <p:embed/>
                </p:oleObj>
              </mc:Choice>
              <mc:Fallback>
                <p:oleObj name="Equation" r:id="rId3" imgW="406080" imgH="228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4846" y="2895600"/>
                        <a:ext cx="871154" cy="49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Content Placeholder 4"/>
          <p:cNvSpPr>
            <a:spLocks noGrp="1"/>
          </p:cNvSpPr>
          <p:nvPr>
            <p:ph idx="12"/>
          </p:nvPr>
        </p:nvSpPr>
        <p:spPr>
          <a:xfrm>
            <a:off x="1169894" y="3694113"/>
            <a:ext cx="7772400" cy="1938664"/>
          </a:xfrm>
        </p:spPr>
        <p:txBody>
          <a:bodyPr/>
          <a:lstStyle/>
          <a:p>
            <a:pPr marL="0" indent="0" eaLnBrk="1" hangingPunct="1">
              <a:spcBef>
                <a:spcPts val="1200"/>
              </a:spcBef>
              <a:buClr>
                <a:srgbClr val="0166B5"/>
              </a:buClr>
              <a:buSzTx/>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If the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i</a:t>
            </a:r>
            <a:r>
              <a:rPr lang="en-US" altLang="en-US" sz="2600" dirty="0" err="1">
                <a:latin typeface="Times New Roman" panose="02020603050405020304" pitchFamily="18" charset="0"/>
                <a:ea typeface="Cambria" panose="02040503050406030204" pitchFamily="18" charset="0"/>
                <a:cs typeface="Times New Roman" panose="02020603050405020304" pitchFamily="18" charset="0"/>
              </a:rPr>
              <a:t>th</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deviation about the mean is positive, the observation is to the right of the mean.</a:t>
            </a:r>
          </a:p>
          <a:p>
            <a:pPr marL="0" indent="0" eaLnBrk="1" hangingPunct="1">
              <a:spcBef>
                <a:spcPts val="1200"/>
              </a:spcBef>
              <a:buClr>
                <a:srgbClr val="0166B5"/>
              </a:buClr>
              <a:buSzTx/>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If the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i</a:t>
            </a:r>
            <a:r>
              <a:rPr lang="en-US" altLang="en-US" sz="2600" dirty="0" err="1">
                <a:latin typeface="Times New Roman" panose="02020603050405020304" pitchFamily="18" charset="0"/>
                <a:ea typeface="Cambria" panose="02040503050406030204" pitchFamily="18" charset="0"/>
                <a:cs typeface="Times New Roman" panose="02020603050405020304" pitchFamily="18" charset="0"/>
              </a:rPr>
              <a:t>th</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deviation is negative, the observation is to the left of the mean</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itle 2">
            <a:extLst>
              <a:ext uri="{FF2B5EF4-FFF2-40B4-BE49-F238E27FC236}">
                <a16:creationId xmlns:a16="http://schemas.microsoft.com/office/drawing/2014/main" xmlns="" id="{AB73B217-895E-4DED-BBC6-C5224504CB8C}"/>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Sample Variance</a:t>
            </a:r>
          </a:p>
        </p:txBody>
      </p:sp>
      <p:sp>
        <p:nvSpPr>
          <p:cNvPr id="3" name="Content Placeholder 2"/>
          <p:cNvSpPr>
            <a:spLocks noGrp="1"/>
          </p:cNvSpPr>
          <p:nvPr>
            <p:ph idx="1"/>
          </p:nvPr>
        </p:nvSpPr>
        <p:spPr>
          <a:xfrm>
            <a:off x="1182688" y="2017713"/>
            <a:ext cx="7772400" cy="1792287"/>
          </a:xfrm>
        </p:spPr>
        <p:txBody>
          <a:bodyPr/>
          <a:lstStyle/>
          <a:p>
            <a:pPr marL="0" indent="0" eaLnBrk="1" hangingPunct="1">
              <a:spcBef>
                <a:spcPts val="300"/>
              </a:spcBef>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marL="0" indent="0" eaLnBrk="1" hangingPunct="1">
              <a:spcBef>
                <a:spcPts val="600"/>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sample</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variance</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denoted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s</a:t>
            </a:r>
            <a:r>
              <a:rPr lang="en-US" altLang="en-US" sz="2600" baseline="30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of the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observations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the sum of the squared deviations about the mean divided by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1</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graphicFrame>
        <p:nvGraphicFramePr>
          <p:cNvPr id="12" name="Picture Placeholder 11" descr="S squared equals 1 over n minus 1 times summation of left parenthesis x subscript i minus x bar right parenthesis squared."/>
          <p:cNvGraphicFramePr>
            <a:graphicFrameLocks noGrp="1" noChangeAspect="1"/>
          </p:cNvGraphicFramePr>
          <p:nvPr>
            <p:ph type="pic" sz="quarter" idx="10"/>
            <p:extLst>
              <p:ext uri="{D42A27DB-BD31-4B8C-83A1-F6EECF244321}">
                <p14:modId xmlns:p14="http://schemas.microsoft.com/office/powerpoint/2010/main" val="2852559331"/>
              </p:ext>
            </p:extLst>
          </p:nvPr>
        </p:nvGraphicFramePr>
        <p:xfrm>
          <a:off x="3285067" y="3810000"/>
          <a:ext cx="2573866" cy="767212"/>
        </p:xfrm>
        <a:graphic>
          <a:graphicData uri="http://schemas.openxmlformats.org/presentationml/2006/ole">
            <mc:AlternateContent xmlns:mc="http://schemas.openxmlformats.org/markup-compatibility/2006">
              <mc:Choice xmlns:v="urn:schemas-microsoft-com:vml" Requires="v">
                <p:oleObj spid="_x0000_s28263" name="Equation" r:id="rId3" imgW="1320480" imgH="393480" progId="Equation.DSMT4">
                  <p:embed/>
                </p:oleObj>
              </mc:Choice>
              <mc:Fallback>
                <p:oleObj name="Equation" r:id="rId3" imgW="1320480" imgH="39348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5067" y="3810000"/>
                        <a:ext cx="2573866" cy="767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Content Placeholder 8"/>
          <p:cNvSpPr>
            <a:spLocks noGrp="1"/>
          </p:cNvSpPr>
          <p:nvPr>
            <p:ph idx="12"/>
          </p:nvPr>
        </p:nvSpPr>
        <p:spPr>
          <a:xfrm>
            <a:off x="1169894" y="4614537"/>
            <a:ext cx="7772400" cy="871864"/>
          </a:xfrm>
        </p:spPr>
        <p:txBody>
          <a:bodyPr/>
          <a:lstStyle/>
          <a:p>
            <a:pPr marL="0" indent="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sample standard deviation, denoted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s</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the positive square root of the sample variance, </a:t>
            </a:r>
          </a:p>
        </p:txBody>
      </p:sp>
      <p:graphicFrame>
        <p:nvGraphicFramePr>
          <p:cNvPr id="13" name="Picture Placeholder 12" descr="S equals square root of s squared."/>
          <p:cNvGraphicFramePr>
            <a:graphicFrameLocks noGrp="1" noChangeAspect="1"/>
          </p:cNvGraphicFramePr>
          <p:nvPr>
            <p:ph type="pic" sz="quarter" idx="11"/>
            <p:extLst>
              <p:ext uri="{D42A27DB-BD31-4B8C-83A1-F6EECF244321}">
                <p14:modId xmlns:p14="http://schemas.microsoft.com/office/powerpoint/2010/main" val="3631352881"/>
              </p:ext>
            </p:extLst>
          </p:nvPr>
        </p:nvGraphicFramePr>
        <p:xfrm>
          <a:off x="5943600" y="5029200"/>
          <a:ext cx="1039446" cy="494974"/>
        </p:xfrm>
        <a:graphic>
          <a:graphicData uri="http://schemas.openxmlformats.org/presentationml/2006/ole">
            <mc:AlternateContent xmlns:mc="http://schemas.openxmlformats.org/markup-compatibility/2006">
              <mc:Choice xmlns:v="urn:schemas-microsoft-com:vml" Requires="v">
                <p:oleObj spid="_x0000_s28264" name="Equation" r:id="rId5" imgW="533160" imgH="253800" progId="Equation.DSMT4">
                  <p:embed/>
                </p:oleObj>
              </mc:Choice>
              <mc:Fallback>
                <p:oleObj name="Equation" r:id="rId5" imgW="533160" imgH="253800" progId="Equation.DSMT4">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3600" y="5029200"/>
                        <a:ext cx="1039446" cy="4949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A Closer </a:t>
            </a:r>
            <a:r>
              <a:rPr lang="en-US" sz="3600" b="1" dirty="0" smtClean="0">
                <a:latin typeface="Times New Roman" pitchFamily="18" charset="0"/>
                <a:cs typeface="Times New Roman" pitchFamily="18" charset="0"/>
              </a:rPr>
              <a:t>Look (3 of 11)</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514350" indent="-514350">
              <a:buClrTx/>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population variance, a measure of variability for an entire population, is denoted by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σ</a:t>
            </a:r>
            <a:r>
              <a:rPr lang="en-US" altLang="en-US" sz="2600" baseline="30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and the population standard deviation is denoted by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σ</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p>
          <a:p>
            <a:pPr marL="514350" indent="-514350">
              <a:buClrTx/>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Knowing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s</a:t>
            </a:r>
            <a:r>
              <a:rPr lang="en-US" altLang="en-US" sz="2600" baseline="30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alone doesn’t say much about variability. It is useful in comparisons, however.</a:t>
            </a:r>
          </a:p>
          <a:p>
            <a:pPr marL="514350" indent="-514350">
              <a:buClrTx/>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sample standard deviation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s</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used in many statistical inference procedures</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A Closer </a:t>
            </a:r>
            <a:r>
              <a:rPr lang="en-US" sz="3600" b="1" dirty="0" smtClean="0">
                <a:latin typeface="Times New Roman" pitchFamily="18" charset="0"/>
                <a:cs typeface="Times New Roman" pitchFamily="18" charset="0"/>
              </a:rPr>
              <a:t>Look (4 of 11)</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514350" indent="-514350">
              <a:buClrTx/>
              <a:buSzPct val="100000"/>
              <a:buFont typeface="+mj-lt"/>
              <a:buAutoNum type="arabicPeriod" startAt="4"/>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units for the sample standard deviation are the same as those for the original data. </a:t>
            </a:r>
          </a:p>
          <a:p>
            <a:pPr marL="514350" indent="-514350">
              <a:buClrTx/>
              <a:buSzPct val="100000"/>
              <a:buFont typeface="+mj-lt"/>
              <a:buAutoNum type="arabicPeriod" startAt="4"/>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 value of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s</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0 means there is no variability in the data set.</a:t>
            </a:r>
          </a:p>
          <a:p>
            <a:pPr marL="514350" indent="-514350">
              <a:buClrTx/>
              <a:buSzPct val="100000"/>
              <a:buFont typeface="+mj-lt"/>
              <a:buAutoNum type="arabicPeriod" startAt="4"/>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notation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s</a:t>
            </a:r>
            <a:r>
              <a:rPr lang="en-US" altLang="en-US" sz="2600" i="1" baseline="-25000"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30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used to represent the sample variance for the set of observations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itle 2">
            <a:extLst>
              <a:ext uri="{FF2B5EF4-FFF2-40B4-BE49-F238E27FC236}">
                <a16:creationId xmlns:a16="http://schemas.microsoft.com/office/drawing/2014/main" xmlns="" id="{06988D34-BF79-4AC6-BFD6-74E20E750DDE}"/>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Computational Formula for Sample Variance</a:t>
            </a:r>
          </a:p>
        </p:txBody>
      </p:sp>
      <p:sp>
        <p:nvSpPr>
          <p:cNvPr id="4" name="Content Placeholder 3"/>
          <p:cNvSpPr>
            <a:spLocks noGrp="1"/>
          </p:cNvSpPr>
          <p:nvPr>
            <p:ph idx="12"/>
          </p:nvPr>
        </p:nvSpPr>
        <p:spPr>
          <a:xfrm>
            <a:off x="1169894" y="2133600"/>
            <a:ext cx="7772400" cy="1018241"/>
          </a:xfrm>
        </p:spPr>
        <p:txBody>
          <a:bodyPr/>
          <a:lstStyle/>
          <a:p>
            <a:pPr marL="0" indent="0" eaLnBrk="1" hangingPunct="1">
              <a:spcBef>
                <a:spcPts val="300"/>
              </a:spcBef>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marL="0" indent="0" eaLnBrk="1" hangingPunct="1">
              <a:spcBef>
                <a:spcPts val="600"/>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computational formula for the sample variance </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is</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graphicFrame>
        <p:nvGraphicFramePr>
          <p:cNvPr id="8" name="Picture Placeholder 7" descr="S squared equals 1 over n minus 1 times left bracket summation of x subscript i squared minus 1 over n times left parenthesis summation of x subscript i right parenthesis squared right bracket."/>
          <p:cNvGraphicFramePr>
            <a:graphicFrameLocks noGrp="1" noChangeAspect="1"/>
          </p:cNvGraphicFramePr>
          <p:nvPr>
            <p:ph type="pic" sz="quarter" idx="10"/>
            <p:extLst>
              <p:ext uri="{D42A27DB-BD31-4B8C-83A1-F6EECF244321}">
                <p14:modId xmlns:p14="http://schemas.microsoft.com/office/powerpoint/2010/main" val="948671963"/>
              </p:ext>
            </p:extLst>
          </p:nvPr>
        </p:nvGraphicFramePr>
        <p:xfrm>
          <a:off x="2435706" y="3326982"/>
          <a:ext cx="4558350" cy="1044621"/>
        </p:xfrm>
        <a:graphic>
          <a:graphicData uri="http://schemas.openxmlformats.org/presentationml/2006/ole">
            <mc:AlternateContent xmlns:mc="http://schemas.openxmlformats.org/markup-compatibility/2006">
              <mc:Choice xmlns:v="urn:schemas-microsoft-com:vml" Requires="v">
                <p:oleObj spid="_x0000_s31029" name="Equation" r:id="rId3" imgW="1828800" imgH="419040" progId="Equation.DSMT4">
                  <p:embed/>
                </p:oleObj>
              </mc:Choice>
              <mc:Fallback>
                <p:oleObj name="Equation" r:id="rId3" imgW="1828800" imgH="419040" progId="Equation.DSMT4">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5706" y="3326982"/>
                        <a:ext cx="4558350" cy="10446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itle 2">
            <a:extLst>
              <a:ext uri="{FF2B5EF4-FFF2-40B4-BE49-F238E27FC236}">
                <a16:creationId xmlns:a16="http://schemas.microsoft.com/office/drawing/2014/main" xmlns="" id="{600B13A5-5DE6-42BD-8735-1C9F2D9B100F}"/>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Quartiles</a:t>
            </a:r>
            <a:endParaRPr lang="en-US" altLang="en-US" sz="4000" b="1"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1748" name="Content Placeholder 3">
            <a:extLst>
              <a:ext uri="{FF2B5EF4-FFF2-40B4-BE49-F238E27FC236}">
                <a16:creationId xmlns:a16="http://schemas.microsoft.com/office/drawing/2014/main" xmlns="" id="{6888766E-25F3-40FB-8700-A74828011EC1}"/>
              </a:ext>
            </a:extLst>
          </p:cNvPr>
          <p:cNvSpPr>
            <a:spLocks noGrp="1" noChangeArrowheads="1"/>
          </p:cNvSpPr>
          <p:nvPr>
            <p:ph idx="1"/>
          </p:nvPr>
        </p:nvSpPr>
        <p:spPr>
          <a:xfrm>
            <a:off x="1182688" y="2017713"/>
            <a:ext cx="7772400" cy="3147921"/>
          </a:xfrm>
        </p:spPr>
        <p:txBody>
          <a:bodyPr/>
          <a:lstStyle/>
          <a:p>
            <a:pPr marL="0" indent="0" eaLnBrk="1" hangingPunct="1">
              <a:spcBef>
                <a:spcPts val="624"/>
              </a:spcBef>
              <a:buNone/>
            </a:pPr>
            <a:r>
              <a:rPr lang="en-US" altLang="en-US" sz="2600" b="1" dirty="0" smtClean="0">
                <a:latin typeface="Times New Roman" panose="02020603050405020304" pitchFamily="18" charset="0"/>
                <a:ea typeface="Cambria" panose="02040503050406030204" pitchFamily="18" charset="0"/>
                <a:cs typeface="Times New Roman" panose="02020603050405020304" pitchFamily="18" charset="0"/>
              </a:rPr>
              <a:t>Definition</a:t>
            </a:r>
            <a:endParaRPr lang="en-US" altLang="en-US" sz="2600" b="1" dirty="0">
              <a:latin typeface="Times New Roman" panose="02020603050405020304" pitchFamily="18" charset="0"/>
              <a:ea typeface="Cambria" panose="02040503050406030204" pitchFamily="18" charset="0"/>
              <a:cs typeface="Times New Roman" panose="02020603050405020304" pitchFamily="18" charset="0"/>
            </a:endParaRPr>
          </a:p>
          <a:p>
            <a:pPr marL="0" indent="0" eaLnBrk="1" hangingPunct="1">
              <a:spcBef>
                <a:spcPts val="624"/>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Let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be a set of observations arranged in ascending order. The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quartiles</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divide the data into four parts.</a:t>
            </a:r>
          </a:p>
          <a:p>
            <a:pPr marL="514350" indent="-514350" eaLnBrk="1" hangingPunct="1">
              <a:spcBef>
                <a:spcPts val="624"/>
              </a:spcBef>
              <a:buClr>
                <a:schemeClr val="tx1"/>
              </a:buClr>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first</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lower</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quartile</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or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i="1" baseline="-25000" dirty="0">
                <a:latin typeface="Times New Roman" panose="02020603050405020304" pitchFamily="18" charset="0"/>
                <a:ea typeface="Cambria" panose="02040503050406030204" pitchFamily="18" charset="0"/>
                <a:cs typeface="Times New Roman" panose="02020603050405020304" pitchFamily="18" charset="0"/>
              </a:rPr>
              <a:t>L</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the median of the lower half of the observations.</a:t>
            </a:r>
          </a:p>
          <a:p>
            <a:pPr marL="514350" indent="-514350" eaLnBrk="1" hangingPunct="1">
              <a:spcBef>
                <a:spcPts val="624"/>
              </a:spcBef>
              <a:buClr>
                <a:schemeClr val="tx1"/>
              </a:buClr>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second</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quartile</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the median </a:t>
            </a:r>
          </a:p>
        </p:txBody>
      </p:sp>
      <p:pic>
        <p:nvPicPr>
          <p:cNvPr id="9" name="Picture Placeholder 8" descr="x tilde equals Q subscript 2."/>
          <p:cNvPicPr>
            <a:picLocks noGrp="1" noChangeAspect="1"/>
          </p:cNvPicPr>
          <p:nvPr>
            <p:ph type="pic" sz="quarter" idx="10"/>
          </p:nvPr>
        </p:nvPicPr>
        <p:blipFill>
          <a:blip r:embed="rId2"/>
          <a:stretch>
            <a:fillRect/>
          </a:stretch>
        </p:blipFill>
        <p:spPr>
          <a:xfrm>
            <a:off x="6470535" y="4662714"/>
            <a:ext cx="1100138" cy="502920"/>
          </a:xfrm>
          <a:prstGeom prst="rect">
            <a:avLst/>
          </a:prstGeom>
        </p:spPr>
      </p:pic>
      <p:sp>
        <p:nvSpPr>
          <p:cNvPr id="5" name="Content Placeholder 4"/>
          <p:cNvSpPr>
            <a:spLocks noGrp="1"/>
          </p:cNvSpPr>
          <p:nvPr>
            <p:ph idx="12"/>
          </p:nvPr>
        </p:nvSpPr>
        <p:spPr>
          <a:xfrm>
            <a:off x="1198484" y="5188415"/>
            <a:ext cx="7619253" cy="766706"/>
          </a:xfrm>
        </p:spPr>
        <p:txBody>
          <a:bodyPr/>
          <a:lstStyle/>
          <a:p>
            <a:pPr marL="514350" indent="-514350">
              <a:buClr>
                <a:schemeClr val="tx1"/>
              </a:buClr>
              <a:buSzPct val="100000"/>
              <a:buFont typeface="+mj-lt"/>
              <a:buAutoNum type="arabicPeriod" startAt="3"/>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400" b="1" dirty="0">
                <a:latin typeface="Times New Roman" panose="02020603050405020304" pitchFamily="18" charset="0"/>
                <a:ea typeface="Cambria" panose="02040503050406030204" pitchFamily="18" charset="0"/>
                <a:cs typeface="Times New Roman" panose="02020603050405020304" pitchFamily="18" charset="0"/>
              </a:rPr>
              <a:t>third</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400" b="1" dirty="0">
                <a:latin typeface="Times New Roman" panose="02020603050405020304" pitchFamily="18" charset="0"/>
                <a:ea typeface="Cambria" panose="02040503050406030204" pitchFamily="18" charset="0"/>
                <a:cs typeface="Times New Roman" panose="02020603050405020304" pitchFamily="18" charset="0"/>
              </a:rPr>
              <a:t>upper</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400" b="1" dirty="0">
                <a:latin typeface="Times New Roman" panose="02020603050405020304" pitchFamily="18" charset="0"/>
                <a:ea typeface="Cambria" panose="02040503050406030204" pitchFamily="18" charset="0"/>
                <a:cs typeface="Times New Roman" panose="02020603050405020304" pitchFamily="18" charset="0"/>
              </a:rPr>
              <a:t>quartile</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or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400" i="1" baseline="-25000" dirty="0">
                <a:latin typeface="Times New Roman" panose="02020603050405020304" pitchFamily="18" charset="0"/>
                <a:ea typeface="Cambria" panose="02040503050406030204" pitchFamily="18" charset="0"/>
                <a:cs typeface="Times New Roman" panose="02020603050405020304" pitchFamily="18" charset="0"/>
              </a:rPr>
              <a:t>U</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is the median of the upper half of the observations</a:t>
            </a: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4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2">
            <a:extLst>
              <a:ext uri="{FF2B5EF4-FFF2-40B4-BE49-F238E27FC236}">
                <a16:creationId xmlns:a16="http://schemas.microsoft.com/office/drawing/2014/main" xmlns="" id="{51D4E6D7-9E28-47BC-B1F6-FAC8473DF7B0}"/>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Interquartile Range</a:t>
            </a:r>
          </a:p>
        </p:txBody>
      </p:sp>
      <p:sp>
        <p:nvSpPr>
          <p:cNvPr id="2" name="Content Placeholder 1"/>
          <p:cNvSpPr>
            <a:spLocks noGrp="1"/>
          </p:cNvSpPr>
          <p:nvPr>
            <p:ph idx="1"/>
          </p:nvPr>
        </p:nvSpPr>
        <p:spPr/>
        <p:txBody>
          <a:bodyPr/>
          <a:lstStyle/>
          <a:p>
            <a:pPr marL="0" indent="0" eaLnBrk="1" hangingPunct="1">
              <a:spcBef>
                <a:spcPts val="300"/>
              </a:spcBef>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marL="514350" indent="-514350" eaLnBrk="1" hangingPunct="1">
              <a:spcBef>
                <a:spcPts val="600"/>
              </a:spcBef>
              <a:spcAft>
                <a:spcPts val="1200"/>
              </a:spcAft>
              <a:buClr>
                <a:schemeClr val="tx1"/>
              </a:buClr>
              <a:buSzPct val="100000"/>
              <a:buFont typeface="+mj-lt"/>
              <a:buAutoNum type="arabicPeriod" startAt="4"/>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interquartile range</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denoted IQR, is the difference in the first and third quartiles:</a:t>
            </a:r>
          </a:p>
          <a:p>
            <a:pPr marL="0" indent="0" algn="ctr" eaLnBrk="1" hangingPunct="1">
              <a:spcBef>
                <a:spcPts val="600"/>
              </a:spcBef>
              <a:buSzPct val="10000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IQR =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i="1" dirty="0" smtClean="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smtClean="0">
                <a:latin typeface="Times New Roman" panose="02020603050405020304" pitchFamily="18" charset="0"/>
                <a:ea typeface="Cambria" panose="02040503050406030204" pitchFamily="18" charset="0"/>
                <a:cs typeface="Times New Roman" panose="02020603050405020304" pitchFamily="18" charset="0"/>
              </a:rPr>
              <a:t>1</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xmlns="" id="{CD119E5D-89C3-49C4-9F49-7C9D10F77299}"/>
              </a:ext>
            </a:extLst>
          </p:cNvPr>
          <p:cNvSpPr>
            <a:spLocks noGrp="1" noChangeArrowheads="1"/>
          </p:cNvSpPr>
          <p:nvPr>
            <p:ph type="title"/>
          </p:nvPr>
        </p:nvSpPr>
        <p:spPr/>
        <p:txBody>
          <a:bodyPr/>
          <a:lstStyle/>
          <a:p>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Numerical Summary Measures</a:t>
            </a:r>
          </a:p>
        </p:txBody>
      </p:sp>
      <p:sp>
        <p:nvSpPr>
          <p:cNvPr id="2" name="Content Placeholder 1"/>
          <p:cNvSpPr>
            <a:spLocks noGrp="1"/>
          </p:cNvSpPr>
          <p:nvPr>
            <p:ph idx="1"/>
          </p:nvPr>
        </p:nvSpPr>
        <p:spPr/>
        <p:txBody>
          <a:bodyPr/>
          <a:lstStyle/>
          <a:p>
            <a:pPr eaLnBrk="1" hangingPunct="1">
              <a:buClr>
                <a:schemeClr val="tx2">
                  <a:lumMod val="75000"/>
                </a:schemeClr>
              </a:buClr>
              <a:buSzTx/>
              <a:buFont typeface="Wingdings" panose="05000000000000000000" pitchFamily="2" charset="2"/>
              <a:buChar char="§"/>
              <a:defRP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 numerical summary measure is a single number computed from a sample that conveys a specific characteristic of the entire sample</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a:p>
            <a:pPr eaLnBrk="1" hangingPunct="1">
              <a:buClr>
                <a:schemeClr val="tx2">
                  <a:lumMod val="75000"/>
                </a:schemeClr>
              </a:buClr>
              <a:buSzTx/>
              <a:buFont typeface="Wingdings" panose="05000000000000000000" pitchFamily="2" charset="2"/>
              <a:buChar char="§"/>
              <a:defRP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Measures of central tendency indicate where the majority of the data are centered, bunched, or clustered</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itle 4">
            <a:extLst>
              <a:ext uri="{FF2B5EF4-FFF2-40B4-BE49-F238E27FC236}">
                <a16:creationId xmlns:a16="http://schemas.microsoft.com/office/drawing/2014/main" xmlns="" id="{FB3D3007-EC2A-4C72-85C4-B6889FBACE3E}"/>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Illustration of Quartiles</a:t>
            </a:r>
          </a:p>
        </p:txBody>
      </p:sp>
      <p:pic>
        <p:nvPicPr>
          <p:cNvPr id="13" name="Picture Placeholder 12" descr="A graph of a curve.&#10;The horizontal axis is labeled Q sub 1 on the left x tilde equals Q sub 2 in the middle and Q sub 3 on the right. The curve rises such that its maximum is between Q sub 1 and Q sub 2. The curve is divided into 4 quadrants, each labeled 25 percent.">
            <a:extLst>
              <a:ext uri="{FF2B5EF4-FFF2-40B4-BE49-F238E27FC236}">
                <a16:creationId xmlns:a16="http://schemas.microsoft.com/office/drawing/2014/main" xmlns="" id="{AD8E51D7-4EF3-4EC1-A4BE-E34BE0906EF3}"/>
              </a:ext>
            </a:extLst>
          </p:cNvPr>
          <p:cNvPicPr>
            <a:picLocks noGrp="1" noChangeAspect="1"/>
          </p:cNvPicPr>
          <p:nvPr>
            <p:ph type="pic" sz="quarter" idx="10"/>
          </p:nvPr>
        </p:nvPicPr>
        <p:blipFill>
          <a:blip r:embed="rId2"/>
          <a:stretch>
            <a:fillRect/>
          </a:stretch>
        </p:blipFill>
        <p:spPr>
          <a:xfrm>
            <a:off x="1909530" y="2223487"/>
            <a:ext cx="5324941" cy="3566864"/>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itle 2">
            <a:extLst>
              <a:ext uri="{FF2B5EF4-FFF2-40B4-BE49-F238E27FC236}">
                <a16:creationId xmlns:a16="http://schemas.microsoft.com/office/drawing/2014/main" xmlns="" id="{54F9BFD7-5DAA-45E8-8353-510AF41CE53A}"/>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Computing the </a:t>
            </a:r>
            <a:r>
              <a:rPr lang="en-US" altLang="en-US" sz="3600" b="1" dirty="0" smtClean="0">
                <a:latin typeface="Times New Roman" panose="02020603050405020304" pitchFamily="18" charset="0"/>
                <a:ea typeface="Cambria" panose="02040503050406030204" pitchFamily="18" charset="0"/>
                <a:cs typeface="Times New Roman" panose="02020603050405020304" pitchFamily="18" charset="0"/>
              </a:rPr>
              <a:t>Quartiles (1 of 2)</a:t>
            </a:r>
            <a:endParaRPr lang="en-US" altLang="en-US" sz="3600" b="1"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2" name="Content Placeholder 1"/>
          <p:cNvSpPr>
            <a:spLocks noGrp="1"/>
          </p:cNvSpPr>
          <p:nvPr>
            <p:ph idx="1"/>
          </p:nvPr>
        </p:nvSpPr>
        <p:spPr/>
        <p:txBody>
          <a:bodyPr/>
          <a:lstStyle/>
          <a:p>
            <a:pPr marL="514350" indent="-514350" eaLnBrk="1" hangingPunct="1">
              <a:buClr>
                <a:schemeClr val="tx1"/>
              </a:buClr>
              <a:buSzPct val="100000"/>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Arrange the observations in ascending order, from smallest to largest.</a:t>
            </a:r>
          </a:p>
          <a:p>
            <a:pPr marL="514350" indent="-514350" eaLnBrk="1" hangingPunct="1">
              <a:buClr>
                <a:schemeClr val="tx1"/>
              </a:buClr>
              <a:buSzPct val="100000"/>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To find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first</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compute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¼</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p>
          <a:p>
            <a:pPr marL="914400" lvl="1" indent="-514350" eaLnBrk="1" hangingPunct="1">
              <a:buClr>
                <a:schemeClr val="tx1"/>
              </a:buClr>
              <a:buSzPct val="100000"/>
              <a:buFont typeface="+mj-lt"/>
              <a:buAutoNum type="alphaLcParenR"/>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If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is a whole number,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is the mean of the observations in positions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and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+ 1.</a:t>
            </a:r>
          </a:p>
          <a:p>
            <a:pPr marL="914400" lvl="1" indent="-514350" eaLnBrk="1" hangingPunct="1">
              <a:buClr>
                <a:schemeClr val="tx1"/>
              </a:buClr>
              <a:buSzPct val="100000"/>
              <a:buFont typeface="+mj-lt"/>
              <a:buAutoNum type="alphaLcParenR"/>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If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is not a whole number, round up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to determine the position of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4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itle 2">
            <a:extLst>
              <a:ext uri="{FF2B5EF4-FFF2-40B4-BE49-F238E27FC236}">
                <a16:creationId xmlns:a16="http://schemas.microsoft.com/office/drawing/2014/main" xmlns="" id="{34C38BD4-D7A5-4D4C-969D-D343F67EF140}"/>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Computing the </a:t>
            </a:r>
            <a:r>
              <a:rPr lang="en-US" altLang="en-US" sz="3600" b="1" dirty="0" smtClean="0">
                <a:latin typeface="Times New Roman" panose="02020603050405020304" pitchFamily="18" charset="0"/>
                <a:ea typeface="Cambria" panose="02040503050406030204" pitchFamily="18" charset="0"/>
                <a:cs typeface="Times New Roman" panose="02020603050405020304" pitchFamily="18" charset="0"/>
              </a:rPr>
              <a:t>Quartiles (2 of 2)</a:t>
            </a:r>
            <a:endParaRPr lang="en-US" altLang="en-US" sz="3600" b="1"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2" name="Content Placeholder 1"/>
          <p:cNvSpPr>
            <a:spLocks noGrp="1"/>
          </p:cNvSpPr>
          <p:nvPr>
            <p:ph idx="1"/>
          </p:nvPr>
        </p:nvSpPr>
        <p:spPr/>
        <p:txBody>
          <a:bodyPr/>
          <a:lstStyle/>
          <a:p>
            <a:pPr marL="514350" indent="-514350" eaLnBrk="1" hangingPunct="1">
              <a:buClr>
                <a:schemeClr val="tx1"/>
              </a:buClr>
              <a:buSzPct val="100000"/>
              <a:buFont typeface="+mj-lt"/>
              <a:buAutoNum type="arabicPeriod" startAt="3"/>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To find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first</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compute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¾</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p>
          <a:p>
            <a:pPr marL="914400" lvl="1" indent="-514350" eaLnBrk="1" hangingPunct="1">
              <a:buClr>
                <a:schemeClr val="tx1"/>
              </a:buClr>
              <a:buSzPct val="100000"/>
              <a:buFont typeface="+mj-lt"/>
              <a:buAutoNum type="alphaLcParenR"/>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If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is a whole number,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is the mean of the observations in positions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and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+ 1.</a:t>
            </a:r>
          </a:p>
          <a:p>
            <a:pPr marL="914400" lvl="1" indent="-514350" eaLnBrk="1" hangingPunct="1">
              <a:buClr>
                <a:schemeClr val="tx1"/>
              </a:buClr>
              <a:buSzPct val="100000"/>
              <a:buFont typeface="+mj-lt"/>
              <a:buAutoNum type="alphaLcParenR"/>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If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is not a whole number, round up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to determine the position of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4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4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A Closer </a:t>
            </a:r>
            <a:r>
              <a:rPr lang="en-US" sz="3600" b="1" dirty="0" smtClean="0">
                <a:latin typeface="Times New Roman" pitchFamily="18" charset="0"/>
                <a:cs typeface="Times New Roman" pitchFamily="18" charset="0"/>
              </a:rPr>
              <a:t>Look (5 of 11)</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514350" indent="-514350">
              <a:buClrTx/>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interquartile range is the length of an interval that includes the middle half (middle 50%) of the data.</a:t>
            </a:r>
          </a:p>
          <a:p>
            <a:pPr marL="514350" indent="-514350">
              <a:buClrTx/>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interquartile range is not sensitive to outlying values. The lower and/or upper 25% of the distribution can be extreme without affecting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and/or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8771119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itle 2">
            <a:extLst>
              <a:ext uri="{FF2B5EF4-FFF2-40B4-BE49-F238E27FC236}">
                <a16:creationId xmlns:a16="http://schemas.microsoft.com/office/drawing/2014/main" xmlns="" id="{653018D6-6AFF-4B1F-925D-CA4ADDF397D1}"/>
              </a:ext>
            </a:extLst>
          </p:cNvPr>
          <p:cNvSpPr>
            <a:spLocks noGrp="1" noChangeArrowheads="1"/>
          </p:cNvSpPr>
          <p:nvPr>
            <p:ph type="title"/>
          </p:nvPr>
        </p:nvSpPr>
        <p:spPr/>
        <p:txBody>
          <a:bodyPr/>
          <a:lstStyle/>
          <a:p>
            <a:pPr eaLnBrk="1" hangingPunct="1"/>
            <a:r>
              <a:rPr lang="en-US" altLang="en-US" sz="3600" b="1" dirty="0" err="1">
                <a:latin typeface="Times New Roman" panose="02020603050405020304" pitchFamily="18" charset="0"/>
                <a:ea typeface="Cambria" panose="02040503050406030204" pitchFamily="18" charset="0"/>
                <a:cs typeface="Times New Roman" panose="02020603050405020304" pitchFamily="18" charset="0"/>
              </a:rPr>
              <a:t>Chebyshev’s</a:t>
            </a:r>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3600" b="1" dirty="0" smtClean="0">
                <a:latin typeface="Times New Roman" panose="02020603050405020304" pitchFamily="18" charset="0"/>
                <a:ea typeface="Cambria" panose="02040503050406030204" pitchFamily="18" charset="0"/>
                <a:cs typeface="Times New Roman" panose="02020603050405020304" pitchFamily="18" charset="0"/>
              </a:rPr>
              <a:t>Rule (1 of 2)</a:t>
            </a:r>
            <a:endParaRPr lang="en-US" altLang="en-US" sz="3600" b="1" dirty="0">
              <a:solidFill>
                <a:srgbClr val="0166B5"/>
              </a:solidFill>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Content Placeholder 2"/>
          <p:cNvSpPr>
            <a:spLocks noGrp="1"/>
          </p:cNvSpPr>
          <p:nvPr>
            <p:ph idx="1"/>
          </p:nvPr>
        </p:nvSpPr>
        <p:spPr>
          <a:xfrm>
            <a:off x="1182688" y="2017713"/>
            <a:ext cx="7772400" cy="1792287"/>
          </a:xfrm>
        </p:spPr>
        <p:txBody>
          <a:bodyPr/>
          <a:lstStyle/>
          <a:p>
            <a:pPr marL="0" indent="0" eaLnBrk="1" hangingPunct="1">
              <a:spcBef>
                <a:spcPts val="300"/>
              </a:spcBef>
              <a:buNone/>
            </a:pPr>
            <a:r>
              <a:rPr lang="en-US" altLang="en-US" sz="2600" b="1" dirty="0" err="1">
                <a:latin typeface="Times New Roman" panose="02020603050405020304" pitchFamily="18" charset="0"/>
                <a:ea typeface="Cambria" panose="02040503050406030204" pitchFamily="18" charset="0"/>
                <a:cs typeface="Times New Roman" panose="02020603050405020304" pitchFamily="18" charset="0"/>
              </a:rPr>
              <a:t>Chebyshev’s</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 Rule</a:t>
            </a:r>
          </a:p>
          <a:p>
            <a:pPr marL="0" indent="0" eaLnBrk="1" hangingPunct="1">
              <a:spcBef>
                <a:spcPts val="600"/>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Let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k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&gt; 1. For any set of observations, the proportion of observations within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k</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standard deviations of the mean [that is, lying in </a:t>
            </a:r>
            <a:r>
              <a:rPr lang="en-US" sz="2600" dirty="0">
                <a:latin typeface="Times New Roman" panose="02020603050405020304" pitchFamily="18" charset="0"/>
                <a:cs typeface="Times New Roman" panose="02020603050405020304" pitchFamily="18" charset="0"/>
              </a:rPr>
              <a:t>the interval</a:t>
            </a:r>
            <a:endParaRPr lang="en-US" sz="2600" dirty="0"/>
          </a:p>
        </p:txBody>
      </p:sp>
      <p:graphicFrame>
        <p:nvGraphicFramePr>
          <p:cNvPr id="11" name="Picture Placeholder 10" descr="(X bar minus k s, x bar plus k s)."/>
          <p:cNvGraphicFramePr>
            <a:graphicFrameLocks noGrp="1" noChangeAspect="1"/>
          </p:cNvGraphicFramePr>
          <p:nvPr>
            <p:ph type="pic" sz="quarter" idx="10"/>
            <p:extLst>
              <p:ext uri="{D42A27DB-BD31-4B8C-83A1-F6EECF244321}">
                <p14:modId xmlns:p14="http://schemas.microsoft.com/office/powerpoint/2010/main" val="2426073310"/>
              </p:ext>
            </p:extLst>
          </p:nvPr>
        </p:nvGraphicFramePr>
        <p:xfrm>
          <a:off x="4953000" y="3295474"/>
          <a:ext cx="2096216" cy="490025"/>
        </p:xfrm>
        <a:graphic>
          <a:graphicData uri="http://schemas.openxmlformats.org/presentationml/2006/ole">
            <mc:AlternateContent xmlns:mc="http://schemas.openxmlformats.org/markup-compatibility/2006">
              <mc:Choice xmlns:v="urn:schemas-microsoft-com:vml" Requires="v">
                <p:oleObj spid="_x0000_s41264" name="Equation" r:id="rId3" imgW="977760" imgH="228600" progId="Equation.DSMT4">
                  <p:embed/>
                </p:oleObj>
              </mc:Choice>
              <mc:Fallback>
                <p:oleObj name="Equation" r:id="rId3" imgW="977760" imgH="228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3295474"/>
                        <a:ext cx="2096216" cy="49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Content Placeholder 5"/>
          <p:cNvSpPr>
            <a:spLocks noGrp="1"/>
          </p:cNvSpPr>
          <p:nvPr>
            <p:ph idx="12"/>
          </p:nvPr>
        </p:nvSpPr>
        <p:spPr>
          <a:xfrm>
            <a:off x="1182688" y="3295475"/>
            <a:ext cx="7504112" cy="971726"/>
          </a:xfrm>
        </p:spPr>
        <p:txBody>
          <a:bodyPr/>
          <a:lstStyle/>
          <a:p>
            <a:pPr marL="0" indent="5834063">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where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s</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the sample standard deviation] is at least 1 – (1/</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k</a:t>
            </a:r>
            <a:r>
              <a:rPr lang="en-US" altLang="en-US" sz="2600" baseline="30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itle 6">
            <a:extLst>
              <a:ext uri="{FF2B5EF4-FFF2-40B4-BE49-F238E27FC236}">
                <a16:creationId xmlns:a16="http://schemas.microsoft.com/office/drawing/2014/main" xmlns="" id="{F550E68A-6CED-4EF6-BEC4-426428186F51}"/>
              </a:ext>
            </a:extLst>
          </p:cNvPr>
          <p:cNvSpPr>
            <a:spLocks noGrp="1" noChangeArrowheads="1"/>
          </p:cNvSpPr>
          <p:nvPr>
            <p:ph type="title"/>
          </p:nvPr>
        </p:nvSpPr>
        <p:spPr/>
        <p:txBody>
          <a:bodyPr/>
          <a:lstStyle/>
          <a:p>
            <a:pPr eaLnBrk="1" hangingPunct="1"/>
            <a:r>
              <a:rPr lang="en-US" altLang="en-US" sz="3600" b="1" dirty="0" err="1">
                <a:latin typeface="Times New Roman" panose="02020603050405020304" pitchFamily="18" charset="0"/>
                <a:ea typeface="Cambria" panose="02040503050406030204" pitchFamily="18" charset="0"/>
                <a:cs typeface="Times New Roman" panose="02020603050405020304" pitchFamily="18" charset="0"/>
              </a:rPr>
              <a:t>Chebyshev’s</a:t>
            </a:r>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3600" b="1" dirty="0" smtClean="0">
                <a:latin typeface="Times New Roman" panose="02020603050405020304" pitchFamily="18" charset="0"/>
                <a:ea typeface="Cambria" panose="02040503050406030204" pitchFamily="18" charset="0"/>
                <a:cs typeface="Times New Roman" panose="02020603050405020304" pitchFamily="18" charset="0"/>
              </a:rPr>
              <a:t>Rule (2 of 2)</a:t>
            </a:r>
            <a:endParaRPr lang="en-US" altLang="en-US" sz="3600" b="1" dirty="0">
              <a:solidFill>
                <a:srgbClr val="0166B5"/>
              </a:solidFill>
              <a:latin typeface="Times New Roman" panose="02020603050405020304" pitchFamily="18" charset="0"/>
              <a:ea typeface="Cambria" panose="02040503050406030204" pitchFamily="18" charset="0"/>
              <a:cs typeface="Times New Roman" panose="02020603050405020304" pitchFamily="18" charset="0"/>
            </a:endParaRPr>
          </a:p>
        </p:txBody>
      </p:sp>
      <p:pic>
        <p:nvPicPr>
          <p:cNvPr id="13" name="Picture Placeholder 12" descr="A graph of a curve. &#10;The horizontal axis is labeled x bar minus k s on the left, x bar in the middle, and x bar plus k s on the right. Vertical lines are drawn up from the two side points and the region between the lines is shaded and labeled at least 1 minus 1 over k squared. The curve rises quickly, reaching its maximum between x bar minus k s and x bar.">
            <a:extLst>
              <a:ext uri="{FF2B5EF4-FFF2-40B4-BE49-F238E27FC236}">
                <a16:creationId xmlns:a16="http://schemas.microsoft.com/office/drawing/2014/main" xmlns="" id="{5F18BFDF-255B-4ECC-817C-61EA66FFCFD9}"/>
              </a:ext>
            </a:extLst>
          </p:cNvPr>
          <p:cNvPicPr>
            <a:picLocks noGrp="1" noChangeAspect="1"/>
          </p:cNvPicPr>
          <p:nvPr>
            <p:ph type="pic" sz="quarter" idx="10"/>
          </p:nvPr>
        </p:nvPicPr>
        <p:blipFill>
          <a:blip r:embed="rId2"/>
          <a:stretch>
            <a:fillRect/>
          </a:stretch>
        </p:blipFill>
        <p:spPr>
          <a:xfrm>
            <a:off x="1753093" y="2346004"/>
            <a:ext cx="5637814" cy="360069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A Closer </a:t>
            </a:r>
            <a:r>
              <a:rPr lang="en-US" sz="3600" b="1" dirty="0" smtClean="0">
                <a:latin typeface="Times New Roman" pitchFamily="18" charset="0"/>
                <a:cs typeface="Times New Roman" pitchFamily="18" charset="0"/>
              </a:rPr>
              <a:t>Look (6 of 11)</a:t>
            </a:r>
            <a:endParaRPr lang="en-US" sz="3600" b="1" dirty="0">
              <a:latin typeface="Times New Roman" pitchFamily="18" charset="0"/>
              <a:cs typeface="Times New Roman" pitchFamily="18" charset="0"/>
            </a:endParaRPr>
          </a:p>
        </p:txBody>
      </p:sp>
      <p:sp>
        <p:nvSpPr>
          <p:cNvPr id="4" name="Content Placeholder 3"/>
          <p:cNvSpPr>
            <a:spLocks noGrp="1"/>
          </p:cNvSpPr>
          <p:nvPr>
            <p:ph idx="1"/>
          </p:nvPr>
        </p:nvSpPr>
        <p:spPr>
          <a:xfrm>
            <a:off x="1182688" y="2017713"/>
            <a:ext cx="7460570" cy="2097087"/>
          </a:xfrm>
        </p:spPr>
        <p:txBody>
          <a:bodyPr/>
          <a:lstStyle/>
          <a:p>
            <a:pPr marL="514350" indent="-514350">
              <a:buClrTx/>
              <a:buSzPct val="100000"/>
              <a:buFont typeface="+mj-lt"/>
              <a:buAutoNum type="arabicPeriod"/>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total area under the curve (the sum of all the proportions or relative frequencies) is 1. Hence, </a:t>
            </a:r>
            <a:r>
              <a:rPr lang="en-US" altLang="en-US" sz="2600" dirty="0" err="1">
                <a:latin typeface="Times New Roman" panose="02020603050405020304" pitchFamily="18" charset="0"/>
                <a:ea typeface="Cambria" panose="02040503050406030204" pitchFamily="18" charset="0"/>
                <a:cs typeface="Times New Roman" panose="02020603050405020304" pitchFamily="18" charset="0"/>
              </a:rPr>
              <a:t>Chebyshev’s</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Rule also implies that the proportion of observations in the tails of the distribution [i.e., outside the </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interval</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graphicFrame>
        <p:nvGraphicFramePr>
          <p:cNvPr id="13" name="Picture Placeholder 12" descr="(X bar minus k s, x bar plus k s)."/>
          <p:cNvGraphicFramePr>
            <a:graphicFrameLocks noGrp="1" noChangeAspect="1"/>
          </p:cNvGraphicFramePr>
          <p:nvPr>
            <p:ph type="pic" sz="quarter" idx="10"/>
            <p:extLst>
              <p:ext uri="{D42A27DB-BD31-4B8C-83A1-F6EECF244321}">
                <p14:modId xmlns:p14="http://schemas.microsoft.com/office/powerpoint/2010/main" val="3455984546"/>
              </p:ext>
            </p:extLst>
          </p:nvPr>
        </p:nvGraphicFramePr>
        <p:xfrm>
          <a:off x="4419600" y="3601976"/>
          <a:ext cx="2186053" cy="512824"/>
        </p:xfrm>
        <a:graphic>
          <a:graphicData uri="http://schemas.openxmlformats.org/presentationml/2006/ole">
            <mc:AlternateContent xmlns:mc="http://schemas.openxmlformats.org/markup-compatibility/2006">
              <mc:Choice xmlns:v="urn:schemas-microsoft-com:vml" Requires="v">
                <p:oleObj spid="_x0000_s47406" name="Equation" r:id="rId3" imgW="977760" imgH="228600" progId="Equation.DSMT4">
                  <p:embed/>
                </p:oleObj>
              </mc:Choice>
              <mc:Fallback>
                <p:oleObj name="Equation" r:id="rId3" imgW="977760" imgH="228600" progId="Equation.DSMT4">
                  <p:embed/>
                  <p:pic>
                    <p:nvPicPr>
                      <p:cNvPr id="0" name="Object 4"/>
                      <p:cNvPicPr>
                        <a:picLocks noChangeAspect="1" noChangeArrowheads="1"/>
                      </p:cNvPicPr>
                      <p:nvPr/>
                    </p:nvPicPr>
                    <p:blipFill>
                      <a:blip r:embed="rId4"/>
                      <a:srcRect/>
                      <a:stretch>
                        <a:fillRect/>
                      </a:stretch>
                    </p:blipFill>
                    <p:spPr bwMode="auto">
                      <a:xfrm>
                        <a:off x="4419600" y="3601976"/>
                        <a:ext cx="2186053" cy="512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Content Placeholder 9"/>
          <p:cNvSpPr>
            <a:spLocks noGrp="1"/>
          </p:cNvSpPr>
          <p:nvPr>
            <p:ph idx="12"/>
          </p:nvPr>
        </p:nvSpPr>
        <p:spPr>
          <a:xfrm>
            <a:off x="6496185" y="3581400"/>
            <a:ext cx="2147073" cy="526178"/>
          </a:xfrm>
        </p:spPr>
        <p:txBody>
          <a:bodyPr/>
          <a:lstStyle/>
          <a:p>
            <a:pPr marL="0" indent="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at most 1/</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k</a:t>
            </a:r>
            <a:r>
              <a:rPr lang="en-US" altLang="en-US" sz="2600" baseline="30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A Closer </a:t>
            </a:r>
            <a:r>
              <a:rPr lang="en-US" sz="3600" b="1" dirty="0" smtClean="0">
                <a:latin typeface="Times New Roman" pitchFamily="18" charset="0"/>
                <a:cs typeface="Times New Roman" pitchFamily="18" charset="0"/>
              </a:rPr>
              <a:t>Look (7 of 11)</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1182688" y="2017713"/>
            <a:ext cx="7504112" cy="4114800"/>
          </a:xfrm>
        </p:spPr>
        <p:txBody>
          <a:bodyPr/>
          <a:lstStyle/>
          <a:p>
            <a:pPr marL="514350" indent="-514350" eaLnBrk="1" hangingPunct="1">
              <a:buClrTx/>
              <a:buSzTx/>
              <a:buFont typeface="+mj-lt"/>
              <a:buAutoNum type="arabicPeriod" startAt="2"/>
              <a:defRP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You may use any value of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k</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greater than 1, including decimals</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a:p>
            <a:pPr marL="514350" indent="-514350" eaLnBrk="1" hangingPunct="1">
              <a:buClrTx/>
              <a:buSzTx/>
              <a:buFont typeface="+mj-lt"/>
              <a:buAutoNum type="arabicPeriod" startAt="2"/>
              <a:defRPr/>
            </a:pPr>
            <a:r>
              <a:rPr lang="en-US" altLang="en-US" sz="2600" dirty="0" err="1">
                <a:latin typeface="Times New Roman" panose="02020603050405020304" pitchFamily="18" charset="0"/>
                <a:ea typeface="Cambria" panose="02040503050406030204" pitchFamily="18" charset="0"/>
                <a:cs typeface="Times New Roman" panose="02020603050405020304" pitchFamily="18" charset="0"/>
              </a:rPr>
              <a:t>Chebyshev’s</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Rule is very conservative because it applies to any set of observations.</a:t>
            </a:r>
          </a:p>
          <a:p>
            <a:pPr marL="514350" indent="-514350" eaLnBrk="1" hangingPunct="1">
              <a:buClrTx/>
              <a:buSzTx/>
              <a:buFont typeface="+mj-lt"/>
              <a:buAutoNum type="arabicPeriod" startAt="2"/>
              <a:defRPr/>
            </a:pPr>
            <a:r>
              <a:rPr lang="en-US" altLang="en-US" sz="2600" dirty="0" err="1">
                <a:latin typeface="Times New Roman" panose="02020603050405020304" pitchFamily="18" charset="0"/>
                <a:ea typeface="Cambria" panose="02040503050406030204" pitchFamily="18" charset="0"/>
                <a:cs typeface="Times New Roman" panose="02020603050405020304" pitchFamily="18" charset="0"/>
              </a:rPr>
              <a:t>Chebyshev’s</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Rule may also be used to describe a population</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itle 2">
            <a:extLst>
              <a:ext uri="{FF2B5EF4-FFF2-40B4-BE49-F238E27FC236}">
                <a16:creationId xmlns:a16="http://schemas.microsoft.com/office/drawing/2014/main" xmlns="" id="{4CE19414-6A27-4146-BF95-8146C2DC6BFB}"/>
              </a:ext>
            </a:extLst>
          </p:cNvPr>
          <p:cNvSpPr>
            <a:spLocks noGrp="1" noChangeArrowheads="1"/>
          </p:cNvSpPr>
          <p:nvPr>
            <p:ph type="title"/>
          </p:nvPr>
        </p:nvSpPr>
        <p:spPr/>
        <p:txBody>
          <a:bodyPr/>
          <a:lstStyle/>
          <a:p>
            <a:pPr eaLnBrk="1" hangingPunct="1"/>
            <a:r>
              <a:rPr lang="en-US" altLang="en-US" sz="3600" b="1" dirty="0">
                <a:solidFill>
                  <a:srgbClr val="333399"/>
                </a:solidFill>
                <a:latin typeface="Times New Roman" panose="02020603050405020304" pitchFamily="18" charset="0"/>
                <a:ea typeface="Cambria" panose="02040503050406030204" pitchFamily="18" charset="0"/>
                <a:cs typeface="Times New Roman" panose="02020603050405020304" pitchFamily="18" charset="0"/>
              </a:rPr>
              <a:t>The Empirical </a:t>
            </a:r>
            <a:r>
              <a:rPr lang="en-US" altLang="en-US" sz="3600" b="1" dirty="0" smtClean="0">
                <a:solidFill>
                  <a:srgbClr val="333399"/>
                </a:solidFill>
                <a:latin typeface="Times New Roman" panose="02020603050405020304" pitchFamily="18" charset="0"/>
                <a:ea typeface="Cambria" panose="02040503050406030204" pitchFamily="18" charset="0"/>
                <a:cs typeface="Times New Roman" panose="02020603050405020304" pitchFamily="18" charset="0"/>
              </a:rPr>
              <a:t>Rule (1 of 2)</a:t>
            </a:r>
            <a:endParaRPr lang="en-US" altLang="en-US" sz="3600" b="1" dirty="0">
              <a:solidFill>
                <a:srgbClr val="0166B5"/>
              </a:solidFill>
              <a:latin typeface="Times New Roman" panose="02020603050405020304" pitchFamily="18" charset="0"/>
              <a:ea typeface="Cambria" panose="02040503050406030204" pitchFamily="18" charset="0"/>
              <a:cs typeface="Times New Roman" panose="02020603050405020304" pitchFamily="18" charset="0"/>
            </a:endParaRPr>
          </a:p>
        </p:txBody>
      </p:sp>
      <p:sp>
        <p:nvSpPr>
          <p:cNvPr id="2" name="Content Placeholder 1"/>
          <p:cNvSpPr>
            <a:spLocks noGrp="1"/>
          </p:cNvSpPr>
          <p:nvPr>
            <p:ph idx="1"/>
          </p:nvPr>
        </p:nvSpPr>
        <p:spPr/>
        <p:txBody>
          <a:bodyPr/>
          <a:lstStyle/>
          <a:p>
            <a:pPr marL="0" indent="0" eaLnBrk="1" hangingPunct="1">
              <a:spcBef>
                <a:spcPts val="624"/>
              </a:spcBef>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The Empirical Rule</a:t>
            </a:r>
          </a:p>
          <a:p>
            <a:pPr marL="0" indent="0" eaLnBrk="1" hangingPunct="1">
              <a:spcBef>
                <a:spcPts val="624"/>
              </a:spcBef>
              <a:buNone/>
              <a:tabLst>
                <a:tab pos="396875" algn="l"/>
                <a:tab pos="1087438" algn="l"/>
              </a:tabLst>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If the shape of the distribution of a set of observations is approximately normal, then:</a:t>
            </a:r>
          </a:p>
          <a:p>
            <a:pPr marL="396875" indent="-396875" eaLnBrk="1" hangingPunct="1">
              <a:spcBef>
                <a:spcPts val="624"/>
              </a:spcBef>
              <a:buClr>
                <a:schemeClr val="tx1"/>
              </a:buClr>
              <a:buSzTx/>
              <a:buFont typeface="Wingdings" panose="05000000000000000000" pitchFamily="2" charset="2"/>
              <a:buAutoNum type="arabicPeriod"/>
              <a:tabLst>
                <a:tab pos="396875" algn="l"/>
                <a:tab pos="1087438" algn="l"/>
              </a:tabLst>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proportion of observations within 1 standard deviation of the mean is approximately 0.68.</a:t>
            </a:r>
          </a:p>
          <a:p>
            <a:pPr marL="396875" indent="-396875" eaLnBrk="1" hangingPunct="1">
              <a:spcBef>
                <a:spcPts val="624"/>
              </a:spcBef>
              <a:buClr>
                <a:schemeClr val="tx1"/>
              </a:buClr>
              <a:buSzTx/>
              <a:buFont typeface="Wingdings" panose="05000000000000000000" pitchFamily="2" charset="2"/>
              <a:buAutoNum type="arabicPeriod"/>
              <a:tabLst>
                <a:tab pos="396875" algn="l"/>
                <a:tab pos="1087438" algn="l"/>
              </a:tabLst>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proportion of observations within 2 standard deviations of the mean is approximately 0.95.</a:t>
            </a:r>
          </a:p>
          <a:p>
            <a:pPr marL="396875" indent="-396875" eaLnBrk="1" hangingPunct="1">
              <a:spcBef>
                <a:spcPts val="624"/>
              </a:spcBef>
              <a:buClr>
                <a:schemeClr val="tx1"/>
              </a:buClr>
              <a:buSzTx/>
              <a:buFont typeface="Wingdings" panose="05000000000000000000" pitchFamily="2" charset="2"/>
              <a:buAutoNum type="arabicPeriod"/>
              <a:tabLst>
                <a:tab pos="396875" algn="l"/>
                <a:tab pos="1087438" algn="l"/>
              </a:tabLst>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proportion of observations within 3 standard deviations of the mean is approximately 0.997</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A Closer </a:t>
            </a:r>
            <a:r>
              <a:rPr lang="en-US" sz="3600" b="1" dirty="0" smtClean="0">
                <a:latin typeface="Times New Roman" pitchFamily="18" charset="0"/>
                <a:cs typeface="Times New Roman" pitchFamily="18" charset="0"/>
              </a:rPr>
              <a:t>Look (8 of 11)</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514350" indent="-514350">
              <a:buClrTx/>
              <a:buSzPct val="100000"/>
              <a:buFont typeface="+mj-lt"/>
              <a:buAutoNum type="arabicPeriod"/>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Empirical Rule may be used to check normality.</a:t>
            </a:r>
          </a:p>
          <a:p>
            <a:pPr marL="514350" indent="-514350">
              <a:buClrTx/>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Empirical Rule may be used to describe a population.</a:t>
            </a:r>
          </a:p>
          <a:p>
            <a:pPr marL="514350" indent="-514350">
              <a:buClrTx/>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If the shape of a population distribution is approximately normal, it would be unusual to have an observation more than 3 standard deviations from the mean</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048162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2">
            <a:extLst>
              <a:ext uri="{FF2B5EF4-FFF2-40B4-BE49-F238E27FC236}">
                <a16:creationId xmlns:a16="http://schemas.microsoft.com/office/drawing/2014/main" xmlns="" id="{2EE4ACE5-6521-4880-BD62-4BBE87456F68}"/>
              </a:ext>
            </a:extLst>
          </p:cNvPr>
          <p:cNvSpPr>
            <a:spLocks noGrp="1" noChangeArrowheads="1"/>
          </p:cNvSpPr>
          <p:nvPr>
            <p:ph type="title"/>
          </p:nvPr>
        </p:nvSpPr>
        <p:spPr/>
        <p:txBody>
          <a:bodyPr/>
          <a:lstStyle/>
          <a:p>
            <a:pPr eaLnBrk="1" hangingPunct="1"/>
            <a:r>
              <a:rPr lang="en-US" altLang="en-US" sz="3600" b="1" dirty="0" smtClean="0">
                <a:latin typeface="Times New Roman" panose="02020603050405020304" pitchFamily="18" charset="0"/>
                <a:ea typeface="Cambria" panose="02040503050406030204" pitchFamily="18" charset="0"/>
                <a:cs typeface="Times New Roman" panose="02020603050405020304" pitchFamily="18" charset="0"/>
              </a:rPr>
              <a:t>Notation (1 of 2)</a:t>
            </a:r>
            <a:endParaRPr lang="en-US" altLang="en-US" sz="3600" b="1"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7172" name="Content Placeholder 3">
            <a:extLst>
              <a:ext uri="{FF2B5EF4-FFF2-40B4-BE49-F238E27FC236}">
                <a16:creationId xmlns:a16="http://schemas.microsoft.com/office/drawing/2014/main" xmlns="" id="{713C063D-A71C-455B-B0B4-AA33B04FA43E}"/>
              </a:ext>
            </a:extLst>
          </p:cNvPr>
          <p:cNvSpPr>
            <a:spLocks noGrp="1" noChangeArrowheads="1"/>
          </p:cNvSpPr>
          <p:nvPr>
            <p:ph idx="1"/>
          </p:nvPr>
        </p:nvSpPr>
        <p:spPr/>
        <p:txBody>
          <a:bodyPr/>
          <a:lstStyle/>
          <a:p>
            <a:pPr marL="0" indent="0" eaLnBrk="1" hangingPunct="1">
              <a:buNone/>
              <a:tabLst>
                <a:tab pos="463550" algn="l"/>
                <a:tab pos="741363" algn="l"/>
              </a:tabLst>
            </a:pP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stands for a specific, fixed observation on a variable. Lowercase letters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y</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z</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are commonly used to represent observations.</a:t>
            </a:r>
          </a:p>
          <a:p>
            <a:pPr marL="0" indent="0" eaLnBrk="1" hangingPunct="1">
              <a:buNone/>
              <a:tabLst>
                <a:tab pos="463550" algn="l"/>
                <a:tab pos="741363" algn="l"/>
              </a:tabLst>
            </a:pP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the number of observations in a data set, the sample size</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a:p>
            <a:pPr marL="0" indent="0" eaLnBrk="1" hangingPunct="1">
              <a:buNone/>
              <a:tabLst>
                <a:tab pos="463550" algn="l"/>
                <a:tab pos="741363" algn="l"/>
              </a:tabLst>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If there are two data sets, we use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m</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and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to denote their sample sizes. For more than two data sets, we use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sz="3600" b="1" dirty="0">
                <a:latin typeface="Times New Roman" pitchFamily="18" charset="0"/>
                <a:cs typeface="Times New Roman" pitchFamily="18" charset="0"/>
              </a:rPr>
              <a:t>The Empirical </a:t>
            </a:r>
            <a:r>
              <a:rPr lang="en-US" sz="3600" b="1" dirty="0" smtClean="0">
                <a:latin typeface="Times New Roman" pitchFamily="18" charset="0"/>
                <a:cs typeface="Times New Roman" pitchFamily="18" charset="0"/>
              </a:rPr>
              <a:t>Rule (2 of 2)</a:t>
            </a:r>
            <a:endParaRPr lang="en-US" sz="3600" b="1" dirty="0">
              <a:latin typeface="Times New Roman" pitchFamily="18" charset="0"/>
              <a:cs typeface="Times New Roman" pitchFamily="18" charset="0"/>
            </a:endParaRPr>
          </a:p>
        </p:txBody>
      </p:sp>
      <p:pic>
        <p:nvPicPr>
          <p:cNvPr id="15" name="Picture Placeholder 14" descr="A graph of a curve. &#10;The horizontal axis is labeled x bar minus s on the left, x bar in the middle, and x bar plus s on the right. Vertical lines are drawn up from the two side points and the region between them is shaded and labeled 0.68. The curve is shaped like a normal curve with its maximum over x bar. ">
            <a:extLst>
              <a:ext uri="{FF2B5EF4-FFF2-40B4-BE49-F238E27FC236}">
                <a16:creationId xmlns:a16="http://schemas.microsoft.com/office/drawing/2014/main" xmlns="" id="{6A7EC07E-FD0D-478C-A3B1-56A3291D832E}"/>
              </a:ext>
            </a:extLst>
          </p:cNvPr>
          <p:cNvPicPr>
            <a:picLocks noGrp="1" noChangeAspect="1"/>
          </p:cNvPicPr>
          <p:nvPr>
            <p:ph type="pic" sz="quarter" idx="10"/>
          </p:nvPr>
        </p:nvPicPr>
        <p:blipFill>
          <a:blip r:embed="rId2"/>
          <a:stretch>
            <a:fillRect/>
          </a:stretch>
        </p:blipFill>
        <p:spPr>
          <a:xfrm>
            <a:off x="1146183" y="2133600"/>
            <a:ext cx="3111660" cy="2009013"/>
          </a:xfrm>
          <a:prstGeom prst="rect">
            <a:avLst/>
          </a:prstGeom>
          <a:noFill/>
          <a:ln>
            <a:noFill/>
          </a:ln>
        </p:spPr>
      </p:pic>
      <p:pic>
        <p:nvPicPr>
          <p:cNvPr id="16" name="Picture Placeholder 15" descr="A graph of a curve. &#10;The horizontal axis is labeled x bar minus 2 s on the left, x bar in the middle, and x bar plus 2 s on the right. Vertical lines are drawn up from the two side points and the region between them is shaded and labeled 0.95. The curve is shaped like a normal curve with its maximum over x bar. ">
            <a:extLst>
              <a:ext uri="{FF2B5EF4-FFF2-40B4-BE49-F238E27FC236}">
                <a16:creationId xmlns:a16="http://schemas.microsoft.com/office/drawing/2014/main" xmlns="" id="{9C7AB4F1-B1CF-486F-BD53-26394F0A8D98}"/>
              </a:ext>
            </a:extLst>
          </p:cNvPr>
          <p:cNvPicPr>
            <a:picLocks noGrp="1" noChangeAspect="1"/>
          </p:cNvPicPr>
          <p:nvPr>
            <p:ph type="pic" sz="quarter" idx="11"/>
          </p:nvPr>
        </p:nvPicPr>
        <p:blipFill>
          <a:blip r:embed="rId3"/>
          <a:stretch>
            <a:fillRect/>
          </a:stretch>
        </p:blipFill>
        <p:spPr>
          <a:xfrm>
            <a:off x="5032383" y="2133600"/>
            <a:ext cx="3111660" cy="2009013"/>
          </a:xfrm>
          <a:prstGeom prst="rect">
            <a:avLst/>
          </a:prstGeom>
          <a:noFill/>
          <a:ln>
            <a:noFill/>
          </a:ln>
        </p:spPr>
      </p:pic>
      <p:pic>
        <p:nvPicPr>
          <p:cNvPr id="17" name="Picture 7" descr="A graph of a curve. &#10;The horizontal axis is labeled x bar minus 3 s on the left, x bar in the middle, and x bar plus 3 s on the right. Vertical lines are drawn up from the two side points and the region between them is shaded and labeled 0.997. The curve is shaped like a normal curve with its maximum over x bar. ">
            <a:extLst>
              <a:ext uri="{FF2B5EF4-FFF2-40B4-BE49-F238E27FC236}">
                <a16:creationId xmlns:a16="http://schemas.microsoft.com/office/drawing/2014/main" xmlns="" id="{80C18FA2-52A0-4260-AE14-7AA66C061D19}"/>
              </a:ext>
            </a:extLst>
          </p:cNvPr>
          <p:cNvPicPr>
            <a:picLocks noGrp="1" noChangeAspect="1" noChangeArrowheads="1"/>
          </p:cNvPicPr>
          <p:nvPr>
            <p:ph type="tbl" sz="quarter" idx="13"/>
          </p:nvPr>
        </p:nvPicPr>
        <p:blipFill>
          <a:blip r:embed="rId4">
            <a:extLst>
              <a:ext uri="{28A0092B-C50C-407E-A947-70E740481C1C}">
                <a14:useLocalDpi xmlns:a14="http://schemas.microsoft.com/office/drawing/2010/main" val="0"/>
              </a:ext>
            </a:extLst>
          </a:blip>
          <a:stretch>
            <a:fillRect/>
          </a:stretch>
        </p:blipFill>
        <p:spPr bwMode="auto">
          <a:xfrm>
            <a:off x="3016170" y="4239387"/>
            <a:ext cx="3111660" cy="2009013"/>
          </a:xfrm>
          <a:prstGeom prst="rect">
            <a:avLst/>
          </a:prstGeom>
          <a:noFill/>
          <a:ln>
            <a:noFill/>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Example: World </a:t>
            </a:r>
            <a:r>
              <a:rPr lang="en-US" sz="3600" b="1" dirty="0" smtClean="0">
                <a:latin typeface="Times New Roman" pitchFamily="18" charset="0"/>
                <a:cs typeface="Times New Roman" pitchFamily="18" charset="0"/>
              </a:rPr>
              <a:t>Record Speeding Ticket</a:t>
            </a:r>
            <a:endParaRPr lang="en-US" sz="3600" b="1" dirty="0">
              <a:latin typeface="Times New Roman" pitchFamily="18" charset="0"/>
              <a:cs typeface="Times New Roman" pitchFamily="18" charset="0"/>
            </a:endParaRPr>
          </a:p>
        </p:txBody>
      </p:sp>
      <p:sp>
        <p:nvSpPr>
          <p:cNvPr id="51204" name="Content Placeholder 3">
            <a:extLst>
              <a:ext uri="{FF2B5EF4-FFF2-40B4-BE49-F238E27FC236}">
                <a16:creationId xmlns:a16="http://schemas.microsoft.com/office/drawing/2014/main" xmlns="" id="{A2FED126-A76D-443A-9B81-3A99B5926235}"/>
              </a:ext>
            </a:extLst>
          </p:cNvPr>
          <p:cNvSpPr>
            <a:spLocks noGrp="1" noChangeArrowheads="1"/>
          </p:cNvSpPr>
          <p:nvPr>
            <p:ph idx="1"/>
          </p:nvPr>
        </p:nvSpPr>
        <p:spPr>
          <a:xfrm>
            <a:off x="1182688" y="2017713"/>
            <a:ext cx="7772400" cy="2478087"/>
          </a:xfrm>
        </p:spPr>
        <p:txBody>
          <a:bodyPr/>
          <a:lstStyle/>
          <a:p>
            <a:pPr marL="0" indent="0" eaLnBrk="1" hangingPunct="1">
              <a:spcBef>
                <a:spcPts val="0"/>
              </a:spcBef>
              <a:buFont typeface="Wingdings" panose="05000000000000000000" pitchFamily="2" charset="2"/>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An ability-to-pay system led to the world’s most expensive speeding ticket ($290,000) in 2010 to a Swedish man traveling 180 mph in a Mercedes. In a random sample of more traditional ticket fines in Alberta, Canada, in July 2018, suppose the shape of the distribution is approximately normal </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with</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graphicFrame>
        <p:nvGraphicFramePr>
          <p:cNvPr id="10" name="Picture Placeholder 9" descr="X bar equals 130"/>
          <p:cNvGraphicFramePr>
            <a:graphicFrameLocks noGrp="1" noChangeAspect="1"/>
          </p:cNvGraphicFramePr>
          <p:nvPr>
            <p:ph type="pic" sz="quarter" idx="10"/>
            <p:extLst>
              <p:ext uri="{D42A27DB-BD31-4B8C-83A1-F6EECF244321}">
                <p14:modId xmlns:p14="http://schemas.microsoft.com/office/powerpoint/2010/main" val="3105304075"/>
              </p:ext>
            </p:extLst>
          </p:nvPr>
        </p:nvGraphicFramePr>
        <p:xfrm>
          <a:off x="1295400" y="4495800"/>
          <a:ext cx="1088943" cy="381130"/>
        </p:xfrm>
        <a:graphic>
          <a:graphicData uri="http://schemas.openxmlformats.org/presentationml/2006/ole">
            <mc:AlternateContent xmlns:mc="http://schemas.openxmlformats.org/markup-compatibility/2006">
              <mc:Choice xmlns:v="urn:schemas-microsoft-com:vml" Requires="v">
                <p:oleObj spid="_x0000_s51503" name="Equation" r:id="rId3" imgW="507960" imgH="177480" progId="Equation.DSMT4">
                  <p:embed/>
                </p:oleObj>
              </mc:Choice>
              <mc:Fallback>
                <p:oleObj name="Equation" r:id="rId3" imgW="507960" imgH="17748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4495800"/>
                        <a:ext cx="1088943" cy="381130"/>
                      </a:xfrm>
                      <a:prstGeom prst="rect">
                        <a:avLst/>
                      </a:prstGeom>
                      <a:noFill/>
                      <a:ln>
                        <a:noFill/>
                      </a:ln>
                      <a:effectLst/>
                    </p:spPr>
                  </p:pic>
                </p:oleObj>
              </mc:Fallback>
            </mc:AlternateContent>
          </a:graphicData>
        </a:graphic>
      </p:graphicFrame>
      <p:sp>
        <p:nvSpPr>
          <p:cNvPr id="9" name="Content Placeholder 8"/>
          <p:cNvSpPr>
            <a:spLocks noGrp="1"/>
          </p:cNvSpPr>
          <p:nvPr>
            <p:ph sz="quarter" idx="14"/>
          </p:nvPr>
        </p:nvSpPr>
        <p:spPr>
          <a:xfrm>
            <a:off x="2326075" y="4405086"/>
            <a:ext cx="5674925" cy="515252"/>
          </a:xfrm>
        </p:spPr>
        <p:txBody>
          <a:bodyPr/>
          <a:lstStyle/>
          <a:p>
            <a:pPr marL="0" indent="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and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s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25 (Canadian dollars</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atin typeface="Times New Roman" pitchFamily="18" charset="0"/>
                <a:cs typeface="Times New Roman" pitchFamily="18" charset="0"/>
              </a:rPr>
              <a:t>Example (1 of 6)</a:t>
            </a:r>
            <a:endParaRPr lang="en-US" sz="3600" b="1" dirty="0">
              <a:latin typeface="Times New Roman" pitchFamily="18" charset="0"/>
              <a:cs typeface="Times New Roman" pitchFamily="18" charset="0"/>
            </a:endParaRPr>
          </a:p>
        </p:txBody>
      </p:sp>
      <p:sp>
        <p:nvSpPr>
          <p:cNvPr id="54277" name="Content Placeholder 3">
            <a:extLst>
              <a:ext uri="{FF2B5EF4-FFF2-40B4-BE49-F238E27FC236}">
                <a16:creationId xmlns:a16="http://schemas.microsoft.com/office/drawing/2014/main" xmlns="" id="{CE42E42F-9EE0-47D3-A83D-143DA0B1600C}"/>
              </a:ext>
            </a:extLst>
          </p:cNvPr>
          <p:cNvSpPr>
            <a:spLocks noGrp="1" noChangeArrowheads="1"/>
          </p:cNvSpPr>
          <p:nvPr>
            <p:ph idx="1"/>
          </p:nvPr>
        </p:nvSpPr>
        <p:spPr/>
        <p:txBody>
          <a:bodyPr/>
          <a:lstStyle/>
          <a:p>
            <a:pPr marL="514350" indent="-514350" eaLnBrk="1" hangingPunct="1">
              <a:spcAft>
                <a:spcPts val="1200"/>
              </a:spcAft>
              <a:buClr>
                <a:schemeClr val="tx1"/>
              </a:buClr>
              <a:buSzTx/>
              <a:buFont typeface="+mj-lt"/>
              <a:buAutoNum type="alphaLcParenR"/>
              <a:tabLst>
                <a:tab pos="119063" algn="l"/>
              </a:tabLst>
              <a:defRPr/>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Approximately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what proportion of observations is between 80 and 180</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a:p>
            <a:pPr marL="0" indent="0">
              <a:buClr>
                <a:srgbClr val="C00000"/>
              </a:buClr>
              <a:buSzPct val="100000"/>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Solution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Use the Empirical Rule.</a:t>
            </a:r>
          </a:p>
          <a:p>
            <a:pPr marL="0" indent="0" algn="ctr">
              <a:buClr>
                <a:srgbClr val="C00000"/>
              </a:buClr>
              <a:buSzPct val="10000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[130 – 2(25), 130 + 2(25)] = (80, 180)</a:t>
            </a:r>
          </a:p>
          <a:p>
            <a:pPr marL="0" indent="0">
              <a:buClr>
                <a:srgbClr val="C00000"/>
              </a:buClr>
              <a:buSzPct val="10000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Therefore, 80 to 180 is a symmetric interval about the mean 2 standard deviations in each direction. The Empirical Rule states that approximately 0.95 of the observations lie in this interval</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b="1" dirty="0" smtClean="0">
                <a:latin typeface="Times New Roman" pitchFamily="18" charset="0"/>
                <a:cs typeface="Times New Roman" pitchFamily="18" charset="0"/>
              </a:rPr>
              <a:t>Example (2 of 6)</a:t>
            </a:r>
            <a:endParaRPr lang="en-US" sz="3600" b="1" dirty="0">
              <a:latin typeface="Times New Roman" pitchFamily="18" charset="0"/>
              <a:cs typeface="Times New Roman" pitchFamily="18" charset="0"/>
            </a:endParaRPr>
          </a:p>
        </p:txBody>
      </p:sp>
      <p:pic>
        <p:nvPicPr>
          <p:cNvPr id="15" name="Picture Placeholder 14" descr="A graph of a curve.&#10;The horizontal axis ranges from 55 to 205 in increments of 25. Vertical lines are drawn up from 80 and 180 and the region between the lines is labeled 0.95. The curve is normal shaped with its maximum above 130.">
            <a:extLst>
              <a:ext uri="{FF2B5EF4-FFF2-40B4-BE49-F238E27FC236}">
                <a16:creationId xmlns:a16="http://schemas.microsoft.com/office/drawing/2014/main" xmlns="" id="{030AFAC0-A538-40ED-8824-5BE3F77D7FA9}"/>
              </a:ext>
            </a:extLst>
          </p:cNvPr>
          <p:cNvPicPr>
            <a:picLocks noGrp="1" noChangeAspect="1"/>
          </p:cNvPicPr>
          <p:nvPr>
            <p:ph type="pic" sz="quarter" idx="10"/>
          </p:nvPr>
        </p:nvPicPr>
        <p:blipFill>
          <a:blip r:embed="rId2"/>
          <a:stretch>
            <a:fillRect/>
          </a:stretch>
        </p:blipFill>
        <p:spPr>
          <a:xfrm>
            <a:off x="675004" y="2590800"/>
            <a:ext cx="4963796" cy="3173449"/>
          </a:xfrm>
          <a:prstGeom prst="rect">
            <a:avLst/>
          </a:prstGeom>
          <a:noFill/>
          <a:ln>
            <a:noFill/>
          </a:ln>
        </p:spPr>
      </p:pic>
      <p:sp>
        <p:nvSpPr>
          <p:cNvPr id="6" name="Content Placeholder 5"/>
          <p:cNvSpPr>
            <a:spLocks noGrp="1"/>
          </p:cNvSpPr>
          <p:nvPr>
            <p:ph idx="1"/>
          </p:nvPr>
        </p:nvSpPr>
        <p:spPr>
          <a:xfrm>
            <a:off x="4517358" y="2590800"/>
            <a:ext cx="4169442" cy="1518323"/>
          </a:xfrm>
        </p:spPr>
        <p:txBody>
          <a:bodyPr/>
          <a:lstStyle/>
          <a:p>
            <a:pPr marL="0" indent="0">
              <a:buNone/>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Approximately 95% of the observations lie within 2 standard deviations of the mean, in the interval (80, 180</a:t>
            </a: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sz="24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atin typeface="Times New Roman" pitchFamily="18" charset="0"/>
                <a:cs typeface="Times New Roman" pitchFamily="18" charset="0"/>
              </a:rPr>
              <a:t>Example (3 of 6)</a:t>
            </a:r>
            <a:endParaRPr lang="en-US" b="1" dirty="0">
              <a:latin typeface="Times New Roman" pitchFamily="18" charset="0"/>
              <a:cs typeface="Times New Roman" pitchFamily="18" charset="0"/>
            </a:endParaRPr>
          </a:p>
        </p:txBody>
      </p:sp>
      <p:sp>
        <p:nvSpPr>
          <p:cNvPr id="54277" name="Content Placeholder 3">
            <a:extLst>
              <a:ext uri="{FF2B5EF4-FFF2-40B4-BE49-F238E27FC236}">
                <a16:creationId xmlns:a16="http://schemas.microsoft.com/office/drawing/2014/main" xmlns="" id="{CE42E42F-9EE0-47D3-A83D-143DA0B1600C}"/>
              </a:ext>
            </a:extLst>
          </p:cNvPr>
          <p:cNvSpPr>
            <a:spLocks noGrp="1" noChangeArrowheads="1"/>
          </p:cNvSpPr>
          <p:nvPr>
            <p:ph idx="1"/>
          </p:nvPr>
        </p:nvSpPr>
        <p:spPr/>
        <p:txBody>
          <a:bodyPr/>
          <a:lstStyle/>
          <a:p>
            <a:pPr marL="514350" indent="-514350" eaLnBrk="1" hangingPunct="1">
              <a:spcAft>
                <a:spcPts val="1200"/>
              </a:spcAft>
              <a:buClr>
                <a:schemeClr val="tx1"/>
              </a:buClr>
              <a:buSzTx/>
              <a:buFont typeface="+mj-lt"/>
              <a:buAutoNum type="alphaLcParenR" startAt="2"/>
              <a:tabLst>
                <a:tab pos="119063" algn="l"/>
              </a:tabLst>
              <a:defRPr/>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Approximately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what proportion of observations is greater than 205 or less than 55</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p>
          <a:p>
            <a:pPr marL="0" indent="0">
              <a:buClr>
                <a:srgbClr val="C00000"/>
              </a:buClr>
              <a:buSzPct val="100000"/>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Solution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[130 – 3(25), 130 + 3(25)] = (55, 205)</a:t>
            </a:r>
          </a:p>
          <a:p>
            <a:pPr marL="0" indent="0">
              <a:buClr>
                <a:srgbClr val="C00000"/>
              </a:buClr>
              <a:buSzPct val="10000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Therefore, 55 to 205 is a symmetric interval about the mean 3 standard deviations in each direction. The Empirical Rule states that approximately 0.997 of the observations lie in this interval. So 1 – 0.997 = 0.003 of the observations lie outside this interval</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8307166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b="1" dirty="0" smtClean="0">
                <a:latin typeface="Times New Roman" pitchFamily="18" charset="0"/>
                <a:cs typeface="Times New Roman" pitchFamily="18" charset="0"/>
              </a:rPr>
              <a:t>Example (4 of 6)</a:t>
            </a:r>
            <a:endParaRPr lang="en-US" b="1" dirty="0">
              <a:latin typeface="Times New Roman" pitchFamily="18" charset="0"/>
              <a:cs typeface="Times New Roman" pitchFamily="18" charset="0"/>
            </a:endParaRPr>
          </a:p>
        </p:txBody>
      </p:sp>
      <p:pic>
        <p:nvPicPr>
          <p:cNvPr id="15" name="Picture Placeholder 14" descr="A graph of a curve.&#10;The horizontal axis ranges from 55 to 205 in increments of 25. Vertical lines are drawn up from the left of 55 and the right of 205 and the region between the lines is labeled 0.997. The regions to the left and right of the lines are both labeled 1 minus 0.997 equals 0.003. The curve is normal shaped with its maximum above 130.">
            <a:extLst>
              <a:ext uri="{FF2B5EF4-FFF2-40B4-BE49-F238E27FC236}">
                <a16:creationId xmlns:a16="http://schemas.microsoft.com/office/drawing/2014/main" xmlns="" id="{F1B3B15C-6B8A-4286-917F-3BD1F3024208}"/>
              </a:ext>
            </a:extLst>
          </p:cNvPr>
          <p:cNvPicPr>
            <a:picLocks noGrp="1" noChangeAspect="1"/>
          </p:cNvPicPr>
          <p:nvPr>
            <p:ph type="pic" sz="quarter" idx="10"/>
          </p:nvPr>
        </p:nvPicPr>
        <p:blipFill>
          <a:blip r:embed="rId2"/>
          <a:stretch>
            <a:fillRect/>
          </a:stretch>
        </p:blipFill>
        <p:spPr>
          <a:xfrm>
            <a:off x="625399" y="2393745"/>
            <a:ext cx="4531503" cy="3156619"/>
          </a:xfrm>
          <a:prstGeom prst="rect">
            <a:avLst/>
          </a:prstGeom>
          <a:noFill/>
          <a:ln>
            <a:noFill/>
          </a:ln>
        </p:spPr>
      </p:pic>
      <p:sp>
        <p:nvSpPr>
          <p:cNvPr id="5" name="Content Placeholder 4"/>
          <p:cNvSpPr>
            <a:spLocks noGrp="1"/>
          </p:cNvSpPr>
          <p:nvPr>
            <p:ph idx="1"/>
          </p:nvPr>
        </p:nvSpPr>
        <p:spPr>
          <a:xfrm>
            <a:off x="5101249" y="2891772"/>
            <a:ext cx="3826805" cy="1259021"/>
          </a:xfrm>
        </p:spPr>
        <p:txBody>
          <a:bodyPr/>
          <a:lstStyle/>
          <a:p>
            <a:pPr marL="0" indent="0" algn="ctr">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Approximately 0.3% of the observations are less than 55 or greater than 205</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sz="26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atin typeface="Times New Roman" pitchFamily="18" charset="0"/>
                <a:cs typeface="Times New Roman" pitchFamily="18" charset="0"/>
              </a:rPr>
              <a:t>Example (5 of 6)</a:t>
            </a:r>
            <a:endParaRPr lang="en-US" b="1" dirty="0">
              <a:latin typeface="Times New Roman" pitchFamily="18" charset="0"/>
              <a:cs typeface="Times New Roman" pitchFamily="18" charset="0"/>
            </a:endParaRPr>
          </a:p>
        </p:txBody>
      </p:sp>
      <p:sp>
        <p:nvSpPr>
          <p:cNvPr id="54277" name="Content Placeholder 2">
            <a:extLst>
              <a:ext uri="{FF2B5EF4-FFF2-40B4-BE49-F238E27FC236}">
                <a16:creationId xmlns:a16="http://schemas.microsoft.com/office/drawing/2014/main" xmlns="" id="{CE42E42F-9EE0-47D3-A83D-143DA0B1600C}"/>
              </a:ext>
            </a:extLst>
          </p:cNvPr>
          <p:cNvSpPr>
            <a:spLocks noGrp="1" noChangeArrowheads="1"/>
          </p:cNvSpPr>
          <p:nvPr>
            <p:ph idx="1"/>
          </p:nvPr>
        </p:nvSpPr>
        <p:spPr/>
        <p:txBody>
          <a:bodyPr/>
          <a:lstStyle/>
          <a:p>
            <a:pPr marL="514350" indent="-514350" eaLnBrk="1" hangingPunct="1">
              <a:spcAft>
                <a:spcPts val="1200"/>
              </a:spcAft>
              <a:buClr>
                <a:schemeClr val="tx1"/>
              </a:buClr>
              <a:buSzTx/>
              <a:buFont typeface="+mj-lt"/>
              <a:buAutoNum type="alphaLcParenR" startAt="3"/>
              <a:tabLst>
                <a:tab pos="119063" algn="l"/>
              </a:tabLst>
              <a:defRPr/>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Approximately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what proportion of observations is greater than 205</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p>
          <a:p>
            <a:pPr marL="0" indent="0">
              <a:buClr>
                <a:srgbClr val="C00000"/>
              </a:buClr>
              <a:buSzPct val="100000"/>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Solution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The proportion outside the symmetric interval 3 standard deviations from the mean (55, 205) is evenly divided between the two tails. Therefore approximately 0.003/2 = 0.0015 (or 0.15%) of the observations are greater than 205</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0834519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Solution</a:t>
            </a:r>
            <a:endParaRPr lang="en-US" b="1" dirty="0">
              <a:latin typeface="Times New Roman" pitchFamily="18" charset="0"/>
              <a:cs typeface="Times New Roman" pitchFamily="18" charset="0"/>
            </a:endParaRPr>
          </a:p>
        </p:txBody>
      </p:sp>
      <p:sp>
        <p:nvSpPr>
          <p:cNvPr id="54277" name="Content Placeholder 3">
            <a:extLst>
              <a:ext uri="{FF2B5EF4-FFF2-40B4-BE49-F238E27FC236}">
                <a16:creationId xmlns:a16="http://schemas.microsoft.com/office/drawing/2014/main" xmlns="" id="{CE42E42F-9EE0-47D3-A83D-143DA0B1600C}"/>
              </a:ext>
            </a:extLst>
          </p:cNvPr>
          <p:cNvSpPr>
            <a:spLocks noGrp="1" noChangeArrowheads="1"/>
          </p:cNvSpPr>
          <p:nvPr>
            <p:ph idx="1"/>
          </p:nvPr>
        </p:nvSpPr>
        <p:spPr>
          <a:xfrm>
            <a:off x="1182688" y="2017713"/>
            <a:ext cx="7427912" cy="4114800"/>
          </a:xfrm>
        </p:spPr>
        <p:txBody>
          <a:bodyPr/>
          <a:lstStyle/>
          <a:p>
            <a:pPr marL="514350" indent="-514350" eaLnBrk="1" hangingPunct="1">
              <a:spcBef>
                <a:spcPts val="600"/>
              </a:spcBef>
              <a:spcAft>
                <a:spcPts val="1200"/>
              </a:spcAft>
              <a:buClr>
                <a:schemeClr val="tx1"/>
              </a:buClr>
              <a:buSzTx/>
              <a:buFont typeface="+mj-lt"/>
              <a:buAutoNum type="alphaLcParenR" startAt="4"/>
              <a:tabLst>
                <a:tab pos="119063" algn="l"/>
              </a:tabLst>
              <a:defRPr/>
            </a:pP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Approximately </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what proportion of observations is between 105 and 180</a:t>
            </a: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a:t>
            </a:r>
          </a:p>
          <a:p>
            <a:pPr marL="0" indent="0">
              <a:spcBef>
                <a:spcPts val="600"/>
              </a:spcBef>
              <a:buClr>
                <a:srgbClr val="C00000"/>
              </a:buClr>
              <a:buSzPct val="100000"/>
              <a:buNone/>
            </a:pPr>
            <a:r>
              <a:rPr lang="en-US" altLang="en-US" sz="2400" b="1" dirty="0">
                <a:latin typeface="Times New Roman" panose="02020603050405020304" pitchFamily="18" charset="0"/>
                <a:ea typeface="Cambria" panose="02040503050406030204" pitchFamily="18" charset="0"/>
                <a:cs typeface="Times New Roman" panose="02020603050405020304" pitchFamily="18" charset="0"/>
              </a:rPr>
              <a:t>Solution</a:t>
            </a: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400" dirty="0">
              <a:latin typeface="Times New Roman" panose="02020603050405020304" pitchFamily="18" charset="0"/>
              <a:ea typeface="Cambria" panose="02040503050406030204" pitchFamily="18" charset="0"/>
              <a:cs typeface="Times New Roman" panose="02020603050405020304" pitchFamily="18" charset="0"/>
            </a:endParaRPr>
          </a:p>
          <a:p>
            <a:pPr marL="0" indent="0">
              <a:spcBef>
                <a:spcPts val="600"/>
              </a:spcBef>
              <a:buClr>
                <a:srgbClr val="C00000"/>
              </a:buClr>
              <a:buSzPct val="100000"/>
              <a:buNone/>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Because a normal distribution is symmetric, 0.27/2 = 0.135 of the observations lie between 155 and 180</a:t>
            </a: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400" dirty="0">
              <a:latin typeface="Times New Roman" panose="02020603050405020304" pitchFamily="18" charset="0"/>
              <a:ea typeface="Cambria" panose="02040503050406030204" pitchFamily="18" charset="0"/>
              <a:cs typeface="Times New Roman" panose="02020603050405020304" pitchFamily="18" charset="0"/>
            </a:endParaRPr>
          </a:p>
          <a:p>
            <a:pPr marL="0" indent="0">
              <a:spcBef>
                <a:spcPts val="600"/>
              </a:spcBef>
              <a:buClr>
                <a:srgbClr val="C00000"/>
              </a:buClr>
              <a:buSzPct val="100000"/>
              <a:buNone/>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Therefore, a total of approximately 0.68 + 0.135 = 0.815 </a:t>
            </a: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of </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the observations lie between 105 and 180</a:t>
            </a: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400"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1670638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atin typeface="Times New Roman" pitchFamily="18" charset="0"/>
                <a:cs typeface="Times New Roman" pitchFamily="18" charset="0"/>
              </a:rPr>
              <a:t>Example (6</a:t>
            </a:r>
            <a:r>
              <a:rPr lang="en-US" sz="3600" b="1" baseline="0" dirty="0" smtClean="0">
                <a:latin typeface="Times New Roman" pitchFamily="18" charset="0"/>
                <a:cs typeface="Times New Roman" pitchFamily="18" charset="0"/>
              </a:rPr>
              <a:t> of 6</a:t>
            </a:r>
            <a:r>
              <a:rPr lang="en-US" sz="3600" b="1" dirty="0" smtClean="0">
                <a:latin typeface="Times New Roman" pitchFamily="18" charset="0"/>
                <a:cs typeface="Times New Roman" pitchFamily="18" charset="0"/>
              </a:rPr>
              <a:t>)</a:t>
            </a:r>
            <a:endParaRPr lang="en-US" b="1" dirty="0">
              <a:latin typeface="Times New Roman" pitchFamily="18" charset="0"/>
              <a:cs typeface="Times New Roman" pitchFamily="18" charset="0"/>
            </a:endParaRPr>
          </a:p>
        </p:txBody>
      </p:sp>
      <p:sp>
        <p:nvSpPr>
          <p:cNvPr id="54277" name="Content Placeholder 3">
            <a:extLst>
              <a:ext uri="{FF2B5EF4-FFF2-40B4-BE49-F238E27FC236}">
                <a16:creationId xmlns:a16="http://schemas.microsoft.com/office/drawing/2014/main" xmlns="" id="{CE42E42F-9EE0-47D3-A83D-143DA0B1600C}"/>
              </a:ext>
            </a:extLst>
          </p:cNvPr>
          <p:cNvSpPr>
            <a:spLocks noGrp="1" noChangeArrowheads="1"/>
          </p:cNvSpPr>
          <p:nvPr>
            <p:ph idx="1"/>
          </p:nvPr>
        </p:nvSpPr>
        <p:spPr/>
        <p:txBody>
          <a:bodyPr/>
          <a:lstStyle/>
          <a:p>
            <a:pPr marL="514350" indent="-514350" eaLnBrk="1" hangingPunct="1">
              <a:spcBef>
                <a:spcPts val="624"/>
              </a:spcBef>
              <a:spcAft>
                <a:spcPts val="1200"/>
              </a:spcAft>
              <a:buClr>
                <a:schemeClr val="tx1"/>
              </a:buClr>
              <a:buSzTx/>
              <a:buFont typeface="+mj-lt"/>
              <a:buAutoNum type="alphaLcParenR" startAt="4"/>
              <a:tabLst>
                <a:tab pos="119063" algn="l"/>
              </a:tabLst>
              <a:defRPr/>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Approximately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what proportion of observations is between 105 and 180</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p>
          <a:p>
            <a:pPr marL="0" indent="0">
              <a:spcBef>
                <a:spcPts val="624"/>
              </a:spcBef>
              <a:buClr>
                <a:srgbClr val="C00000"/>
              </a:buClr>
              <a:buSzPct val="100000"/>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Solution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Approximately 0.68 of the observations lie in the interval (105, 155) and approximately 0.95 of the observations lie in the interval (80, 180).</a:t>
            </a:r>
          </a:p>
          <a:p>
            <a:pPr marL="0" indent="0">
              <a:spcBef>
                <a:spcPts val="624"/>
              </a:spcBef>
              <a:buClr>
                <a:srgbClr val="C00000"/>
              </a:buClr>
              <a:buSzPct val="10000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This means 0.95 – 0.68 = 0.27 of the observations lie in the intervals (80, 105) and (155, 180</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9677654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Title 2">
            <a:extLst>
              <a:ext uri="{FF2B5EF4-FFF2-40B4-BE49-F238E27FC236}">
                <a16:creationId xmlns:a16="http://schemas.microsoft.com/office/drawing/2014/main" xmlns="" id="{6FF60E0C-8100-497D-B32A-9D2E18B4CFEB}"/>
              </a:ext>
            </a:extLst>
          </p:cNvPr>
          <p:cNvSpPr>
            <a:spLocks noGrp="1" noChangeArrowheads="1"/>
          </p:cNvSpPr>
          <p:nvPr>
            <p:ph type="title"/>
          </p:nvPr>
        </p:nvSpPr>
        <p:spPr/>
        <p:txBody>
          <a:bodyPr/>
          <a:lstStyle/>
          <a:p>
            <a:pPr eaLnBrk="1" hangingPunct="1"/>
            <a:r>
              <a:rPr lang="en-US" altLang="en-US" sz="3600" b="1" i="1" dirty="0">
                <a:solidFill>
                  <a:srgbClr val="333399"/>
                </a:solidFill>
                <a:latin typeface="Times New Roman" panose="02020603050405020304" pitchFamily="18" charset="0"/>
                <a:ea typeface="Cambria" panose="02040503050406030204" pitchFamily="18" charset="0"/>
                <a:cs typeface="Times New Roman" panose="02020603050405020304" pitchFamily="18" charset="0"/>
              </a:rPr>
              <a:t>z</a:t>
            </a:r>
            <a:r>
              <a:rPr lang="en-US" altLang="en-US" sz="3600" b="1" dirty="0">
                <a:solidFill>
                  <a:srgbClr val="333399"/>
                </a:solidFill>
                <a:latin typeface="Times New Roman" panose="02020603050405020304" pitchFamily="18" charset="0"/>
                <a:ea typeface="Cambria" panose="02040503050406030204" pitchFamily="18" charset="0"/>
                <a:cs typeface="Times New Roman" panose="02020603050405020304" pitchFamily="18" charset="0"/>
              </a:rPr>
              <a:t>-Score</a:t>
            </a:r>
          </a:p>
        </p:txBody>
      </p:sp>
      <p:sp>
        <p:nvSpPr>
          <p:cNvPr id="3" name="Content Placeholder 2"/>
          <p:cNvSpPr>
            <a:spLocks noGrp="1"/>
          </p:cNvSpPr>
          <p:nvPr>
            <p:ph idx="1"/>
          </p:nvPr>
        </p:nvSpPr>
        <p:spPr>
          <a:xfrm>
            <a:off x="1182688" y="2017713"/>
            <a:ext cx="7772400" cy="1767080"/>
          </a:xfrm>
        </p:spPr>
        <p:txBody>
          <a:bodyPr/>
          <a:lstStyle/>
          <a:p>
            <a:pPr marL="0" indent="0" eaLnBrk="1" hangingPunct="1">
              <a:spcBef>
                <a:spcPts val="300"/>
              </a:spcBef>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marL="0" indent="0" eaLnBrk="1" hangingPunct="1">
              <a:spcBef>
                <a:spcPts val="600"/>
              </a:spcBef>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Suppose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a set of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observations with </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mean</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pic>
        <p:nvPicPr>
          <p:cNvPr id="10" name="Picture Placeholder 9" descr="x bar"/>
          <p:cNvPicPr>
            <a:picLocks noGrp="1" noChangeAspect="1"/>
          </p:cNvPicPr>
          <p:nvPr>
            <p:ph type="pic" sz="quarter" idx="11"/>
          </p:nvPr>
        </p:nvPicPr>
        <p:blipFill>
          <a:blip r:embed="rId3"/>
          <a:stretch>
            <a:fillRect/>
          </a:stretch>
        </p:blipFill>
        <p:spPr>
          <a:xfrm>
            <a:off x="2023372" y="2942805"/>
            <a:ext cx="356980" cy="448514"/>
          </a:xfrm>
          <a:prstGeom prst="rect">
            <a:avLst/>
          </a:prstGeom>
        </p:spPr>
      </p:pic>
      <p:sp>
        <p:nvSpPr>
          <p:cNvPr id="9" name="Content Placeholder 8"/>
          <p:cNvSpPr>
            <a:spLocks noGrp="1"/>
          </p:cNvSpPr>
          <p:nvPr>
            <p:ph idx="12"/>
          </p:nvPr>
        </p:nvSpPr>
        <p:spPr>
          <a:xfrm>
            <a:off x="1196229" y="2917867"/>
            <a:ext cx="7414372" cy="1002204"/>
          </a:xfrm>
        </p:spPr>
        <p:txBody>
          <a:bodyPr/>
          <a:lstStyle/>
          <a:p>
            <a:pPr marL="0" indent="1084263">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and standard deviation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s</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The </a:t>
            </a:r>
            <a:r>
              <a:rPr lang="en-US" altLang="en-US" sz="2600" b="1" i="1" dirty="0">
                <a:latin typeface="Times New Roman" panose="02020603050405020304" pitchFamily="18" charset="0"/>
                <a:ea typeface="Cambria" panose="02040503050406030204" pitchFamily="18" charset="0"/>
                <a:cs typeface="Times New Roman" panose="02020603050405020304" pitchFamily="18" charset="0"/>
              </a:rPr>
              <a:t>z</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-score</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corresponding to the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i</a:t>
            </a:r>
            <a:r>
              <a:rPr lang="en-US" altLang="en-US" sz="2600" dirty="0" err="1">
                <a:latin typeface="Times New Roman" panose="02020603050405020304" pitchFamily="18" charset="0"/>
                <a:ea typeface="Cambria" panose="02040503050406030204" pitchFamily="18" charset="0"/>
                <a:cs typeface="Times New Roman" panose="02020603050405020304" pitchFamily="18" charset="0"/>
              </a:rPr>
              <a:t>th</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observation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a:latin typeface="Times New Roman" panose="02020603050405020304" pitchFamily="18" charset="0"/>
                <a:ea typeface="Cambria" panose="02040503050406030204" pitchFamily="18" charset="0"/>
                <a:cs typeface="Times New Roman" panose="02020603050405020304" pitchFamily="18" charset="0"/>
              </a:rPr>
              <a:t>i</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given by</a:t>
            </a:r>
            <a:endParaRPr lang="en-US" altLang="en-US" sz="2600" i="1" dirty="0">
              <a:latin typeface="Times New Roman" panose="02020603050405020304" pitchFamily="18" charset="0"/>
              <a:ea typeface="Cambria" panose="02040503050406030204" pitchFamily="18" charset="0"/>
              <a:cs typeface="Times New Roman" panose="02020603050405020304" pitchFamily="18" charset="0"/>
            </a:endParaRPr>
          </a:p>
        </p:txBody>
      </p:sp>
      <p:graphicFrame>
        <p:nvGraphicFramePr>
          <p:cNvPr id="12" name="Picture Placeholder 11" descr="Z subscript i equals x subscript i minus x bar over s."/>
          <p:cNvGraphicFramePr>
            <a:graphicFrameLocks noGrp="1" noChangeAspect="1"/>
          </p:cNvGraphicFramePr>
          <p:nvPr>
            <p:ph type="pic" sz="quarter" idx="10"/>
            <p:extLst>
              <p:ext uri="{D42A27DB-BD31-4B8C-83A1-F6EECF244321}">
                <p14:modId xmlns:p14="http://schemas.microsoft.com/office/powerpoint/2010/main" val="5297026"/>
              </p:ext>
            </p:extLst>
          </p:nvPr>
        </p:nvGraphicFramePr>
        <p:xfrm>
          <a:off x="3940539" y="3873414"/>
          <a:ext cx="1486572" cy="869505"/>
        </p:xfrm>
        <a:graphic>
          <a:graphicData uri="http://schemas.openxmlformats.org/presentationml/2006/ole">
            <mc:AlternateContent xmlns:mc="http://schemas.openxmlformats.org/markup-compatibility/2006">
              <mc:Choice xmlns:v="urn:schemas-microsoft-com:vml" Requires="v">
                <p:oleObj spid="_x0000_s62801" name="Equation" r:id="rId4" imgW="672840" imgH="393480" progId="Equation.DSMT4">
                  <p:embed/>
                </p:oleObj>
              </mc:Choice>
              <mc:Fallback>
                <p:oleObj name="Equation" r:id="rId4" imgW="672840" imgH="39348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0539" y="3873414"/>
                        <a:ext cx="1486572" cy="869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Content Placeholder 7"/>
          <p:cNvSpPr>
            <a:spLocks noGrp="1"/>
          </p:cNvSpPr>
          <p:nvPr>
            <p:ph sz="quarter" idx="14"/>
          </p:nvPr>
        </p:nvSpPr>
        <p:spPr>
          <a:xfrm>
            <a:off x="1270793" y="4831540"/>
            <a:ext cx="7553325" cy="914711"/>
          </a:xfrm>
        </p:spPr>
        <p:txBody>
          <a:bodyPr/>
          <a:lstStyle/>
          <a:p>
            <a:pPr marL="0" indent="0">
              <a:buNone/>
            </a:pPr>
            <a:r>
              <a:rPr lang="en-US" sz="2600" i="1" dirty="0" err="1">
                <a:latin typeface="Times New Roman" panose="02020603050405020304" pitchFamily="18" charset="0"/>
                <a:cs typeface="Times New Roman" panose="02020603050405020304" pitchFamily="18" charset="0"/>
              </a:rPr>
              <a:t>z</a:t>
            </a:r>
            <a:r>
              <a:rPr lang="en-US" sz="2600" i="1" baseline="-25000" dirty="0" err="1" smtClean="0">
                <a:latin typeface="Times New Roman" panose="02020603050405020304" pitchFamily="18" charset="0"/>
                <a:cs typeface="Times New Roman" panose="02020603050405020304" pitchFamily="18" charset="0"/>
              </a:rPr>
              <a:t>i</a:t>
            </a:r>
            <a:r>
              <a:rPr lang="en-US" sz="2600" i="1" baseline="-25000" dirty="0" smtClean="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is a measure associated with </a:t>
            </a:r>
            <a:r>
              <a:rPr lang="en-US" sz="2600" i="1" dirty="0" smtClean="0">
                <a:latin typeface="Times New Roman" panose="02020603050405020304" pitchFamily="18" charset="0"/>
                <a:cs typeface="Times New Roman" panose="02020603050405020304" pitchFamily="18" charset="0"/>
              </a:rPr>
              <a:t>x</a:t>
            </a:r>
            <a:r>
              <a:rPr lang="en-US" sz="2600" i="1" baseline="-25000" dirty="0" smtClean="0">
                <a:latin typeface="Times New Roman" panose="02020603050405020304" pitchFamily="18" charset="0"/>
                <a:cs typeface="Times New Roman" panose="02020603050405020304" pitchFamily="18" charset="0"/>
              </a:rPr>
              <a:t>i</a:t>
            </a:r>
            <a:r>
              <a:rPr lang="en-US" sz="2600" dirty="0" smtClean="0">
                <a:latin typeface="Times New Roman" panose="02020603050405020304" pitchFamily="18" charset="0"/>
                <a:cs typeface="Times New Roman" panose="02020603050405020304" pitchFamily="18" charset="0"/>
              </a:rPr>
              <a:t> that indicates the distance from </a:t>
            </a:r>
            <a:endParaRPr lang="en-US" sz="2600" dirty="0">
              <a:latin typeface="Times New Roman" panose="02020603050405020304" pitchFamily="18" charset="0"/>
              <a:cs typeface="Times New Roman" panose="02020603050405020304" pitchFamily="18" charset="0"/>
            </a:endParaRPr>
          </a:p>
        </p:txBody>
      </p:sp>
      <p:pic>
        <p:nvPicPr>
          <p:cNvPr id="17" name="Picture Placeholder 16" descr="x bar"/>
          <p:cNvPicPr>
            <a:picLocks noGrp="1" noChangeAspect="1"/>
          </p:cNvPicPr>
          <p:nvPr>
            <p:ph type="pic" sz="quarter" idx="16"/>
          </p:nvPr>
        </p:nvPicPr>
        <p:blipFill>
          <a:blip r:embed="rId3"/>
          <a:stretch>
            <a:fillRect/>
          </a:stretch>
        </p:blipFill>
        <p:spPr>
          <a:xfrm>
            <a:off x="3189508" y="5319044"/>
            <a:ext cx="318133" cy="399706"/>
          </a:xfrm>
          <a:prstGeom prst="rect">
            <a:avLst/>
          </a:prstGeom>
        </p:spPr>
      </p:pic>
      <p:sp>
        <p:nvSpPr>
          <p:cNvPr id="13" name="Content Placeholder 12"/>
          <p:cNvSpPr>
            <a:spLocks noGrp="1"/>
          </p:cNvSpPr>
          <p:nvPr>
            <p:ph sz="quarter" idx="15"/>
          </p:nvPr>
        </p:nvSpPr>
        <p:spPr>
          <a:xfrm>
            <a:off x="3418996" y="5240027"/>
            <a:ext cx="3275879" cy="474973"/>
          </a:xfrm>
        </p:spPr>
        <p:txBody>
          <a:bodyPr/>
          <a:lstStyle/>
          <a:p>
            <a:pPr marL="0" indent="0">
              <a:buNone/>
            </a:pPr>
            <a:r>
              <a:rPr lang="en-US" sz="2600" dirty="0">
                <a:latin typeface="Times New Roman" panose="02020603050405020304" pitchFamily="18" charset="0"/>
                <a:cs typeface="Times New Roman" panose="02020603050405020304" pitchFamily="18" charset="0"/>
              </a:rPr>
              <a:t>i</a:t>
            </a:r>
            <a:r>
              <a:rPr lang="en-US" sz="2600" dirty="0" smtClean="0">
                <a:latin typeface="Times New Roman" panose="02020603050405020304" pitchFamily="18" charset="0"/>
                <a:cs typeface="Times New Roman" panose="02020603050405020304" pitchFamily="18" charset="0"/>
              </a:rPr>
              <a:t>n standard deviations</a:t>
            </a:r>
            <a:endParaRPr lang="en-US" sz="26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2">
            <a:extLst>
              <a:ext uri="{FF2B5EF4-FFF2-40B4-BE49-F238E27FC236}">
                <a16:creationId xmlns:a16="http://schemas.microsoft.com/office/drawing/2014/main" xmlns="" id="{0D8FAE1C-886D-4413-BE04-9FE06D40D940}"/>
              </a:ext>
            </a:extLst>
          </p:cNvPr>
          <p:cNvSpPr>
            <a:spLocks noGrp="1" noChangeArrowheads="1"/>
          </p:cNvSpPr>
          <p:nvPr>
            <p:ph type="title"/>
          </p:nvPr>
        </p:nvSpPr>
        <p:spPr/>
        <p:txBody>
          <a:bodyPr/>
          <a:lstStyle/>
          <a:p>
            <a:pPr eaLnBrk="1" hangingPunct="1"/>
            <a:r>
              <a:rPr lang="en-US" altLang="en-US" sz="3600" b="1" dirty="0" smtClean="0">
                <a:latin typeface="Times New Roman" panose="02020603050405020304" pitchFamily="18" charset="0"/>
                <a:ea typeface="Cambria" panose="02040503050406030204" pitchFamily="18" charset="0"/>
                <a:cs typeface="Times New Roman" panose="02020603050405020304" pitchFamily="18" charset="0"/>
              </a:rPr>
              <a:t>Notation (2 of 2)</a:t>
            </a:r>
            <a:endParaRPr lang="en-US" altLang="en-US" sz="3600" b="1"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8196" name="Content Placeholder 3">
            <a:extLst>
              <a:ext uri="{FF2B5EF4-FFF2-40B4-BE49-F238E27FC236}">
                <a16:creationId xmlns:a16="http://schemas.microsoft.com/office/drawing/2014/main" xmlns="" id="{57595DF8-8C1F-47F7-A5F5-624360FC2EBC}"/>
              </a:ext>
            </a:extLst>
          </p:cNvPr>
          <p:cNvSpPr>
            <a:spLocks noGrp="1" noChangeArrowheads="1"/>
          </p:cNvSpPr>
          <p:nvPr>
            <p:ph idx="1"/>
          </p:nvPr>
        </p:nvSpPr>
        <p:spPr/>
        <p:txBody>
          <a:bodyPr/>
          <a:lstStyle/>
          <a:p>
            <a:pPr marL="0" indent="0" eaLnBrk="1" hangingPunct="1">
              <a:spcBef>
                <a:spcPts val="600"/>
              </a:spcBef>
              <a:buClr>
                <a:schemeClr val="tx1"/>
              </a:buClr>
              <a:buSzTx/>
              <a:buNone/>
              <a:defRPr/>
            </a:pP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refers to a set of fixed observations on a variable.</a:t>
            </a:r>
          </a:p>
          <a:p>
            <a:pPr marL="0" indent="0" eaLnBrk="1" hangingPunct="1">
              <a:spcBef>
                <a:spcPts val="600"/>
              </a:spcBef>
              <a:buNone/>
              <a:defRPr/>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subscripts indicate the order in which </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the observations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were selected, not the magnitudes </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of the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observations</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A Closer </a:t>
            </a:r>
            <a:r>
              <a:rPr lang="en-US" sz="3600" b="1" dirty="0" smtClean="0">
                <a:latin typeface="Times New Roman" pitchFamily="18" charset="0"/>
                <a:cs typeface="Times New Roman" pitchFamily="18" charset="0"/>
              </a:rPr>
              <a:t>Look (9 of 11)</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1182688" y="2017713"/>
            <a:ext cx="7656512" cy="4114800"/>
          </a:xfrm>
        </p:spPr>
        <p:txBody>
          <a:bodyPr/>
          <a:lstStyle/>
          <a:p>
            <a:pPr>
              <a:buClrTx/>
              <a:buSzPct val="100000"/>
              <a:buFont typeface="Tahoma" panose="020B0604030504040204" pitchFamily="34" charset="0"/>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z</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i</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may be positive, negative, or zero</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a:p>
            <a:pPr marL="914400" lvl="1" indent="-457200">
              <a:buClrTx/>
              <a:buSzPct val="100000"/>
              <a:buFont typeface="+mj-lt"/>
              <a:buAutoNum type="alphaLcParenR"/>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A positive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z</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-score indicates the observation is to the right of the mean</a:t>
            </a: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400" dirty="0">
              <a:latin typeface="Times New Roman" panose="02020603050405020304" pitchFamily="18" charset="0"/>
              <a:ea typeface="Cambria" panose="02040503050406030204" pitchFamily="18" charset="0"/>
              <a:cs typeface="Times New Roman" panose="02020603050405020304" pitchFamily="18" charset="0"/>
            </a:endParaRPr>
          </a:p>
          <a:p>
            <a:pPr marL="914400" lvl="1" indent="-457200">
              <a:buClrTx/>
              <a:buSzPct val="100000"/>
              <a:buFont typeface="+mj-lt"/>
              <a:buAutoNum type="alphaLcParenR"/>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A negative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z</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-score indicates the observation is to the left of the mean.</a:t>
            </a:r>
          </a:p>
          <a:p>
            <a:pPr>
              <a:buClrTx/>
              <a:buSzPct val="100000"/>
              <a:buFont typeface="Tahoma" panose="020B0604030504040204" pitchFamily="34" charset="0"/>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z</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-score is a measure of relative standing; it indicates where an observation lies in relation to the rest of the data values.</a:t>
            </a:r>
          </a:p>
          <a:p>
            <a:pPr>
              <a:buClrTx/>
              <a:buSzPct val="100000"/>
              <a:buFont typeface="Tahoma" panose="020B0604030504040204" pitchFamily="34" charset="0"/>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For any set of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observations, the sum of all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z</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-scores is 0</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Title 2">
            <a:extLst>
              <a:ext uri="{FF2B5EF4-FFF2-40B4-BE49-F238E27FC236}">
                <a16:creationId xmlns:a16="http://schemas.microsoft.com/office/drawing/2014/main" xmlns="" id="{5644FA6A-765A-477A-97C9-9DD58EA0871D}"/>
              </a:ext>
            </a:extLst>
          </p:cNvPr>
          <p:cNvSpPr>
            <a:spLocks noGrp="1" noChangeArrowheads="1"/>
          </p:cNvSpPr>
          <p:nvPr>
            <p:ph type="title"/>
          </p:nvPr>
        </p:nvSpPr>
        <p:spPr/>
        <p:txBody>
          <a:bodyPr/>
          <a:lstStyle/>
          <a:p>
            <a:pPr eaLnBrk="1" hangingPunct="1"/>
            <a:r>
              <a:rPr lang="en-US" altLang="en-US" sz="3600" b="1" dirty="0">
                <a:solidFill>
                  <a:srgbClr val="333399"/>
                </a:solidFill>
                <a:latin typeface="Times New Roman" panose="02020603050405020304" pitchFamily="18" charset="0"/>
                <a:ea typeface="Cambria" panose="02040503050406030204" pitchFamily="18" charset="0"/>
                <a:cs typeface="Times New Roman" panose="02020603050405020304" pitchFamily="18" charset="0"/>
              </a:rPr>
              <a:t>Percentiles</a:t>
            </a:r>
          </a:p>
        </p:txBody>
      </p:sp>
      <p:sp>
        <p:nvSpPr>
          <p:cNvPr id="2" name="Content Placeholder 1"/>
          <p:cNvSpPr>
            <a:spLocks noGrp="1"/>
          </p:cNvSpPr>
          <p:nvPr>
            <p:ph idx="1"/>
          </p:nvPr>
        </p:nvSpPr>
        <p:spPr/>
        <p:txBody>
          <a:bodyPr/>
          <a:lstStyle/>
          <a:p>
            <a:pPr marL="0" indent="0" eaLnBrk="1" hangingPunct="1">
              <a:spcBef>
                <a:spcPts val="300"/>
              </a:spcBef>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marL="0" indent="0" eaLnBrk="1" hangingPunct="1">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Let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be a set of observations. The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percentiles</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divide the data set into 100 parts. For any integer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(0 &lt;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&lt; 100), the </a:t>
            </a:r>
            <a:r>
              <a:rPr lang="en-US" altLang="en-US" sz="2600" b="1" i="1" dirty="0" err="1">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b="1" dirty="0" err="1">
                <a:latin typeface="Times New Roman" panose="02020603050405020304" pitchFamily="18" charset="0"/>
                <a:ea typeface="Cambria" panose="02040503050406030204" pitchFamily="18" charset="0"/>
                <a:cs typeface="Times New Roman" panose="02020603050405020304" pitchFamily="18" charset="0"/>
              </a:rPr>
              <a:t>th</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 percentile</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denoted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p</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a value such that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percent of the observations lie at or below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p</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(and 1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sym typeface="Symbol" panose="05050102010706020507" pitchFamily="18" charset="2"/>
              </a:rPr>
              <a:t></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percent lie above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p</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Title 6">
            <a:extLst>
              <a:ext uri="{FF2B5EF4-FFF2-40B4-BE49-F238E27FC236}">
                <a16:creationId xmlns:a16="http://schemas.microsoft.com/office/drawing/2014/main" xmlns="" id="{7EE760C2-6B84-4054-A8FB-FAA40C481996}"/>
              </a:ext>
            </a:extLst>
          </p:cNvPr>
          <p:cNvSpPr>
            <a:spLocks noGrp="1" noChangeArrowheads="1"/>
          </p:cNvSpPr>
          <p:nvPr>
            <p:ph type="title"/>
          </p:nvPr>
        </p:nvSpPr>
        <p:spPr/>
        <p:txBody>
          <a:bodyPr/>
          <a:lstStyle/>
          <a:p>
            <a:pPr eaLnBrk="1" hangingPunct="1"/>
            <a:r>
              <a:rPr lang="en-US" altLang="en-US" sz="3600" b="1" dirty="0">
                <a:solidFill>
                  <a:srgbClr val="333399"/>
                </a:solidFill>
                <a:latin typeface="Times New Roman" panose="02020603050405020304" pitchFamily="18" charset="0"/>
                <a:ea typeface="Cambria" panose="02040503050406030204" pitchFamily="18" charset="0"/>
                <a:cs typeface="Times New Roman" panose="02020603050405020304" pitchFamily="18" charset="0"/>
              </a:rPr>
              <a:t>Illustration of 75th </a:t>
            </a:r>
            <a:r>
              <a:rPr lang="en-US" altLang="en-US" sz="3600" b="1" dirty="0" smtClean="0">
                <a:solidFill>
                  <a:srgbClr val="333399"/>
                </a:solidFill>
                <a:latin typeface="Times New Roman" panose="02020603050405020304" pitchFamily="18" charset="0"/>
                <a:ea typeface="Cambria" panose="02040503050406030204" pitchFamily="18" charset="0"/>
                <a:cs typeface="Times New Roman" panose="02020603050405020304" pitchFamily="18" charset="0"/>
              </a:rPr>
              <a:t>Percentile</a:t>
            </a:r>
            <a:endParaRPr lang="en-US" altLang="en-US" sz="3600" b="1" dirty="0">
              <a:solidFill>
                <a:srgbClr val="333399"/>
              </a:solidFill>
              <a:latin typeface="Times New Roman" panose="02020603050405020304" pitchFamily="18" charset="0"/>
              <a:ea typeface="Cambria" panose="02040503050406030204" pitchFamily="18" charset="0"/>
              <a:cs typeface="Times New Roman" panose="02020603050405020304" pitchFamily="18" charset="0"/>
            </a:endParaRPr>
          </a:p>
        </p:txBody>
      </p:sp>
      <p:pic>
        <p:nvPicPr>
          <p:cNvPr id="13" name="Picture Placeholder 12" descr="The graph of a curve.&#10;The curve rises steeply, its maximum on the left side of the graph and then falls gradually. A vertical line is drawn up from p sub 75 to the curve. The region to the left is labeled 0.75 and to the right is labeled 0.25.">
            <a:extLst>
              <a:ext uri="{FF2B5EF4-FFF2-40B4-BE49-F238E27FC236}">
                <a16:creationId xmlns:a16="http://schemas.microsoft.com/office/drawing/2014/main" xmlns="" id="{03641A1D-AAAC-4E3E-9709-1D0581804914}"/>
              </a:ext>
            </a:extLst>
          </p:cNvPr>
          <p:cNvPicPr>
            <a:picLocks noGrp="1" noChangeAspect="1"/>
          </p:cNvPicPr>
          <p:nvPr>
            <p:ph type="pic" sz="quarter" idx="10"/>
          </p:nvPr>
        </p:nvPicPr>
        <p:blipFill>
          <a:blip r:embed="rId2"/>
          <a:stretch>
            <a:fillRect/>
          </a:stretch>
        </p:blipFill>
        <p:spPr>
          <a:xfrm>
            <a:off x="2178820" y="2468348"/>
            <a:ext cx="4786360" cy="3170452"/>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atin typeface="Times New Roman" pitchFamily="18" charset="0"/>
                <a:ea typeface="Microsoft Sans Serif" panose="020B0604020202020204" pitchFamily="34" charset="0"/>
                <a:cs typeface="Times New Roman" pitchFamily="18" charset="0"/>
              </a:rPr>
              <a:t>A Closer Look (10</a:t>
            </a:r>
            <a:r>
              <a:rPr lang="en-US" sz="3600" b="1" baseline="0" dirty="0" smtClean="0">
                <a:latin typeface="Times New Roman" pitchFamily="18" charset="0"/>
                <a:ea typeface="Microsoft Sans Serif" panose="020B0604020202020204" pitchFamily="34" charset="0"/>
                <a:cs typeface="Times New Roman" pitchFamily="18" charset="0"/>
              </a:rPr>
              <a:t> of 11</a:t>
            </a:r>
            <a:r>
              <a:rPr lang="en-US" sz="3600" b="1" dirty="0" smtClean="0">
                <a:latin typeface="Times New Roman" pitchFamily="18" charset="0"/>
                <a:ea typeface="Microsoft Sans Serif" panose="020B0604020202020204" pitchFamily="34" charset="0"/>
                <a:cs typeface="Times New Roman" pitchFamily="18" charset="0"/>
              </a:rPr>
              <a:t>)</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514350" indent="-514350">
              <a:spcBef>
                <a:spcPts val="2400"/>
              </a:spcBef>
              <a:buClr>
                <a:srgbClr val="C00000"/>
              </a:buClr>
              <a:buSzPct val="100000"/>
              <a:buFont typeface="+mj-lt"/>
              <a:buAutoNum type="arabicPeriod"/>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50th percentile is the median</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sz="2600" dirty="0" smtClean="0">
              <a:latin typeface="Times New Roman" panose="02020603050405020304" pitchFamily="18" charset="0"/>
              <a:cs typeface="Times New Roman" panose="02020603050405020304" pitchFamily="18" charset="0"/>
            </a:endParaRPr>
          </a:p>
        </p:txBody>
      </p:sp>
      <p:pic>
        <p:nvPicPr>
          <p:cNvPr id="13" name="Picture Placeholder 12" descr="p subscript 50 equals x tilde."/>
          <p:cNvPicPr>
            <a:picLocks noGrp="1" noChangeAspect="1"/>
          </p:cNvPicPr>
          <p:nvPr>
            <p:ph type="pic" sz="quarter" idx="10"/>
          </p:nvPr>
        </p:nvPicPr>
        <p:blipFill>
          <a:blip r:embed="rId2"/>
          <a:stretch>
            <a:fillRect/>
          </a:stretch>
        </p:blipFill>
        <p:spPr>
          <a:xfrm>
            <a:off x="6290932" y="2028494"/>
            <a:ext cx="1176668" cy="422606"/>
          </a:xfrm>
          <a:prstGeom prst="rect">
            <a:avLst/>
          </a:prstGeom>
        </p:spPr>
      </p:pic>
      <p:sp>
        <p:nvSpPr>
          <p:cNvPr id="7" name="Content Placeholder 6"/>
          <p:cNvSpPr>
            <a:spLocks noGrp="1"/>
          </p:cNvSpPr>
          <p:nvPr>
            <p:ph idx="12"/>
          </p:nvPr>
        </p:nvSpPr>
        <p:spPr>
          <a:xfrm>
            <a:off x="1195388" y="2619188"/>
            <a:ext cx="7504112" cy="1800412"/>
          </a:xfrm>
        </p:spPr>
        <p:txBody>
          <a:bodyPr/>
          <a:lstStyle/>
          <a:p>
            <a:pPr marL="514350" indent="-514350">
              <a:spcBef>
                <a:spcPts val="2400"/>
              </a:spcBef>
              <a:buClr>
                <a:srgbClr val="C00000"/>
              </a:buClr>
              <a:buSzPct val="100000"/>
              <a:buFont typeface="+mj-lt"/>
              <a:buAutoNum type="arabicPeriod" startAt="2"/>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25th percentile is the first quartile and the 75th </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percentile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the third quartile:</a:t>
            </a:r>
          </a:p>
          <a:p>
            <a:pPr marL="0" indent="1139825">
              <a:spcBef>
                <a:spcPts val="2400"/>
              </a:spcBef>
              <a:buClr>
                <a:srgbClr val="C00000"/>
              </a:buClr>
              <a:buSzPct val="100000"/>
              <a:buNone/>
            </a:pP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p</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25</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p</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75</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i="1" dirty="0" smtClean="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smtClean="0">
                <a:latin typeface="Times New Roman" panose="02020603050405020304" pitchFamily="18" charset="0"/>
                <a:ea typeface="Cambria" panose="02040503050406030204" pitchFamily="18" charset="0"/>
                <a:cs typeface="Times New Roman" panose="02020603050405020304" pitchFamily="18" charset="0"/>
              </a:rPr>
              <a:t>3</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427476943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Title 2">
            <a:extLst>
              <a:ext uri="{FF2B5EF4-FFF2-40B4-BE49-F238E27FC236}">
                <a16:creationId xmlns:a16="http://schemas.microsoft.com/office/drawing/2014/main" xmlns="" id="{CBE0C0BA-062B-45BC-A011-CFE310527334}"/>
              </a:ext>
            </a:extLst>
          </p:cNvPr>
          <p:cNvSpPr>
            <a:spLocks noGrp="1" noChangeArrowheads="1"/>
          </p:cNvSpPr>
          <p:nvPr>
            <p:ph type="title"/>
          </p:nvPr>
        </p:nvSpPr>
        <p:spPr/>
        <p:txBody>
          <a:bodyPr/>
          <a:lstStyle/>
          <a:p>
            <a:pPr eaLnBrk="1" hangingPunct="1"/>
            <a:r>
              <a:rPr lang="en-US" altLang="en-US" sz="3600" b="1" dirty="0">
                <a:solidFill>
                  <a:srgbClr val="333399"/>
                </a:solidFill>
                <a:latin typeface="Times New Roman" panose="02020603050405020304" pitchFamily="18" charset="0"/>
                <a:ea typeface="Cambria" panose="02040503050406030204" pitchFamily="18" charset="0"/>
                <a:cs typeface="Times New Roman" panose="02020603050405020304" pitchFamily="18" charset="0"/>
              </a:rPr>
              <a:t>Computing Percentiles</a:t>
            </a:r>
          </a:p>
        </p:txBody>
      </p:sp>
      <p:sp>
        <p:nvSpPr>
          <p:cNvPr id="2" name="Content Placeholder 1"/>
          <p:cNvSpPr>
            <a:spLocks noGrp="1"/>
          </p:cNvSpPr>
          <p:nvPr>
            <p:ph idx="1"/>
          </p:nvPr>
        </p:nvSpPr>
        <p:spPr/>
        <p:txBody>
          <a:bodyPr/>
          <a:lstStyle/>
          <a:p>
            <a:pPr marL="0" indent="0" eaLnBrk="1" hangingPunct="1">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Suppose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a set of observations.</a:t>
            </a:r>
          </a:p>
          <a:p>
            <a:pPr marL="514350" indent="-514350" eaLnBrk="1" hangingPunct="1">
              <a:buClr>
                <a:schemeClr val="tx1"/>
              </a:buClr>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Arrange the observations from smallest to largest.</a:t>
            </a:r>
          </a:p>
          <a:p>
            <a:pPr marL="514350" indent="-514350" eaLnBrk="1" hangingPunct="1">
              <a:buClr>
                <a:schemeClr val="tx1"/>
              </a:buClr>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To find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p</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compute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d</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r</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)/100.</a:t>
            </a:r>
          </a:p>
          <a:p>
            <a:pPr marL="914400" lvl="1" indent="-514350" eaLnBrk="1" hangingPunct="1">
              <a:buClr>
                <a:schemeClr val="tx1"/>
              </a:buClr>
              <a:buSzPct val="100000"/>
              <a:buFont typeface="+mj-lt"/>
              <a:buAutoNum type="alphaLcParenR"/>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If </a:t>
            </a:r>
            <a:r>
              <a:rPr lang="en-US" altLang="en-US" sz="2400" i="1" dirty="0" err="1">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i="1" baseline="-25000" dirty="0" err="1">
                <a:latin typeface="Times New Roman" panose="02020603050405020304" pitchFamily="18" charset="0"/>
                <a:ea typeface="Cambria" panose="02040503050406030204" pitchFamily="18" charset="0"/>
                <a:cs typeface="Times New Roman" panose="02020603050405020304" pitchFamily="18" charset="0"/>
              </a:rPr>
              <a:t>r</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is a whole number, then </a:t>
            </a:r>
            <a:r>
              <a:rPr lang="en-US" altLang="en-US" sz="2400" i="1" dirty="0" err="1">
                <a:latin typeface="Times New Roman" panose="02020603050405020304" pitchFamily="18" charset="0"/>
                <a:ea typeface="Cambria" panose="02040503050406030204" pitchFamily="18" charset="0"/>
                <a:cs typeface="Times New Roman" panose="02020603050405020304" pitchFamily="18" charset="0"/>
              </a:rPr>
              <a:t>p</a:t>
            </a:r>
            <a:r>
              <a:rPr lang="en-US" altLang="en-US" sz="2400" i="1" baseline="-25000" dirty="0" err="1">
                <a:latin typeface="Times New Roman" panose="02020603050405020304" pitchFamily="18" charset="0"/>
                <a:ea typeface="Cambria" panose="02040503050406030204" pitchFamily="18" charset="0"/>
                <a:cs typeface="Times New Roman" panose="02020603050405020304" pitchFamily="18" charset="0"/>
              </a:rPr>
              <a:t>r</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is the mean of the observations in positions </a:t>
            </a:r>
            <a:r>
              <a:rPr lang="en-US" altLang="en-US" sz="2400" i="1" dirty="0" err="1">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i="1" baseline="-25000" dirty="0" err="1">
                <a:latin typeface="Times New Roman" panose="02020603050405020304" pitchFamily="18" charset="0"/>
                <a:ea typeface="Cambria" panose="02040503050406030204" pitchFamily="18" charset="0"/>
                <a:cs typeface="Times New Roman" panose="02020603050405020304" pitchFamily="18" charset="0"/>
              </a:rPr>
              <a:t>r</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and </a:t>
            </a:r>
            <a:r>
              <a:rPr lang="en-US" altLang="en-US" sz="2400" i="1" dirty="0" err="1">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i="1" baseline="-25000" dirty="0" err="1">
                <a:latin typeface="Times New Roman" panose="02020603050405020304" pitchFamily="18" charset="0"/>
                <a:ea typeface="Cambria" panose="02040503050406030204" pitchFamily="18" charset="0"/>
                <a:cs typeface="Times New Roman" panose="02020603050405020304" pitchFamily="18" charset="0"/>
              </a:rPr>
              <a:t>r</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+ 1.</a:t>
            </a:r>
          </a:p>
          <a:p>
            <a:pPr marL="914400" lvl="1" indent="-514350" eaLnBrk="1" hangingPunct="1">
              <a:buClr>
                <a:schemeClr val="tx1"/>
              </a:buClr>
              <a:buSzPct val="100000"/>
              <a:buFont typeface="+mj-lt"/>
              <a:buAutoNum type="alphaLcParenR"/>
            </a:pP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If </a:t>
            </a:r>
            <a:r>
              <a:rPr lang="en-US" altLang="en-US" sz="2400" i="1" dirty="0" err="1">
                <a:latin typeface="Times New Roman" panose="02020603050405020304" pitchFamily="18" charset="0"/>
                <a:ea typeface="Cambria" panose="02040503050406030204" pitchFamily="18" charset="0"/>
                <a:cs typeface="Times New Roman" panose="02020603050405020304" pitchFamily="18" charset="0"/>
              </a:rPr>
              <a:t>d</a:t>
            </a:r>
            <a:r>
              <a:rPr lang="en-US" altLang="en-US" sz="2400" i="1" baseline="-25000" dirty="0" err="1">
                <a:latin typeface="Times New Roman" panose="02020603050405020304" pitchFamily="18" charset="0"/>
                <a:ea typeface="Cambria" panose="02040503050406030204" pitchFamily="18" charset="0"/>
                <a:cs typeface="Times New Roman" panose="02020603050405020304" pitchFamily="18" charset="0"/>
              </a:rPr>
              <a:t>r</a:t>
            </a:r>
            <a:r>
              <a:rPr lang="en-US" altLang="en-US" sz="2400" dirty="0">
                <a:latin typeface="Times New Roman" panose="02020603050405020304" pitchFamily="18" charset="0"/>
                <a:ea typeface="Cambria" panose="02040503050406030204" pitchFamily="18" charset="0"/>
                <a:cs typeface="Times New Roman" panose="02020603050405020304" pitchFamily="18" charset="0"/>
              </a:rPr>
              <a:t> is not a whole number, round up to the next whole number to find the position of </a:t>
            </a:r>
            <a:r>
              <a:rPr lang="en-US" altLang="en-US" sz="2400" i="1" dirty="0">
                <a:latin typeface="Times New Roman" panose="02020603050405020304" pitchFamily="18" charset="0"/>
                <a:ea typeface="Cambria" panose="02040503050406030204" pitchFamily="18" charset="0"/>
                <a:cs typeface="Times New Roman" panose="02020603050405020304" pitchFamily="18" charset="0"/>
              </a:rPr>
              <a:t>p</a:t>
            </a:r>
            <a:r>
              <a:rPr lang="en-US" altLang="en-US" sz="2400" i="1" baseline="-25000" dirty="0">
                <a:latin typeface="Times New Roman" panose="02020603050405020304" pitchFamily="18" charset="0"/>
                <a:ea typeface="Cambria" panose="02040503050406030204" pitchFamily="18" charset="0"/>
                <a:cs typeface="Times New Roman" panose="02020603050405020304" pitchFamily="18" charset="0"/>
              </a:rPr>
              <a:t>r</a:t>
            </a:r>
            <a:r>
              <a:rPr lang="en-US" altLang="en-US" sz="24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4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itle 2">
            <a:extLst>
              <a:ext uri="{FF2B5EF4-FFF2-40B4-BE49-F238E27FC236}">
                <a16:creationId xmlns:a16="http://schemas.microsoft.com/office/drawing/2014/main" xmlns="" id="{E70C4BDF-8DAB-4EC2-9209-4C92846DD85F}"/>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Five-Number Summary</a:t>
            </a:r>
          </a:p>
        </p:txBody>
      </p:sp>
      <p:sp>
        <p:nvSpPr>
          <p:cNvPr id="2" name="Content Placeholder 1"/>
          <p:cNvSpPr>
            <a:spLocks noGrp="1"/>
          </p:cNvSpPr>
          <p:nvPr>
            <p:ph idx="1"/>
          </p:nvPr>
        </p:nvSpPr>
        <p:spPr/>
        <p:txBody>
          <a:bodyPr/>
          <a:lstStyle/>
          <a:p>
            <a:pPr marL="0" indent="0" eaLnBrk="1" hangingPunct="1">
              <a:spcBef>
                <a:spcPts val="300"/>
              </a:spcBef>
              <a:buNone/>
            </a:pPr>
            <a:r>
              <a:rPr lang="en-US" altLang="en-US" sz="2600" b="1" dirty="0" smtClean="0">
                <a:latin typeface="Times New Roman" panose="02020603050405020304" pitchFamily="18" charset="0"/>
                <a:ea typeface="Cambria" panose="02040503050406030204" pitchFamily="18" charset="0"/>
                <a:cs typeface="Times New Roman" panose="02020603050405020304" pitchFamily="18" charset="0"/>
              </a:rPr>
              <a:t>Definition</a:t>
            </a:r>
          </a:p>
          <a:p>
            <a:pPr marL="0" indent="0" eaLnBrk="1" hangingPunct="1">
              <a:spcBef>
                <a:spcPts val="600"/>
              </a:spcBef>
              <a:buNone/>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b="1" dirty="0" smtClean="0">
                <a:latin typeface="Times New Roman" panose="02020603050405020304" pitchFamily="18" charset="0"/>
                <a:ea typeface="Cambria" panose="02040503050406030204" pitchFamily="18" charset="0"/>
                <a:cs typeface="Times New Roman" panose="02020603050405020304" pitchFamily="18" charset="0"/>
              </a:rPr>
              <a:t>five-number summary </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for a set of observations </a:t>
            </a:r>
            <a:r>
              <a:rPr lang="en-US" altLang="en-US" sz="2600" i="1" dirty="0" smtClean="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smtClean="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smtClean="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smtClean="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smtClean="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smtClean="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i="1" dirty="0" smtClean="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consists of the minimum value, the maximum value, the first and third quartiles, and the median.</a:t>
            </a:r>
          </a:p>
          <a:p>
            <a:pPr marL="0" indent="0" eaLnBrk="1" hangingPunct="1">
              <a:spcBef>
                <a:spcPts val="600"/>
              </a:spcBef>
              <a:buNone/>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These numbers provide a glimpse into the symmetry, central tendency, and variability in a data set.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Title 2">
            <a:extLst>
              <a:ext uri="{FF2B5EF4-FFF2-40B4-BE49-F238E27FC236}">
                <a16:creationId xmlns:a16="http://schemas.microsoft.com/office/drawing/2014/main" xmlns="" id="{E97CDD88-3FAD-440A-883D-69E109517465}"/>
              </a:ext>
            </a:extLst>
          </p:cNvPr>
          <p:cNvSpPr>
            <a:spLocks noGrp="1" noChangeArrowheads="1"/>
          </p:cNvSpPr>
          <p:nvPr>
            <p:ph type="title"/>
          </p:nvPr>
        </p:nvSpPr>
        <p:spPr/>
        <p:txBody>
          <a:bodyPr/>
          <a:lstStyle/>
          <a:p>
            <a:pPr eaLnBrk="1" hangingPunct="1"/>
            <a:r>
              <a:rPr lang="en-US" altLang="en-US" sz="3600" b="1" dirty="0">
                <a:latin typeface="Times New Roman" pitchFamily="18" charset="0"/>
                <a:ea typeface="Cambria" panose="02040503050406030204" pitchFamily="18" charset="0"/>
                <a:cs typeface="Times New Roman" pitchFamily="18" charset="0"/>
              </a:rPr>
              <a:t>A Box Plot</a:t>
            </a:r>
          </a:p>
        </p:txBody>
      </p:sp>
      <p:sp>
        <p:nvSpPr>
          <p:cNvPr id="71684" name="Content Placeholder 3">
            <a:extLst>
              <a:ext uri="{FF2B5EF4-FFF2-40B4-BE49-F238E27FC236}">
                <a16:creationId xmlns:a16="http://schemas.microsoft.com/office/drawing/2014/main" xmlns="" id="{BE360D94-98A8-4D27-AEE5-AD3182AA9E88}"/>
              </a:ext>
            </a:extLst>
          </p:cNvPr>
          <p:cNvSpPr>
            <a:spLocks noGrp="1" noChangeArrowheads="1"/>
          </p:cNvSpPr>
          <p:nvPr>
            <p:ph idx="1"/>
          </p:nvPr>
        </p:nvSpPr>
        <p:spPr/>
        <p:txBody>
          <a:bodyPr/>
          <a:lstStyle/>
          <a:p>
            <a:pPr marL="0" indent="0" eaLnBrk="1" hangingPunct="1">
              <a:buFont typeface="Wingdings" panose="05000000000000000000" pitchFamily="2" charset="2"/>
              <a:buNone/>
            </a:pPr>
            <a:r>
              <a:rPr lang="en-US" altLang="en-US" sz="2800" dirty="0">
                <a:latin typeface="Times New Roman" panose="02020603050405020304" pitchFamily="18" charset="0"/>
                <a:ea typeface="Cambria" panose="02040503050406030204" pitchFamily="18" charset="0"/>
                <a:cs typeface="Times New Roman" panose="02020603050405020304" pitchFamily="18" charset="0"/>
              </a:rPr>
              <a:t>A </a:t>
            </a:r>
            <a:r>
              <a:rPr lang="en-US" altLang="en-US" sz="2800" b="1" dirty="0">
                <a:latin typeface="Times New Roman" panose="02020603050405020304" pitchFamily="18" charset="0"/>
                <a:ea typeface="Cambria" panose="02040503050406030204" pitchFamily="18" charset="0"/>
                <a:cs typeface="Times New Roman" panose="02020603050405020304" pitchFamily="18" charset="0"/>
              </a:rPr>
              <a:t>box plot</a:t>
            </a:r>
            <a:r>
              <a:rPr lang="en-US" altLang="en-US" sz="2800" dirty="0">
                <a:latin typeface="Times New Roman" panose="02020603050405020304" pitchFamily="18" charset="0"/>
                <a:ea typeface="Cambria" panose="02040503050406030204" pitchFamily="18" charset="0"/>
                <a:cs typeface="Times New Roman" panose="02020603050405020304" pitchFamily="18" charset="0"/>
              </a:rPr>
              <a:t>, or box-and-whisker plot, is a compact graphical summary that is constructed using the five-number summary for a set of observations.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Title 2">
            <a:extLst>
              <a:ext uri="{FF2B5EF4-FFF2-40B4-BE49-F238E27FC236}">
                <a16:creationId xmlns:a16="http://schemas.microsoft.com/office/drawing/2014/main" xmlns="" id="{CBE0C0BA-062B-45BC-A011-CFE310527334}"/>
              </a:ext>
            </a:extLst>
          </p:cNvPr>
          <p:cNvSpPr>
            <a:spLocks noGrp="1" noChangeArrowheads="1"/>
          </p:cNvSpPr>
          <p:nvPr>
            <p:ph type="title"/>
          </p:nvPr>
        </p:nvSpPr>
        <p:spPr/>
        <p:txBody>
          <a:bodyPr/>
          <a:lstStyle/>
          <a:p>
            <a:pPr eaLnBrk="1" hangingPunct="1"/>
            <a:r>
              <a:rPr lang="en-US" altLang="en-US" sz="3600" b="1" dirty="0">
                <a:solidFill>
                  <a:srgbClr val="333399"/>
                </a:solidFill>
                <a:latin typeface="Times New Roman" panose="02020603050405020304" pitchFamily="18" charset="0"/>
                <a:ea typeface="Cambria" panose="02040503050406030204" pitchFamily="18" charset="0"/>
                <a:cs typeface="Times New Roman" panose="02020603050405020304" pitchFamily="18" charset="0"/>
              </a:rPr>
              <a:t>Constructing a Standard Box Plot</a:t>
            </a:r>
          </a:p>
        </p:txBody>
      </p:sp>
      <p:sp>
        <p:nvSpPr>
          <p:cNvPr id="2" name="Content Placeholder 1"/>
          <p:cNvSpPr>
            <a:spLocks noGrp="1"/>
          </p:cNvSpPr>
          <p:nvPr>
            <p:ph idx="1"/>
          </p:nvPr>
        </p:nvSpPr>
        <p:spPr/>
        <p:txBody>
          <a:bodyPr/>
          <a:lstStyle/>
          <a:p>
            <a:pPr marL="0" indent="0" eaLnBrk="1" hangingPunct="1">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Given a set of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observations: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p>
          <a:p>
            <a:pPr marL="514350" indent="-514350" eaLnBrk="1" hangingPunct="1">
              <a:buClr>
                <a:schemeClr val="tx1"/>
              </a:buClr>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Find the five-number summary: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err="1">
                <a:latin typeface="Times New Roman" panose="02020603050405020304" pitchFamily="18" charset="0"/>
                <a:ea typeface="Cambria" panose="02040503050406030204" pitchFamily="18" charset="0"/>
                <a:cs typeface="Times New Roman" panose="02020603050405020304" pitchFamily="18" charset="0"/>
              </a:rPr>
              <a:t>min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r>
              <a:rPr lang="en-US" sz="2600" i="1" dirty="0">
                <a:latin typeface="Times New Roman" panose="02020603050405020304" pitchFamily="18" charset="0"/>
                <a:cs typeface="Times New Roman" panose="02020603050405020304" pitchFamily="18" charset="0"/>
              </a:rPr>
              <a:t> x̃</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err="1">
                <a:latin typeface="Times New Roman" panose="02020603050405020304" pitchFamily="18" charset="0"/>
                <a:ea typeface="Cambria" panose="02040503050406030204" pitchFamily="18" charset="0"/>
                <a:cs typeface="Times New Roman" panose="02020603050405020304" pitchFamily="18" charset="0"/>
              </a:rPr>
              <a:t>max</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p>
          <a:p>
            <a:pPr marL="514350" indent="-514350" eaLnBrk="1" hangingPunct="1">
              <a:buClr>
                <a:schemeClr val="tx1"/>
              </a:buClr>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Draw a horizontal axis and sketch a box of any height that extends from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to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p>
          <a:p>
            <a:pPr marL="514350" indent="-514350" eaLnBrk="1" hangingPunct="1">
              <a:buClr>
                <a:schemeClr val="tx1"/>
              </a:buClr>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Draw a vertical line in the box at the median.</a:t>
            </a:r>
          </a:p>
          <a:p>
            <a:pPr marL="514350" indent="-514350" eaLnBrk="1" hangingPunct="1">
              <a:buClr>
                <a:schemeClr val="tx1"/>
              </a:buClr>
              <a:buSzPct val="100000"/>
              <a:buFont typeface="+mj-lt"/>
              <a:buAutoNum type="arabicPeriod"/>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Draw a horizontal line (whisker) from the left edge of the box to the minimum value (from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to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err="1">
                <a:latin typeface="Times New Roman" panose="02020603050405020304" pitchFamily="18" charset="0"/>
                <a:ea typeface="Cambria" panose="02040503050406030204" pitchFamily="18" charset="0"/>
                <a:cs typeface="Times New Roman" panose="02020603050405020304" pitchFamily="18" charset="0"/>
              </a:rPr>
              <a:t>min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and a whisker from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to </a:t>
            </a:r>
            <a:r>
              <a:rPr lang="en-US" altLang="en-US" sz="2600" i="1" dirty="0" err="1">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err="1">
                <a:latin typeface="Times New Roman" panose="02020603050405020304" pitchFamily="18" charset="0"/>
                <a:ea typeface="Cambria" panose="02040503050406030204" pitchFamily="18" charset="0"/>
                <a:cs typeface="Times New Roman" panose="02020603050405020304" pitchFamily="18" charset="0"/>
              </a:rPr>
              <a:t>max</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55902457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Title 6">
            <a:extLst>
              <a:ext uri="{FF2B5EF4-FFF2-40B4-BE49-F238E27FC236}">
                <a16:creationId xmlns:a16="http://schemas.microsoft.com/office/drawing/2014/main" xmlns="" id="{5EB8E73F-E70F-4A89-A6F7-70AB52B084A5}"/>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Standard Box Plot</a:t>
            </a:r>
          </a:p>
        </p:txBody>
      </p:sp>
      <p:pic>
        <p:nvPicPr>
          <p:cNvPr id="13" name="Picture Placeholder 12" descr="A boxplot. &#10;The horizontal axis is labeled from left to right as follows: x subscript min, Q subscript 1, x tilde, Q subscript 3, x subscript max is shown. The box lie between Q subscript 1 and Q subscript 3 and the median of the box lies at x tilde. The upper whisker is drawn from x subscript min to Q subscript 1 and the lower whicker is drawn from Q subscript 3 to x subscript max.">
            <a:extLst>
              <a:ext uri="{FF2B5EF4-FFF2-40B4-BE49-F238E27FC236}">
                <a16:creationId xmlns:a16="http://schemas.microsoft.com/office/drawing/2014/main" xmlns="" id="{F2F13AD6-973B-410A-B2A6-9D5BDF2CAC3E}"/>
              </a:ext>
            </a:extLst>
          </p:cNvPr>
          <p:cNvPicPr>
            <a:picLocks noGrp="1" noChangeAspect="1"/>
          </p:cNvPicPr>
          <p:nvPr>
            <p:ph type="pic" sz="quarter" idx="10"/>
          </p:nvPr>
        </p:nvPicPr>
        <p:blipFill>
          <a:blip r:embed="rId2"/>
          <a:stretch>
            <a:fillRect/>
          </a:stretch>
        </p:blipFill>
        <p:spPr>
          <a:xfrm>
            <a:off x="1550309" y="2764643"/>
            <a:ext cx="6043382" cy="2268594"/>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Times New Roman" pitchFamily="18" charset="0"/>
                <a:cs typeface="Times New Roman" pitchFamily="18" charset="0"/>
              </a:rPr>
              <a:t>Example Box Plots</a:t>
            </a:r>
          </a:p>
        </p:txBody>
      </p:sp>
      <p:pic>
        <p:nvPicPr>
          <p:cNvPr id="18" name="Picture 7" descr="A box plot. &#10;The horizontal axis ranges from 0 to 12 in increments of 2. The box lies between the points 4 and 7 and the median of the box lies at the point 4.5. The upper whisker is drawn from 3 to 4 and the lower whisker is drawn from 7 to 11. All values are approximated.">
            <a:extLst>
              <a:ext uri="{FF2B5EF4-FFF2-40B4-BE49-F238E27FC236}">
                <a16:creationId xmlns:a16="http://schemas.microsoft.com/office/drawing/2014/main" xmlns="" id="{6A17AB75-76C3-40EB-9A4E-2AF53BA80642}"/>
              </a:ext>
            </a:extLst>
          </p:cNvPr>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533400" y="2209800"/>
            <a:ext cx="4051508" cy="1441524"/>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idx="1"/>
          </p:nvPr>
        </p:nvSpPr>
        <p:spPr>
          <a:xfrm>
            <a:off x="457200" y="3810000"/>
            <a:ext cx="3745713" cy="685800"/>
          </a:xfrm>
        </p:spPr>
        <p:txBody>
          <a:bodyPr/>
          <a:lstStyle/>
          <a:p>
            <a:pPr marL="0" indent="0" eaLnBrk="1" hangingPunct="1">
              <a:spcBef>
                <a:spcPts val="1800"/>
              </a:spcBef>
              <a:buClr>
                <a:schemeClr val="tx1"/>
              </a:buClr>
              <a:buSzPct val="100000"/>
              <a:buNone/>
            </a:pPr>
            <a:r>
              <a:rPr lang="en-US" altLang="en-US" sz="2000" dirty="0">
                <a:latin typeface="Times New Roman" panose="02020603050405020304" pitchFamily="18" charset="0"/>
                <a:ea typeface="Cambria" panose="02040503050406030204" pitchFamily="18" charset="0"/>
                <a:cs typeface="Times New Roman" panose="02020603050405020304" pitchFamily="18" charset="0"/>
              </a:rPr>
              <a:t>A standard box plot for data skewed to the right.</a:t>
            </a:r>
          </a:p>
        </p:txBody>
      </p:sp>
      <p:pic>
        <p:nvPicPr>
          <p:cNvPr id="19" name="Picture 9" descr="A box plot. &#10;The horizontal axis ranges from 0 to 12 in increments of 2. The box lies between the points 4 and 7 and the median of the box lies at the point 5.5. The upper whisker is drawn from 0 to 4 and the lower whisker is drawn from 7 to 11. All values are approximated.">
            <a:extLst>
              <a:ext uri="{FF2B5EF4-FFF2-40B4-BE49-F238E27FC236}">
                <a16:creationId xmlns:a16="http://schemas.microsoft.com/office/drawing/2014/main" xmlns="" id="{7BF466EB-94C6-4A7E-B129-BEFF6F516103}"/>
              </a:ext>
            </a:extLst>
          </p:cNvPr>
          <p:cNvPicPr>
            <a:picLocks noGrp="1" noChangeAspect="1" noChangeArrowheads="1"/>
          </p:cNvPicPr>
          <p:nvPr>
            <p:ph type="pic" sz="quarter" idx="11"/>
          </p:nvPr>
        </p:nvPicPr>
        <p:blipFill>
          <a:blip r:embed="rId3">
            <a:extLst>
              <a:ext uri="{28A0092B-C50C-407E-A947-70E740481C1C}">
                <a14:useLocalDpi xmlns:a14="http://schemas.microsoft.com/office/drawing/2010/main" val="0"/>
              </a:ext>
            </a:extLst>
          </a:blip>
          <a:stretch>
            <a:fillRect/>
          </a:stretch>
        </p:blipFill>
        <p:spPr bwMode="auto">
          <a:xfrm>
            <a:off x="4724400" y="3717528"/>
            <a:ext cx="4219157" cy="161361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7" name="Content Placeholder 6"/>
          <p:cNvSpPr>
            <a:spLocks noGrp="1"/>
          </p:cNvSpPr>
          <p:nvPr>
            <p:ph idx="12"/>
          </p:nvPr>
        </p:nvSpPr>
        <p:spPr>
          <a:xfrm>
            <a:off x="4800600" y="5486400"/>
            <a:ext cx="3913094" cy="695473"/>
          </a:xfrm>
        </p:spPr>
        <p:txBody>
          <a:bodyPr/>
          <a:lstStyle/>
          <a:p>
            <a:pPr marL="0" indent="0" eaLnBrk="1" hangingPunct="1">
              <a:spcBef>
                <a:spcPts val="1800"/>
              </a:spcBef>
              <a:buClr>
                <a:schemeClr val="tx1"/>
              </a:buClr>
              <a:buSzPct val="100000"/>
              <a:buNone/>
            </a:pPr>
            <a:r>
              <a:rPr lang="en-US" altLang="en-US" sz="2000" dirty="0">
                <a:latin typeface="Times New Roman" panose="02020603050405020304" pitchFamily="18" charset="0"/>
                <a:ea typeface="Cambria" panose="02040503050406030204" pitchFamily="18" charset="0"/>
                <a:cs typeface="Times New Roman" panose="02020603050405020304" pitchFamily="18" charset="0"/>
              </a:rPr>
              <a:t>A standard box plot for a symmetric distribution.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2">
            <a:extLst>
              <a:ext uri="{FF2B5EF4-FFF2-40B4-BE49-F238E27FC236}">
                <a16:creationId xmlns:a16="http://schemas.microsoft.com/office/drawing/2014/main" xmlns="" id="{61A584A8-67BB-493B-BEF9-FF6D47C9A308}"/>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Summation Notation</a:t>
            </a:r>
          </a:p>
        </p:txBody>
      </p:sp>
      <p:graphicFrame>
        <p:nvGraphicFramePr>
          <p:cNvPr id="8" name="Picture Placeholder 7" descr="Summation from i equals 1 to n of x subscript i equals x subscript 1 plus x subscript 2 plus ellipsis plus x subscript n."/>
          <p:cNvGraphicFramePr>
            <a:graphicFrameLocks noGrp="1" noChangeAspect="1"/>
          </p:cNvGraphicFramePr>
          <p:nvPr>
            <p:ph type="pic" sz="quarter" idx="10"/>
            <p:extLst>
              <p:ext uri="{D42A27DB-BD31-4B8C-83A1-F6EECF244321}">
                <p14:modId xmlns:p14="http://schemas.microsoft.com/office/powerpoint/2010/main" val="3136329869"/>
              </p:ext>
            </p:extLst>
          </p:nvPr>
        </p:nvGraphicFramePr>
        <p:xfrm>
          <a:off x="2209800" y="2197023"/>
          <a:ext cx="4493091" cy="1231977"/>
        </p:xfrm>
        <a:graphic>
          <a:graphicData uri="http://schemas.openxmlformats.org/presentationml/2006/ole">
            <mc:AlternateContent xmlns:mc="http://schemas.openxmlformats.org/markup-compatibility/2006">
              <mc:Choice xmlns:v="urn:schemas-microsoft-com:vml" Requires="v">
                <p:oleObj spid="_x0000_s9526" name="Equation" r:id="rId3" imgW="1574800" imgH="431800" progId="Equation.DSMT4">
                  <p:embed/>
                </p:oleObj>
              </mc:Choice>
              <mc:Fallback>
                <p:oleObj name="Equation" r:id="rId3" imgW="1574800" imgH="431800" progId="Equation.DSMT4">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197023"/>
                        <a:ext cx="4493091" cy="12319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Content Placeholder 1"/>
          <p:cNvSpPr>
            <a:spLocks noGrp="1"/>
          </p:cNvSpPr>
          <p:nvPr>
            <p:ph idx="1"/>
          </p:nvPr>
        </p:nvSpPr>
        <p:spPr>
          <a:xfrm>
            <a:off x="609600" y="3657601"/>
            <a:ext cx="7772400" cy="1447800"/>
          </a:xfrm>
        </p:spPr>
        <p:txBody>
          <a:bodyPr/>
          <a:lstStyle/>
          <a:p>
            <a:pPr marL="0" indent="0">
              <a:spcAft>
                <a:spcPts val="1200"/>
              </a:spcAft>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left side is short-hand for the sum of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observations</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a:p>
            <a:pPr marL="0" indent="0">
              <a:buNone/>
            </a:pPr>
            <a:r>
              <a:rPr lang="en-US" sz="2600" dirty="0">
                <a:latin typeface="Times New Roman" panose="02020603050405020304" pitchFamily="18" charset="0"/>
                <a:ea typeface="Cambria" panose="020405030504060302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Σ </a:t>
            </a:r>
            <a:r>
              <a:rPr lang="en-US" sz="2600" dirty="0">
                <a:latin typeface="Times New Roman" panose="02020603050405020304" pitchFamily="18" charset="0"/>
                <a:ea typeface="Cambria" panose="02040503050406030204" pitchFamily="18" charset="0"/>
                <a:cs typeface="Times New Roman" panose="02020603050405020304" pitchFamily="18" charset="0"/>
              </a:rPr>
              <a:t>is the capital Greek letter sigma, and </a:t>
            </a:r>
            <a:r>
              <a:rPr lang="en-US" sz="2600" i="1" dirty="0">
                <a:latin typeface="Times New Roman" panose="02020603050405020304" pitchFamily="18" charset="0"/>
                <a:ea typeface="Cambria" panose="02040503050406030204" pitchFamily="18" charset="0"/>
                <a:cs typeface="Times New Roman" panose="02020603050405020304" pitchFamily="18" charset="0"/>
              </a:rPr>
              <a:t>i </a:t>
            </a:r>
            <a:r>
              <a:rPr lang="en-US" sz="2600" dirty="0">
                <a:latin typeface="Times New Roman" panose="02020603050405020304" pitchFamily="18" charset="0"/>
                <a:ea typeface="Cambria" panose="02040503050406030204" pitchFamily="18" charset="0"/>
                <a:cs typeface="Times New Roman" panose="02020603050405020304" pitchFamily="18" charset="0"/>
              </a:rPr>
              <a:t>is the index of summation with lower bound 1 and upper bound </a:t>
            </a:r>
            <a:r>
              <a:rPr lang="en-US" sz="2600" i="1" dirty="0">
                <a:latin typeface="Times New Roman" panose="02020603050405020304" pitchFamily="18" charset="0"/>
                <a:ea typeface="Cambria" panose="02040503050406030204" pitchFamily="18" charset="0"/>
                <a:cs typeface="Times New Roman" panose="02020603050405020304" pitchFamily="18" charset="0"/>
              </a:rPr>
              <a:t>n</a:t>
            </a:r>
            <a:r>
              <a:rPr 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sz="26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Example: Systolic Blood </a:t>
            </a:r>
            <a:r>
              <a:rPr lang="en-US" altLang="en-US" sz="3600" b="1" dirty="0" smtClean="0">
                <a:latin typeface="Times New Roman" panose="02020603050405020304" pitchFamily="18" charset="0"/>
                <a:ea typeface="Cambria" panose="02040503050406030204" pitchFamily="18" charset="0"/>
                <a:cs typeface="Times New Roman" panose="02020603050405020304" pitchFamily="18" charset="0"/>
              </a:rPr>
              <a:t>Pressure</a:t>
            </a:r>
            <a:endParaRPr lang="en-US" sz="3600" b="1" dirty="0">
              <a:latin typeface="Times New Roman" pitchFamily="18" charset="0"/>
              <a:cs typeface="Times New Roman" pitchFamily="18" charset="0"/>
            </a:endParaRPr>
          </a:p>
        </p:txBody>
      </p:sp>
      <p:pic>
        <p:nvPicPr>
          <p:cNvPr id="21" name="Picture 2" descr="A boxplot. &#10;The horizontal axis ranges from 60 to 200 in increments of 20. The box lies between the points 135 and 180 and the median of the box lies at the point 163.5. The upper whisker is drawn from x subscript min equals 67 to Q subscript 1 equals 135 and the lower whisker is drawn from Q subscript 3 equals 180 to x subscript max equals 203. "/>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835583" y="2620979"/>
            <a:ext cx="7574434" cy="3002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Title 2">
            <a:extLst>
              <a:ext uri="{FF2B5EF4-FFF2-40B4-BE49-F238E27FC236}">
                <a16:creationId xmlns:a16="http://schemas.microsoft.com/office/drawing/2014/main" xmlns="" id="{A2DD6508-1623-4452-AA86-C1EF3522194B}"/>
              </a:ext>
            </a:extLst>
          </p:cNvPr>
          <p:cNvSpPr>
            <a:spLocks noGrp="1" noChangeArrowheads="1"/>
          </p:cNvSpPr>
          <p:nvPr>
            <p:ph type="title"/>
          </p:nvPr>
        </p:nvSpPr>
        <p:spPr/>
        <p:txBody>
          <a:bodyPr/>
          <a:lstStyle/>
          <a:p>
            <a:pPr eaLnBrk="1" hangingPunct="1"/>
            <a:r>
              <a:rPr lang="en-US" altLang="en-US" sz="3200" b="1" dirty="0" smtClean="0">
                <a:latin typeface="Times New Roman" panose="02020603050405020304" pitchFamily="18" charset="0"/>
                <a:ea typeface="Cambria" panose="02040503050406030204" pitchFamily="18" charset="0"/>
                <a:cs typeface="Times New Roman" panose="02020603050405020304" pitchFamily="18" charset="0"/>
              </a:rPr>
              <a:t>Constructing a Modified Box Plot (1 of 2)</a:t>
            </a:r>
            <a:endParaRPr lang="en-US" altLang="en-US" sz="3200" b="1"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2" name="Content Placeholder 1"/>
          <p:cNvSpPr>
            <a:spLocks noGrp="1"/>
          </p:cNvSpPr>
          <p:nvPr>
            <p:ph idx="1"/>
          </p:nvPr>
        </p:nvSpPr>
        <p:spPr>
          <a:xfrm>
            <a:off x="1182688" y="2017713"/>
            <a:ext cx="7772400" cy="1335087"/>
          </a:xfrm>
        </p:spPr>
        <p:txBody>
          <a:bodyPr/>
          <a:lstStyle/>
          <a:p>
            <a:pPr marL="0" indent="0" eaLnBrk="1" hangingPunct="1">
              <a:buNone/>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Given a set of </a:t>
            </a:r>
            <a:r>
              <a:rPr lang="en-US" altLang="en-US" sz="2600" i="1" dirty="0" smtClean="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 observations: </a:t>
            </a:r>
            <a:r>
              <a:rPr lang="en-US" altLang="en-US" sz="2600" i="1" dirty="0" smtClean="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smtClean="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 </a:t>
            </a:r>
            <a:r>
              <a:rPr lang="en-US" altLang="en-US" sz="2600" i="1" dirty="0" smtClean="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baseline="-25000" dirty="0" smtClean="0">
                <a:latin typeface="Times New Roman" panose="02020603050405020304" pitchFamily="18" charset="0"/>
                <a:ea typeface="Cambria" panose="02040503050406030204" pitchFamily="18" charset="0"/>
                <a:cs typeface="Times New Roman" panose="02020603050405020304" pitchFamily="18" charset="0"/>
              </a:rPr>
              <a:t>2</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 . . . , </a:t>
            </a:r>
            <a:r>
              <a:rPr lang="en-US" altLang="en-US" sz="2600" i="1" dirty="0" err="1" smtClean="0">
                <a:latin typeface="Times New Roman" panose="02020603050405020304" pitchFamily="18" charset="0"/>
                <a:ea typeface="Cambria" panose="02040503050406030204" pitchFamily="18" charset="0"/>
                <a:cs typeface="Times New Roman" panose="02020603050405020304" pitchFamily="18" charset="0"/>
              </a:rPr>
              <a:t>x</a:t>
            </a:r>
            <a:r>
              <a:rPr lang="en-US" altLang="en-US" sz="2600" i="1" baseline="-25000" dirty="0" err="1" smtClean="0">
                <a:latin typeface="Times New Roman" panose="02020603050405020304" pitchFamily="18" charset="0"/>
                <a:ea typeface="Cambria" panose="02040503050406030204" pitchFamily="18" charset="0"/>
                <a:cs typeface="Times New Roman" panose="02020603050405020304" pitchFamily="18" charset="0"/>
              </a:rPr>
              <a:t>n</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p>
          <a:p>
            <a:pPr marL="514350" indent="-514350" eaLnBrk="1" hangingPunct="1">
              <a:spcBef>
                <a:spcPts val="1800"/>
              </a:spcBef>
              <a:buClr>
                <a:schemeClr val="tx1"/>
              </a:buClr>
              <a:buSzPct val="100000"/>
              <a:buFont typeface="+mj-lt"/>
              <a:buAutoNum type="arabicPeriod"/>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Find the quartiles, median, and interquartile range: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p>
        </p:txBody>
      </p:sp>
      <p:pic>
        <p:nvPicPr>
          <p:cNvPr id="18" name="Picture Placeholder 17" descr="x tilde"/>
          <p:cNvPicPr>
            <a:picLocks noGrp="1" noChangeAspect="1"/>
          </p:cNvPicPr>
          <p:nvPr>
            <p:ph type="pic" sz="quarter" idx="10"/>
          </p:nvPr>
        </p:nvPicPr>
        <p:blipFill>
          <a:blip r:embed="rId2"/>
          <a:stretch>
            <a:fillRect/>
          </a:stretch>
        </p:blipFill>
        <p:spPr>
          <a:xfrm>
            <a:off x="2278543" y="3112590"/>
            <a:ext cx="367112" cy="478099"/>
          </a:xfrm>
          <a:prstGeom prst="rect">
            <a:avLst/>
          </a:prstGeom>
        </p:spPr>
      </p:pic>
      <p:sp>
        <p:nvSpPr>
          <p:cNvPr id="13" name="Content Placeholder 12"/>
          <p:cNvSpPr>
            <a:spLocks noGrp="1"/>
          </p:cNvSpPr>
          <p:nvPr>
            <p:ph sz="quarter" idx="17"/>
          </p:nvPr>
        </p:nvSpPr>
        <p:spPr>
          <a:xfrm>
            <a:off x="1232506" y="3057794"/>
            <a:ext cx="7391400" cy="2724941"/>
          </a:xfrm>
        </p:spPr>
        <p:txBody>
          <a:bodyPr/>
          <a:lstStyle/>
          <a:p>
            <a:pPr marL="0" indent="1422400" eaLnBrk="1" hangingPunct="1">
              <a:spcBef>
                <a:spcPts val="1800"/>
              </a:spcBef>
              <a:buClr>
                <a:schemeClr val="tx1"/>
              </a:buClr>
              <a:buSzPct val="100000"/>
              <a:buNone/>
            </a:pPr>
            <a:r>
              <a:rPr lang="en-US" altLang="en-US" sz="2600" i="1" dirty="0" smtClean="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smtClean="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IQR</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 = 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a:t>
            </a:r>
          </a:p>
          <a:p>
            <a:pPr marL="465138" indent="-465138" eaLnBrk="1" hangingPunct="1">
              <a:spcBef>
                <a:spcPts val="1800"/>
              </a:spcBef>
              <a:buClr>
                <a:schemeClr val="tx1"/>
              </a:buClr>
              <a:buSzPct val="100000"/>
              <a:buFont typeface="+mj-lt"/>
              <a:buAutoNum type="arabicPeriod" startAt="2"/>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Compute the low and high inner fences and low and high outer fences:</a:t>
            </a:r>
          </a:p>
          <a:p>
            <a:pPr marL="0" indent="465138" eaLnBrk="1" hangingPunct="1">
              <a:spcBef>
                <a:spcPts val="1800"/>
              </a:spcBef>
              <a:buClr>
                <a:schemeClr val="tx1"/>
              </a:buClr>
              <a:buSzPct val="10000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IF</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L</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1.5(IQR)              IF</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H</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+ 1.5(IQR)</a:t>
            </a:r>
          </a:p>
          <a:p>
            <a:pPr marL="0" indent="465138" eaLnBrk="1" hangingPunct="1">
              <a:buClr>
                <a:schemeClr val="tx1"/>
              </a:buClr>
              <a:buSzPct val="100000"/>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OF</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L</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3(IQR)               OF</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H</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+ 3(IQR</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Title 2">
            <a:extLst>
              <a:ext uri="{FF2B5EF4-FFF2-40B4-BE49-F238E27FC236}">
                <a16:creationId xmlns:a16="http://schemas.microsoft.com/office/drawing/2014/main" xmlns="" id="{A2DD6508-1623-4452-AA86-C1EF3522194B}"/>
              </a:ext>
            </a:extLst>
          </p:cNvPr>
          <p:cNvSpPr>
            <a:spLocks noGrp="1" noChangeArrowheads="1"/>
          </p:cNvSpPr>
          <p:nvPr>
            <p:ph type="title"/>
          </p:nvPr>
        </p:nvSpPr>
        <p:spPr/>
        <p:txBody>
          <a:bodyPr/>
          <a:lstStyle/>
          <a:p>
            <a:pPr eaLnBrk="1" hangingPunct="1"/>
            <a:r>
              <a:rPr lang="en-US" altLang="en-US" sz="3200" b="1" dirty="0">
                <a:latin typeface="Times New Roman" panose="02020603050405020304" pitchFamily="18" charset="0"/>
                <a:ea typeface="Cambria" panose="02040503050406030204" pitchFamily="18" charset="0"/>
                <a:cs typeface="Times New Roman" panose="02020603050405020304" pitchFamily="18" charset="0"/>
              </a:rPr>
              <a:t>Constructing a Modified Box </a:t>
            </a:r>
            <a:r>
              <a:rPr lang="en-US" altLang="en-US" sz="3200" b="1" dirty="0" smtClean="0">
                <a:latin typeface="Times New Roman" panose="02020603050405020304" pitchFamily="18" charset="0"/>
                <a:ea typeface="Cambria" panose="02040503050406030204" pitchFamily="18" charset="0"/>
                <a:cs typeface="Times New Roman" panose="02020603050405020304" pitchFamily="18" charset="0"/>
              </a:rPr>
              <a:t>Plot (2 of 2)</a:t>
            </a:r>
            <a:endParaRPr lang="en-US" altLang="en-US" sz="3200" b="1"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2" name="Content Placeholder 1"/>
          <p:cNvSpPr>
            <a:spLocks noGrp="1"/>
          </p:cNvSpPr>
          <p:nvPr>
            <p:ph idx="1"/>
          </p:nvPr>
        </p:nvSpPr>
        <p:spPr/>
        <p:txBody>
          <a:bodyPr/>
          <a:lstStyle/>
          <a:p>
            <a:pPr marL="514350" indent="-514350" eaLnBrk="1" hangingPunct="1">
              <a:spcBef>
                <a:spcPts val="1800"/>
              </a:spcBef>
              <a:buClr>
                <a:schemeClr val="tx1"/>
              </a:buClr>
              <a:buSzPct val="100000"/>
              <a:buFont typeface="+mj-lt"/>
              <a:buAutoNum type="arabicPeriod" startAt="3"/>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Draw a horizontal axis. Sketch a box from the left edge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to the right edge at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Draw a vertical line in the box at the median.</a:t>
            </a:r>
          </a:p>
          <a:p>
            <a:pPr marL="514350" indent="-514350" eaLnBrk="1" hangingPunct="1">
              <a:spcBef>
                <a:spcPts val="1800"/>
              </a:spcBef>
              <a:buClr>
                <a:schemeClr val="tx1"/>
              </a:buClr>
              <a:buSzPct val="100000"/>
              <a:buFont typeface="+mj-lt"/>
              <a:buAutoNum type="arabicPeriod" startAt="3"/>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Draw a whisker from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1</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to the smallest observation within the low inner fence. Draw a whisker from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Q</a:t>
            </a:r>
            <a:r>
              <a:rPr lang="en-US" altLang="en-US" sz="2600" baseline="-25000" dirty="0">
                <a:latin typeface="Times New Roman" panose="02020603050405020304" pitchFamily="18" charset="0"/>
                <a:ea typeface="Cambria" panose="02040503050406030204" pitchFamily="18" charset="0"/>
                <a:cs typeface="Times New Roman" panose="02020603050405020304" pitchFamily="18" charset="0"/>
              </a:rPr>
              <a:t>3</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to the largest observation within the high inner fence.</a:t>
            </a:r>
          </a:p>
          <a:p>
            <a:pPr marL="514350" indent="-514350" eaLnBrk="1" hangingPunct="1">
              <a:spcBef>
                <a:spcPts val="1800"/>
              </a:spcBef>
              <a:buClr>
                <a:schemeClr val="tx1"/>
              </a:buClr>
              <a:buSzPct val="100000"/>
              <a:buFont typeface="+mj-lt"/>
              <a:buAutoNum type="arabicPeriod" startAt="3"/>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Plot any mild outliers (between the inner and outer fences) as shaded circles. Plot any extreme outliers (outside the outer fences) as open circles.</a:t>
            </a:r>
          </a:p>
        </p:txBody>
      </p:sp>
    </p:spTree>
    <p:extLst>
      <p:ext uri="{BB962C8B-B14F-4D97-AF65-F5344CB8AC3E}">
        <p14:creationId xmlns:p14="http://schemas.microsoft.com/office/powerpoint/2010/main" val="39743415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Title 6">
            <a:extLst>
              <a:ext uri="{FF2B5EF4-FFF2-40B4-BE49-F238E27FC236}">
                <a16:creationId xmlns:a16="http://schemas.microsoft.com/office/drawing/2014/main" xmlns="" id="{9330D7B6-0A87-4E3B-B592-9347837B5997}"/>
              </a:ext>
            </a:extLst>
          </p:cNvPr>
          <p:cNvSpPr>
            <a:spLocks noGrp="1" noChangeArrowheads="1"/>
          </p:cNvSpPr>
          <p:nvPr>
            <p:ph type="title"/>
          </p:nvPr>
        </p:nvSpPr>
        <p:spPr/>
        <p:txBody>
          <a:bodyPr/>
          <a:lstStyle/>
          <a:p>
            <a:pPr eaLnBrk="1" hangingPunct="1"/>
            <a:r>
              <a:rPr lang="en-US" altLang="en-US" sz="4000" b="1" dirty="0">
                <a:latin typeface="Times New Roman" panose="02020603050405020304" pitchFamily="18" charset="0"/>
                <a:ea typeface="Cambria" panose="02040503050406030204" pitchFamily="18" charset="0"/>
                <a:cs typeface="Times New Roman" panose="02020603050405020304" pitchFamily="18" charset="0"/>
              </a:rPr>
              <a:t>Mild and Extreme Outliers</a:t>
            </a:r>
          </a:p>
        </p:txBody>
      </p:sp>
      <p:pic>
        <p:nvPicPr>
          <p:cNvPr id="13" name="Picture Placeholder 12" descr="A number line. &#10;The line is labeled from left to right as follows: O F subscript L, I F subscript L, Q subscript 1, x tilde, Q subscript 3, I F subscript H, and O F subscript H. The regions between Q subscript 1 and Q subscript 3 is labeled I Q R. The regions between I F subscript L and Q subscript 1, Q subscript 3 and I F subscript H are labeled 1.5 (I Q R), The regions between O F subscript L and Q subscript 1, Q subscript 3 and O F subscript H are labeled 3 (I Q R). The regions between the left end of the line to O F subscript L, O F subscript H and right end of the line are labeled extreme outliers. And the region between O F subscript L and I F subscript L, I F subscript H and O F subscript H are labeled mild outliers.">
            <a:extLst>
              <a:ext uri="{FF2B5EF4-FFF2-40B4-BE49-F238E27FC236}">
                <a16:creationId xmlns:a16="http://schemas.microsoft.com/office/drawing/2014/main" xmlns="" id="{F930440E-43B0-43FF-A57F-3191CF0798FC}"/>
              </a:ext>
            </a:extLst>
          </p:cNvPr>
          <p:cNvPicPr>
            <a:picLocks noGrp="1" noChangeAspect="1"/>
          </p:cNvPicPr>
          <p:nvPr>
            <p:ph type="pic" sz="quarter" idx="10"/>
          </p:nvPr>
        </p:nvPicPr>
        <p:blipFill>
          <a:blip r:embed="rId2"/>
          <a:stretch>
            <a:fillRect/>
          </a:stretch>
        </p:blipFill>
        <p:spPr>
          <a:xfrm>
            <a:off x="391983" y="2613381"/>
            <a:ext cx="8360035" cy="1490462"/>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Example: Sled Dog </a:t>
            </a:r>
            <a:r>
              <a:rPr lang="en-US" altLang="en-US" sz="3600" b="1" dirty="0" smtClean="0">
                <a:latin typeface="Times New Roman" panose="02020603050405020304" pitchFamily="18" charset="0"/>
                <a:ea typeface="Cambria" panose="02040503050406030204" pitchFamily="18" charset="0"/>
                <a:cs typeface="Times New Roman" panose="02020603050405020304" pitchFamily="18" charset="0"/>
              </a:rPr>
              <a:t>Trips</a:t>
            </a:r>
            <a:endParaRPr lang="en-US" sz="3600" b="1" dirty="0">
              <a:latin typeface="Times New Roman" pitchFamily="18" charset="0"/>
              <a:cs typeface="Times New Roman" pitchFamily="18" charset="0"/>
            </a:endParaRPr>
          </a:p>
        </p:txBody>
      </p:sp>
      <p:pic>
        <p:nvPicPr>
          <p:cNvPr id="32" name="Picture 2" descr="A boxplot.&#10;The horizontal axis ranges from 0 to 12 in increments of 2. The box lie between the points 1 and 4 and the median of the box lies at the point 3. The upper whisker is drawn from 0.1 to 1 and the lower whicker is drawn from 4 to 6.1. Two filled in circles and an open circle is marked at the points 8, 9.5, 12. All values are approximated."/>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838200" y="2452255"/>
            <a:ext cx="5160818" cy="18010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Content Placeholder 11"/>
          <p:cNvSpPr>
            <a:spLocks noGrp="1"/>
          </p:cNvSpPr>
          <p:nvPr>
            <p:ph idx="1"/>
          </p:nvPr>
        </p:nvSpPr>
        <p:spPr>
          <a:xfrm>
            <a:off x="5482955" y="1905000"/>
            <a:ext cx="3295901" cy="954087"/>
          </a:xfrm>
        </p:spPr>
        <p:txBody>
          <a:bodyPr/>
          <a:lstStyle/>
          <a:p>
            <a:pPr marL="0" indent="0">
              <a:buNone/>
            </a:pPr>
            <a:r>
              <a:rPr lang="en-US" sz="2400" i="1" dirty="0">
                <a:latin typeface="Times New Roman" panose="02020603050405020304" pitchFamily="18" charset="0"/>
                <a:cs typeface="Times New Roman" panose="02020603050405020304" pitchFamily="18" charset="0"/>
              </a:rPr>
              <a:t>Q</a:t>
            </a:r>
            <a:r>
              <a:rPr lang="en-US" sz="2400" baseline="-25000" dirty="0">
                <a:latin typeface="Times New Roman" panose="02020603050405020304" pitchFamily="18" charset="0"/>
                <a:cs typeface="Times New Roman" panose="02020603050405020304" pitchFamily="18" charset="0"/>
              </a:rPr>
              <a:t>1</a:t>
            </a:r>
            <a:r>
              <a:rPr lang="en-US" sz="2400" dirty="0">
                <a:latin typeface="Times New Roman" panose="02020603050405020304" pitchFamily="18" charset="0"/>
                <a:cs typeface="Times New Roman" panose="02020603050405020304" pitchFamily="18" charset="0"/>
              </a:rPr>
              <a:t> = </a:t>
            </a:r>
            <a:r>
              <a:rPr lang="en-US" sz="2400" dirty="0" smtClean="0">
                <a:latin typeface="Times New Roman" panose="02020603050405020304" pitchFamily="18" charset="0"/>
                <a:cs typeface="Times New Roman" panose="02020603050405020304" pitchFamily="18" charset="0"/>
              </a:rPr>
              <a:t>1.1</a:t>
            </a:r>
            <a:r>
              <a:rPr lang="en-US" sz="2400" i="1" dirty="0" smtClean="0">
                <a:latin typeface="Times New Roman" panose="02020603050405020304" pitchFamily="18" charset="0"/>
                <a:cs typeface="Times New Roman" panose="02020603050405020304" pitchFamily="18" charset="0"/>
              </a:rPr>
              <a:t> 	Q</a:t>
            </a:r>
            <a:r>
              <a:rPr lang="en-US" sz="2400" baseline="-25000" dirty="0" smtClean="0">
                <a:latin typeface="Times New Roman" panose="02020603050405020304" pitchFamily="18" charset="0"/>
                <a:cs typeface="Times New Roman" panose="02020603050405020304" pitchFamily="18" charset="0"/>
              </a:rPr>
              <a:t>3</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3.7</a:t>
            </a:r>
            <a:endParaRPr lang="en-US" sz="2400" i="1" dirty="0">
              <a:latin typeface="Times New Roman" panose="02020603050405020304" pitchFamily="18" charset="0"/>
              <a:cs typeface="Times New Roman" panose="02020603050405020304" pitchFamily="18" charset="0"/>
            </a:endParaRPr>
          </a:p>
          <a:p>
            <a:pPr marL="0" indent="465138">
              <a:buNone/>
            </a:pPr>
            <a:r>
              <a:rPr lang="en-US" sz="2400" dirty="0">
                <a:latin typeface="Times New Roman" panose="02020603050405020304" pitchFamily="18" charset="0"/>
                <a:cs typeface="Times New Roman" panose="02020603050405020304" pitchFamily="18" charset="0"/>
              </a:rPr>
              <a:t>IQR = 3.7 – 1.1 = </a:t>
            </a:r>
            <a:r>
              <a:rPr lang="en-US" sz="2400" dirty="0" smtClean="0">
                <a:latin typeface="Times New Roman" panose="02020603050405020304" pitchFamily="18" charset="0"/>
                <a:cs typeface="Times New Roman" panose="02020603050405020304" pitchFamily="18" charset="0"/>
              </a:rPr>
              <a:t>2.6</a:t>
            </a:r>
            <a:endParaRPr lang="en-US" sz="2400" dirty="0">
              <a:latin typeface="Times New Roman" panose="02020603050405020304" pitchFamily="18" charset="0"/>
              <a:cs typeface="Times New Roman" panose="02020603050405020304" pitchFamily="18" charset="0"/>
            </a:endParaRPr>
          </a:p>
        </p:txBody>
      </p:sp>
      <p:sp>
        <p:nvSpPr>
          <p:cNvPr id="26" name="Content Placeholder 25"/>
          <p:cNvSpPr>
            <a:spLocks noGrp="1"/>
          </p:cNvSpPr>
          <p:nvPr>
            <p:ph idx="12"/>
          </p:nvPr>
        </p:nvSpPr>
        <p:spPr>
          <a:xfrm>
            <a:off x="611281" y="4402414"/>
            <a:ext cx="8332694" cy="1744437"/>
          </a:xfrm>
        </p:spPr>
        <p:txBody>
          <a:bodyPr/>
          <a:lstStyle/>
          <a:p>
            <a:pPr marL="0" indent="0">
              <a:buNone/>
            </a:pPr>
            <a:r>
              <a:rPr lang="en-US" sz="2400" dirty="0">
                <a:latin typeface="Times New Roman" panose="02020603050405020304" pitchFamily="18" charset="0"/>
                <a:cs typeface="Times New Roman" panose="02020603050405020304" pitchFamily="18" charset="0"/>
              </a:rPr>
              <a:t>IF</a:t>
            </a:r>
            <a:r>
              <a:rPr lang="en-US" sz="2400" baseline="-25000" dirty="0">
                <a:latin typeface="Times New Roman" panose="02020603050405020304" pitchFamily="18" charset="0"/>
                <a:cs typeface="Times New Roman" panose="02020603050405020304" pitchFamily="18" charset="0"/>
              </a:rPr>
              <a:t>L</a:t>
            </a:r>
            <a:r>
              <a:rPr lang="en-US" sz="2400" dirty="0">
                <a:latin typeface="Times New Roman" panose="02020603050405020304" pitchFamily="18" charset="0"/>
                <a:cs typeface="Times New Roman" panose="02020603050405020304" pitchFamily="18" charset="0"/>
              </a:rPr>
              <a:t> = 1.1 – 1.5(2.6) = –</a:t>
            </a:r>
            <a:r>
              <a:rPr lang="en-US" sz="2400" dirty="0" smtClean="0">
                <a:latin typeface="Times New Roman" panose="02020603050405020304" pitchFamily="18" charset="0"/>
                <a:cs typeface="Times New Roman" panose="02020603050405020304" pitchFamily="18" charset="0"/>
              </a:rPr>
              <a:t>2.8		OF</a:t>
            </a:r>
            <a:r>
              <a:rPr lang="en-US" sz="2400" baseline="-25000" dirty="0" smtClean="0">
                <a:latin typeface="Times New Roman" panose="02020603050405020304" pitchFamily="18" charset="0"/>
                <a:cs typeface="Times New Roman" panose="02020603050405020304" pitchFamily="18" charset="0"/>
              </a:rPr>
              <a:t>L</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1.1 – 3(2.6) = –</a:t>
            </a:r>
            <a:r>
              <a:rPr lang="en-US" sz="2400" dirty="0" smtClean="0">
                <a:latin typeface="Times New Roman" panose="02020603050405020304" pitchFamily="18" charset="0"/>
                <a:cs typeface="Times New Roman" panose="02020603050405020304" pitchFamily="18" charset="0"/>
              </a:rPr>
              <a:t>6.7</a:t>
            </a:r>
            <a:endParaRPr lang="en-US" sz="2400" dirty="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IF</a:t>
            </a:r>
            <a:r>
              <a:rPr lang="en-US" sz="2400" baseline="-25000" dirty="0">
                <a:latin typeface="Times New Roman" panose="02020603050405020304" pitchFamily="18" charset="0"/>
                <a:cs typeface="Times New Roman" panose="02020603050405020304" pitchFamily="18" charset="0"/>
              </a:rPr>
              <a:t>H</a:t>
            </a:r>
            <a:r>
              <a:rPr lang="en-US" sz="2400" dirty="0">
                <a:latin typeface="Times New Roman" panose="02020603050405020304" pitchFamily="18" charset="0"/>
                <a:cs typeface="Times New Roman" panose="02020603050405020304" pitchFamily="18" charset="0"/>
              </a:rPr>
              <a:t> = 3.7 + 1.5(2.6) = </a:t>
            </a:r>
            <a:r>
              <a:rPr lang="en-US" sz="2400" dirty="0" smtClean="0">
                <a:latin typeface="Times New Roman" panose="02020603050405020304" pitchFamily="18" charset="0"/>
                <a:cs typeface="Times New Roman" panose="02020603050405020304" pitchFamily="18" charset="0"/>
              </a:rPr>
              <a:t>7.6 		OF</a:t>
            </a:r>
            <a:r>
              <a:rPr lang="en-US" sz="2400" baseline="-25000" dirty="0" smtClean="0">
                <a:latin typeface="Times New Roman" panose="02020603050405020304" pitchFamily="18" charset="0"/>
                <a:cs typeface="Times New Roman" panose="02020603050405020304" pitchFamily="18" charset="0"/>
              </a:rPr>
              <a:t>H</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3.7 + 3(2.6) = 11.5</a:t>
            </a:r>
          </a:p>
          <a:p>
            <a:pPr marL="0" indent="1084263">
              <a:buNone/>
            </a:pPr>
            <a:r>
              <a:rPr lang="en-US" sz="2400" dirty="0">
                <a:latin typeface="Times New Roman" panose="02020603050405020304" pitchFamily="18" charset="0"/>
                <a:cs typeface="Times New Roman" panose="02020603050405020304" pitchFamily="18" charset="0"/>
              </a:rPr>
              <a:t>Mild outliers: </a:t>
            </a:r>
            <a:r>
              <a:rPr lang="en-US" sz="2400" b="1" dirty="0">
                <a:latin typeface="Times New Roman" panose="02020603050405020304" pitchFamily="18" charset="0"/>
                <a:cs typeface="Times New Roman" panose="02020603050405020304" pitchFamily="18" charset="0"/>
              </a:rPr>
              <a:t>7.9</a:t>
            </a:r>
            <a:r>
              <a:rPr lang="en-US" sz="2400" dirty="0">
                <a:latin typeface="Times New Roman" panose="02020603050405020304" pitchFamily="18" charset="0"/>
                <a:cs typeface="Times New Roman" panose="02020603050405020304" pitchFamily="18" charset="0"/>
              </a:rPr>
              <a:t> and </a:t>
            </a:r>
            <a:r>
              <a:rPr lang="en-US" sz="2400" b="1" dirty="0">
                <a:latin typeface="Times New Roman" panose="02020603050405020304" pitchFamily="18" charset="0"/>
                <a:cs typeface="Times New Roman" panose="02020603050405020304" pitchFamily="18" charset="0"/>
              </a:rPr>
              <a:t>9.5</a:t>
            </a:r>
            <a:r>
              <a:rPr lang="en-US" sz="2400" dirty="0">
                <a:latin typeface="Times New Roman" panose="02020603050405020304" pitchFamily="18" charset="0"/>
                <a:cs typeface="Times New Roman" panose="02020603050405020304" pitchFamily="18" charset="0"/>
              </a:rPr>
              <a:t> are between 7.6 and 11.5</a:t>
            </a:r>
          </a:p>
          <a:p>
            <a:pPr marL="0" indent="1084263">
              <a:buNone/>
            </a:pPr>
            <a:r>
              <a:rPr lang="en-US" sz="2400" dirty="0">
                <a:latin typeface="Times New Roman" panose="02020603050405020304" pitchFamily="18" charset="0"/>
                <a:cs typeface="Times New Roman" panose="02020603050405020304" pitchFamily="18" charset="0"/>
              </a:rPr>
              <a:t>Extreme outlier: </a:t>
            </a:r>
            <a:r>
              <a:rPr lang="en-US" sz="2400" b="1" dirty="0">
                <a:latin typeface="Times New Roman" panose="02020603050405020304" pitchFamily="18" charset="0"/>
                <a:cs typeface="Times New Roman" panose="02020603050405020304" pitchFamily="18" charset="0"/>
              </a:rPr>
              <a:t>11.9</a:t>
            </a:r>
            <a:r>
              <a:rPr lang="en-US" sz="2400" dirty="0">
                <a:latin typeface="Times New Roman" panose="02020603050405020304" pitchFamily="18" charset="0"/>
                <a:cs typeface="Times New Roman" panose="02020603050405020304" pitchFamily="18" charset="0"/>
              </a:rPr>
              <a:t> is larger than 11.5</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654002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cap="all" dirty="0">
                <a:latin typeface="Times New Roman" pitchFamily="18" charset="0"/>
                <a:ea typeface="Microsoft Sans Serif" panose="020B0604020202020204" pitchFamily="34" charset="0"/>
                <a:cs typeface="Times New Roman" pitchFamily="18" charset="0"/>
              </a:rPr>
              <a:t>A </a:t>
            </a:r>
            <a:r>
              <a:rPr lang="en-US" sz="3600" b="1" dirty="0" smtClean="0">
                <a:latin typeface="Times New Roman" pitchFamily="18" charset="0"/>
                <a:ea typeface="Microsoft Sans Serif" panose="020B0604020202020204" pitchFamily="34" charset="0"/>
                <a:cs typeface="Times New Roman" pitchFamily="18" charset="0"/>
              </a:rPr>
              <a:t>Closer Look </a:t>
            </a:r>
            <a:r>
              <a:rPr lang="en-US" sz="3600" b="1" cap="all" dirty="0" smtClean="0">
                <a:latin typeface="Times New Roman" pitchFamily="18" charset="0"/>
                <a:ea typeface="Microsoft Sans Serif" panose="020B0604020202020204" pitchFamily="34" charset="0"/>
                <a:cs typeface="Times New Roman" pitchFamily="18" charset="0"/>
              </a:rPr>
              <a:t>(11</a:t>
            </a:r>
            <a:r>
              <a:rPr lang="en-US" sz="3600" b="1" cap="all" baseline="0" dirty="0" smtClean="0">
                <a:latin typeface="Times New Roman" pitchFamily="18" charset="0"/>
                <a:ea typeface="Microsoft Sans Serif" panose="020B0604020202020204" pitchFamily="34" charset="0"/>
                <a:cs typeface="Times New Roman" pitchFamily="18" charset="0"/>
              </a:rPr>
              <a:t> </a:t>
            </a:r>
            <a:r>
              <a:rPr lang="en-US" sz="3600" b="1" baseline="0" dirty="0" smtClean="0">
                <a:latin typeface="Times New Roman" pitchFamily="18" charset="0"/>
                <a:ea typeface="Microsoft Sans Serif" panose="020B0604020202020204" pitchFamily="34" charset="0"/>
                <a:cs typeface="Times New Roman" pitchFamily="18" charset="0"/>
              </a:rPr>
              <a:t>of</a:t>
            </a:r>
            <a:r>
              <a:rPr lang="en-US" sz="3600" b="1" cap="all" baseline="0" dirty="0" smtClean="0">
                <a:latin typeface="Times New Roman" pitchFamily="18" charset="0"/>
                <a:ea typeface="Microsoft Sans Serif" panose="020B0604020202020204" pitchFamily="34" charset="0"/>
                <a:cs typeface="Times New Roman" pitchFamily="18" charset="0"/>
              </a:rPr>
              <a:t> 11</a:t>
            </a:r>
            <a:r>
              <a:rPr lang="en-US" sz="3600" b="1" cap="all" dirty="0" smtClean="0">
                <a:latin typeface="Times New Roman" pitchFamily="18" charset="0"/>
                <a:ea typeface="Microsoft Sans Serif" panose="020B0604020202020204" pitchFamily="34" charset="0"/>
                <a:cs typeface="Times New Roman" pitchFamily="18" charset="0"/>
              </a:rPr>
              <a:t>)</a:t>
            </a:r>
            <a:endParaRPr lang="en-US" sz="3600" b="1" dirty="0">
              <a:latin typeface="Times New Roman" pitchFamily="18" charset="0"/>
              <a:cs typeface="Times New Roman" pitchFamily="18" charset="0"/>
            </a:endParaRPr>
          </a:p>
        </p:txBody>
      </p:sp>
      <p:sp>
        <p:nvSpPr>
          <p:cNvPr id="4" name="Content Placeholder 3"/>
          <p:cNvSpPr>
            <a:spLocks noGrp="1"/>
          </p:cNvSpPr>
          <p:nvPr>
            <p:ph idx="1"/>
          </p:nvPr>
        </p:nvSpPr>
        <p:spPr>
          <a:xfrm>
            <a:off x="1143000" y="2093913"/>
            <a:ext cx="7772400" cy="877887"/>
          </a:xfrm>
        </p:spPr>
        <p:txBody>
          <a:bodyPr/>
          <a:lstStyle/>
          <a:p>
            <a:pPr marL="0" indent="0">
              <a:spcBef>
                <a:spcPts val="2400"/>
              </a:spcBef>
              <a:buClr>
                <a:srgbClr val="C00000"/>
              </a:buClr>
              <a:buSzPct val="100000"/>
              <a:buNone/>
            </a:pP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To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compare data sets, the corresponding box plots may be placed on the same measurement axis</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p:txBody>
      </p:sp>
      <p:pic>
        <p:nvPicPr>
          <p:cNvPr id="16" name="Picture 2" descr="A graph shows three boxplots. &#10;The horizontal axis ranges from 0 to 30 in increments of 5 and the vertical axis ranges from 0 to 3 in an increment of 1. The first box lies between the points 4 and 7 on the horizontal axis and 1 on the vertical axis and the median lies at 7. The upper whisker is drawn from 2 to 4 and the lower whisker is drawn from 7 to 9. The second box lies between the points 8 and 12 on the horizontal axis and 2 on the vertical axis and the median lies at 10. The upper whisker is drawn from 5 to 8 and the lower whisker is drawn from 12 to 16. The third box lies between the points 16 and 23 on the horizontal axis and 3 on the vertical axis and the median lies at 19. The upper whisker is drawn from 12 to 16 and the lower whicker is drawn from 23 to 30. Two filled in circles are at the points (11, 1) and (2, 18). All values are approximated.">
            <a:extLst>
              <a:ext uri="{FF2B5EF4-FFF2-40B4-BE49-F238E27FC236}">
                <a16:creationId xmlns:a16="http://schemas.microsoft.com/office/drawing/2014/main" xmlns="" id="{B18ACD4A-0BEC-4E15-9705-D46559CBE75A}"/>
              </a:ext>
            </a:extLst>
          </p:cNvPr>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tretch>
            <a:fillRect/>
          </a:stretch>
        </p:blipFill>
        <p:spPr bwMode="auto">
          <a:xfrm>
            <a:off x="653523" y="3088625"/>
            <a:ext cx="4016927" cy="241928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7" name="Content Placeholder 6"/>
          <p:cNvSpPr>
            <a:spLocks noGrp="1"/>
          </p:cNvSpPr>
          <p:nvPr>
            <p:ph idx="12"/>
          </p:nvPr>
        </p:nvSpPr>
        <p:spPr>
          <a:xfrm>
            <a:off x="4736037" y="3330139"/>
            <a:ext cx="4021082" cy="1758328"/>
          </a:xfrm>
        </p:spPr>
        <p:txBody>
          <a:bodyPr/>
          <a:lstStyle/>
          <a:p>
            <a:pPr marL="0" indent="0">
              <a:buNone/>
            </a:pPr>
            <a:r>
              <a:rPr lang="en-US" sz="2600" dirty="0">
                <a:latin typeface="Times New Roman" panose="02020603050405020304" pitchFamily="18" charset="0"/>
                <a:cs typeface="Times New Roman" panose="02020603050405020304" pitchFamily="18" charset="0"/>
              </a:rPr>
              <a:t>Box plots of gallons of gasoline pumped for randomly selected vehicles at three different gas </a:t>
            </a:r>
            <a:r>
              <a:rPr lang="en-US" sz="2600" dirty="0" smtClean="0">
                <a:latin typeface="Times New Roman" panose="02020603050405020304" pitchFamily="18" charset="0"/>
                <a:cs typeface="Times New Roman" panose="02020603050405020304" pitchFamily="18" charset="0"/>
              </a:rPr>
              <a:t>stations</a:t>
            </a:r>
            <a:endParaRPr lang="en-US"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608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le 2">
            <a:extLst>
              <a:ext uri="{FF2B5EF4-FFF2-40B4-BE49-F238E27FC236}">
                <a16:creationId xmlns:a16="http://schemas.microsoft.com/office/drawing/2014/main" xmlns="" id="{8C52B5BB-14EC-4A29-B0E4-F8E1D75635FC}"/>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Sample Mean</a:t>
            </a:r>
          </a:p>
        </p:txBody>
      </p:sp>
      <p:sp>
        <p:nvSpPr>
          <p:cNvPr id="4" name="Content Placeholder 3"/>
          <p:cNvSpPr>
            <a:spLocks noGrp="1"/>
          </p:cNvSpPr>
          <p:nvPr>
            <p:ph idx="12"/>
          </p:nvPr>
        </p:nvSpPr>
        <p:spPr>
          <a:xfrm>
            <a:off x="1169894" y="2029759"/>
            <a:ext cx="7772400" cy="942041"/>
          </a:xfrm>
        </p:spPr>
        <p:txBody>
          <a:bodyPr/>
          <a:lstStyle/>
          <a:p>
            <a:pPr marL="0" indent="0" eaLnBrk="1" hangingPunct="1">
              <a:buNone/>
            </a:pP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Definition</a:t>
            </a:r>
          </a:p>
          <a:p>
            <a:pPr>
              <a:spcBef>
                <a:spcPct val="0"/>
              </a:spcBef>
              <a:buClrTx/>
              <a:buSzTx/>
              <a:buFontTx/>
              <a:buNone/>
            </a:pPr>
            <a:r>
              <a:rPr lang="en-US" altLang="en-US" sz="2600" dirty="0">
                <a:latin typeface="Times New Roman" panose="02020603050405020304" pitchFamily="18" charset="0"/>
                <a:cs typeface="Times New Roman" panose="02020603050405020304" pitchFamily="18" charset="0"/>
              </a:rPr>
              <a:t>The </a:t>
            </a:r>
            <a:r>
              <a:rPr lang="en-US" altLang="en-US" sz="2600" b="1" dirty="0">
                <a:latin typeface="Times New Roman" panose="02020603050405020304" pitchFamily="18" charset="0"/>
                <a:cs typeface="Times New Roman" panose="02020603050405020304" pitchFamily="18" charset="0"/>
              </a:rPr>
              <a:t>sample</a:t>
            </a:r>
            <a:r>
              <a:rPr lang="en-US" altLang="en-US" sz="2600" dirty="0">
                <a:latin typeface="Times New Roman" panose="02020603050405020304" pitchFamily="18" charset="0"/>
                <a:cs typeface="Times New Roman" panose="02020603050405020304" pitchFamily="18" charset="0"/>
              </a:rPr>
              <a:t> (</a:t>
            </a:r>
            <a:r>
              <a:rPr lang="en-US" altLang="en-US" sz="2600" b="1" dirty="0">
                <a:latin typeface="Times New Roman" panose="02020603050405020304" pitchFamily="18" charset="0"/>
                <a:cs typeface="Times New Roman" panose="02020603050405020304" pitchFamily="18" charset="0"/>
              </a:rPr>
              <a:t>arithmetic</a:t>
            </a:r>
            <a:r>
              <a:rPr lang="en-US" altLang="en-US" sz="2600" dirty="0">
                <a:latin typeface="Times New Roman" panose="02020603050405020304" pitchFamily="18" charset="0"/>
                <a:cs typeface="Times New Roman" panose="02020603050405020304" pitchFamily="18" charset="0"/>
              </a:rPr>
              <a:t>) </a:t>
            </a:r>
            <a:r>
              <a:rPr lang="en-US" altLang="en-US" sz="2600" b="1" dirty="0">
                <a:latin typeface="Times New Roman" panose="02020603050405020304" pitchFamily="18" charset="0"/>
                <a:cs typeface="Times New Roman" panose="02020603050405020304" pitchFamily="18" charset="0"/>
              </a:rPr>
              <a:t>mean</a:t>
            </a:r>
            <a:r>
              <a:rPr lang="en-US" altLang="en-US" sz="2600" dirty="0">
                <a:latin typeface="Times New Roman" panose="02020603050405020304" pitchFamily="18" charset="0"/>
                <a:cs typeface="Times New Roman" panose="02020603050405020304" pitchFamily="18" charset="0"/>
              </a:rPr>
              <a:t>, denoted</a:t>
            </a:r>
            <a:endParaRPr lang="en-US" sz="2600" dirty="0"/>
          </a:p>
        </p:txBody>
      </p:sp>
      <p:graphicFrame>
        <p:nvGraphicFramePr>
          <p:cNvPr id="9" name="Picture Placeholder 8" descr="X bar."/>
          <p:cNvGraphicFramePr>
            <a:graphicFrameLocks noGrp="1" noChangeAspect="1"/>
          </p:cNvGraphicFramePr>
          <p:nvPr>
            <p:ph type="pic" sz="quarter" idx="11"/>
            <p:extLst>
              <p:ext uri="{D42A27DB-BD31-4B8C-83A1-F6EECF244321}">
                <p14:modId xmlns:p14="http://schemas.microsoft.com/office/powerpoint/2010/main" val="1792964087"/>
              </p:ext>
            </p:extLst>
          </p:nvPr>
        </p:nvGraphicFramePr>
        <p:xfrm>
          <a:off x="6781800" y="2438400"/>
          <a:ext cx="461167" cy="494108"/>
        </p:xfrm>
        <a:graphic>
          <a:graphicData uri="http://schemas.openxmlformats.org/presentationml/2006/ole">
            <mc:AlternateContent xmlns:mc="http://schemas.openxmlformats.org/markup-compatibility/2006">
              <mc:Choice xmlns:v="urn:schemas-microsoft-com:vml" Requires="v">
                <p:oleObj spid="_x0000_s10853" name="Equation" r:id="rId3" imgW="177480" imgH="190440" progId="Equation.DSMT4">
                  <p:embed/>
                </p:oleObj>
              </mc:Choice>
              <mc:Fallback>
                <p:oleObj name="Equation" r:id="rId3" imgW="177480" imgH="19044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2438400"/>
                        <a:ext cx="461167" cy="494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Content Placeholder 5"/>
          <p:cNvSpPr>
            <a:spLocks noGrp="1"/>
          </p:cNvSpPr>
          <p:nvPr>
            <p:ph sz="quarter" idx="14"/>
          </p:nvPr>
        </p:nvSpPr>
        <p:spPr>
          <a:xfrm>
            <a:off x="1196228" y="2895600"/>
            <a:ext cx="7553325" cy="912800"/>
          </a:xfrm>
        </p:spPr>
        <p:txBody>
          <a:bodyPr/>
          <a:lstStyle/>
          <a:p>
            <a:pPr marL="0" indent="0">
              <a:buNone/>
            </a:pPr>
            <a:r>
              <a:rPr lang="en-US" altLang="en-US" sz="2600" dirty="0">
                <a:latin typeface="Times New Roman" panose="02020603050405020304" pitchFamily="18" charset="0"/>
                <a:cs typeface="Times New Roman" panose="02020603050405020304" pitchFamily="18" charset="0"/>
              </a:rPr>
              <a:t>is the sum of the observations divided by the sample size. Written mathematically, it </a:t>
            </a:r>
            <a:r>
              <a:rPr lang="en-US" altLang="en-US" sz="2600" dirty="0" smtClean="0">
                <a:latin typeface="Times New Roman" panose="02020603050405020304" pitchFamily="18" charset="0"/>
                <a:cs typeface="Times New Roman" panose="02020603050405020304" pitchFamily="18" charset="0"/>
              </a:rPr>
              <a:t>is</a:t>
            </a:r>
          </a:p>
        </p:txBody>
      </p:sp>
      <p:graphicFrame>
        <p:nvGraphicFramePr>
          <p:cNvPr id="7" name="Picture Placeholder 6" descr="X bar equals 1 over n times summation from i equals 1 to n of x subscript i equals x subscript 1 plus x subscript 2 plus ellipsis plus x subscript n over n."/>
          <p:cNvGraphicFramePr>
            <a:graphicFrameLocks noGrp="1" noChangeAspect="1"/>
          </p:cNvGraphicFramePr>
          <p:nvPr>
            <p:ph type="pic" sz="quarter" idx="10"/>
            <p:extLst>
              <p:ext uri="{D42A27DB-BD31-4B8C-83A1-F6EECF244321}">
                <p14:modId xmlns:p14="http://schemas.microsoft.com/office/powerpoint/2010/main" val="2861149551"/>
              </p:ext>
            </p:extLst>
          </p:nvPr>
        </p:nvGraphicFramePr>
        <p:xfrm>
          <a:off x="2236217" y="3968496"/>
          <a:ext cx="4671567" cy="1078054"/>
        </p:xfrm>
        <a:graphic>
          <a:graphicData uri="http://schemas.openxmlformats.org/presentationml/2006/ole">
            <mc:AlternateContent xmlns:mc="http://schemas.openxmlformats.org/markup-compatibility/2006">
              <mc:Choice xmlns:v="urn:schemas-microsoft-com:vml" Requires="v">
                <p:oleObj spid="_x0000_s10854" name="Equation" r:id="rId5" imgW="1981200" imgH="457200" progId="Equation.DSMT4">
                  <p:embed/>
                </p:oleObj>
              </mc:Choice>
              <mc:Fallback>
                <p:oleObj name="Equation" r:id="rId5" imgW="1981200" imgH="457200" progId="Equation.DSMT4">
                  <p:embed/>
                  <p:pic>
                    <p:nvPicPr>
                      <p:cNvPr id="0" name="Object 4"/>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36217" y="3968496"/>
                        <a:ext cx="4671567" cy="10780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2">
            <a:extLst>
              <a:ext uri="{FF2B5EF4-FFF2-40B4-BE49-F238E27FC236}">
                <a16:creationId xmlns:a16="http://schemas.microsoft.com/office/drawing/2014/main" xmlns="" id="{C4B143D7-D49C-402E-938A-EFA333269A9B}"/>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Population Mean</a:t>
            </a:r>
          </a:p>
        </p:txBody>
      </p:sp>
      <p:sp>
        <p:nvSpPr>
          <p:cNvPr id="11268" name="Content Placeholder 3">
            <a:extLst>
              <a:ext uri="{FF2B5EF4-FFF2-40B4-BE49-F238E27FC236}">
                <a16:creationId xmlns:a16="http://schemas.microsoft.com/office/drawing/2014/main" xmlns="" id="{E995751B-B774-480F-B53A-4E349FC4493A}"/>
              </a:ext>
            </a:extLst>
          </p:cNvPr>
          <p:cNvSpPr>
            <a:spLocks noGrp="1" noChangeArrowheads="1"/>
          </p:cNvSpPr>
          <p:nvPr>
            <p:ph idx="1"/>
          </p:nvPr>
        </p:nvSpPr>
        <p:spPr>
          <a:xfrm>
            <a:off x="1182688" y="2017713"/>
            <a:ext cx="7504112" cy="4114800"/>
          </a:xfrm>
        </p:spPr>
        <p:txBody>
          <a:bodyPr/>
          <a:lstStyle/>
          <a:p>
            <a:pPr marL="0" indent="0" eaLnBrk="1" hangingPunct="1">
              <a:spcAft>
                <a:spcPts val="1200"/>
              </a:spcAft>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a:t>
            </a:r>
            <a:r>
              <a:rPr lang="en-US" altLang="en-US" sz="2600" b="1" dirty="0">
                <a:latin typeface="Times New Roman" panose="02020603050405020304" pitchFamily="18" charset="0"/>
                <a:ea typeface="Cambria" panose="02040503050406030204" pitchFamily="18" charset="0"/>
                <a:cs typeface="Times New Roman" panose="02020603050405020304" pitchFamily="18" charset="0"/>
              </a:rPr>
              <a:t>population mean </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is denoted by the Greek letter mu,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µ</a:t>
            </a:r>
            <a:r>
              <a:rPr lang="en-US" altLang="en-US" sz="2600" i="1"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a:p>
            <a:pPr marL="0" indent="0" eaLnBrk="1" hangingPunct="1">
              <a:buNone/>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Usually, </a:t>
            </a:r>
            <a:r>
              <a:rPr lang="en-US" altLang="en-US" sz="2600" i="1" dirty="0">
                <a:latin typeface="Times New Roman" panose="02020603050405020304" pitchFamily="18" charset="0"/>
                <a:ea typeface="Cambria" panose="02040503050406030204" pitchFamily="18" charset="0"/>
                <a:cs typeface="Times New Roman" panose="02020603050405020304" pitchFamily="18" charset="0"/>
              </a:rPr>
              <a:t>µ</a:t>
            </a: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 is an unknown constant we would like to estimate. It describes the center of an entire population.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itle 2">
            <a:extLst>
              <a:ext uri="{FF2B5EF4-FFF2-40B4-BE49-F238E27FC236}">
                <a16:creationId xmlns:a16="http://schemas.microsoft.com/office/drawing/2014/main" xmlns="" id="{2BE38CE4-6B25-4310-A857-E5432B17A25D}"/>
              </a:ext>
            </a:extLst>
          </p:cNvPr>
          <p:cNvSpPr>
            <a:spLocks noGrp="1" noChangeArrowheads="1"/>
          </p:cNvSpPr>
          <p:nvPr>
            <p:ph type="title"/>
          </p:nvPr>
        </p:nvSpPr>
        <p:spPr/>
        <p:txBody>
          <a:bodyPr/>
          <a:lstStyle/>
          <a:p>
            <a:pPr eaLnBrk="1" hangingPunct="1"/>
            <a:r>
              <a:rPr lang="en-US" altLang="en-US" sz="3600" b="1" dirty="0">
                <a:latin typeface="Times New Roman" panose="02020603050405020304" pitchFamily="18" charset="0"/>
                <a:ea typeface="Cambria" panose="02040503050406030204" pitchFamily="18" charset="0"/>
                <a:cs typeface="Times New Roman" panose="02020603050405020304" pitchFamily="18" charset="0"/>
              </a:rPr>
              <a:t>Population Mean Versus Sample Mean</a:t>
            </a:r>
          </a:p>
        </p:txBody>
      </p:sp>
      <p:sp>
        <p:nvSpPr>
          <p:cNvPr id="12292" name="Content Placeholder 3">
            <a:extLst>
              <a:ext uri="{FF2B5EF4-FFF2-40B4-BE49-F238E27FC236}">
                <a16:creationId xmlns:a16="http://schemas.microsoft.com/office/drawing/2014/main" xmlns="" id="{40667C2F-27CA-42CF-A47D-5187559F71C8}"/>
              </a:ext>
            </a:extLst>
          </p:cNvPr>
          <p:cNvSpPr>
            <a:spLocks noGrp="1" noChangeArrowheads="1"/>
          </p:cNvSpPr>
          <p:nvPr>
            <p:ph idx="1"/>
          </p:nvPr>
        </p:nvSpPr>
        <p:spPr/>
        <p:txBody>
          <a:bodyPr/>
          <a:lstStyle/>
          <a:p>
            <a:pPr eaLnBrk="1" hangingPunct="1">
              <a:spcAft>
                <a:spcPts val="1200"/>
              </a:spcAft>
            </a:pPr>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population mean is a fixed constant</a:t>
            </a:r>
            <a:r>
              <a:rPr lang="en-US" altLang="en-US" sz="26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altLang="en-US" sz="2600" dirty="0">
              <a:latin typeface="Times New Roman" panose="02020603050405020304" pitchFamily="18" charset="0"/>
              <a:ea typeface="Cambria" panose="02040503050406030204" pitchFamily="18" charset="0"/>
              <a:cs typeface="Times New Roman" panose="02020603050405020304" pitchFamily="18" charset="0"/>
            </a:endParaRPr>
          </a:p>
          <a:p>
            <a:pPr eaLnBrk="1" hangingPunct="1"/>
            <a:r>
              <a:rPr lang="en-US" altLang="en-US" sz="2600" dirty="0">
                <a:latin typeface="Times New Roman" panose="02020603050405020304" pitchFamily="18" charset="0"/>
                <a:ea typeface="Cambria" panose="02040503050406030204" pitchFamily="18" charset="0"/>
                <a:cs typeface="Times New Roman" panose="02020603050405020304" pitchFamily="18" charset="0"/>
              </a:rPr>
              <a:t>The sample mean varies from sample to sample. It will not necessarily equal the population mean.</a:t>
            </a:r>
          </a:p>
        </p:txBody>
      </p:sp>
    </p:spTree>
  </p:cSld>
  <p:clrMapOvr>
    <a:masterClrMapping/>
  </p:clrMapOvr>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2951</TotalTime>
  <Words>3064</Words>
  <Application>Microsoft Office PowerPoint</Application>
  <PresentationFormat>On-screen Show (4:3)</PresentationFormat>
  <Paragraphs>237</Paragraphs>
  <Slides>65</Slides>
  <Notes>1</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65</vt:i4>
      </vt:variant>
    </vt:vector>
  </HeadingPairs>
  <TitlesOfParts>
    <vt:vector size="76" baseType="lpstr">
      <vt:lpstr>Arial</vt:lpstr>
      <vt:lpstr>Cambria</vt:lpstr>
      <vt:lpstr>Microsoft Sans Serif</vt:lpstr>
      <vt:lpstr>Symbol</vt:lpstr>
      <vt:lpstr>Tahoma</vt:lpstr>
      <vt:lpstr>Thames</vt:lpstr>
      <vt:lpstr>Times New Roman</vt:lpstr>
      <vt:lpstr>Verdana</vt:lpstr>
      <vt:lpstr>Wingdings</vt:lpstr>
      <vt:lpstr>Blends</vt:lpstr>
      <vt:lpstr>Equation</vt:lpstr>
      <vt:lpstr>Introductory Statistics:  A Problem-Solving Approach by Stephen Kokoska</vt:lpstr>
      <vt:lpstr>Measures of Central Tendency</vt:lpstr>
      <vt:lpstr>Numerical Summary Measures</vt:lpstr>
      <vt:lpstr>Notation (1 of 2)</vt:lpstr>
      <vt:lpstr>Notation (2 of 2)</vt:lpstr>
      <vt:lpstr>Summation Notation</vt:lpstr>
      <vt:lpstr>Sample Mean</vt:lpstr>
      <vt:lpstr>Population Mean</vt:lpstr>
      <vt:lpstr>Population Mean Versus Sample Mean</vt:lpstr>
      <vt:lpstr>Sample Median</vt:lpstr>
      <vt:lpstr>Positively Skewed Distribution</vt:lpstr>
      <vt:lpstr>Approximately Symmetric Distribution</vt:lpstr>
      <vt:lpstr>Negatively Skewed Distribution</vt:lpstr>
      <vt:lpstr>Trimmed Mean</vt:lpstr>
      <vt:lpstr>Mode</vt:lpstr>
      <vt:lpstr>Categorical Variables: Sample Proportion</vt:lpstr>
      <vt:lpstr>A Closer Look (1 of 11)</vt:lpstr>
      <vt:lpstr>Measures of Variability</vt:lpstr>
      <vt:lpstr>Sample Range</vt:lpstr>
      <vt:lpstr>A Closer Look (2 of 11)</vt:lpstr>
      <vt:lpstr>Dot plot</vt:lpstr>
      <vt:lpstr>Stacked Dot Plot</vt:lpstr>
      <vt:lpstr>Deviation About the Mean</vt:lpstr>
      <vt:lpstr>Sample Variance</vt:lpstr>
      <vt:lpstr>A Closer Look (3 of 11)</vt:lpstr>
      <vt:lpstr>A Closer Look (4 of 11)</vt:lpstr>
      <vt:lpstr>Computational Formula for Sample Variance</vt:lpstr>
      <vt:lpstr>Quartiles</vt:lpstr>
      <vt:lpstr>Interquartile Range</vt:lpstr>
      <vt:lpstr>Illustration of Quartiles</vt:lpstr>
      <vt:lpstr>Computing the Quartiles (1 of 2)</vt:lpstr>
      <vt:lpstr>Computing the Quartiles (2 of 2)</vt:lpstr>
      <vt:lpstr>A Closer Look (5 of 11)</vt:lpstr>
      <vt:lpstr>Chebyshev’s Rule (1 of 2)</vt:lpstr>
      <vt:lpstr>Chebyshev’s Rule (2 of 2)</vt:lpstr>
      <vt:lpstr>A Closer Look (6 of 11)</vt:lpstr>
      <vt:lpstr>A Closer Look (7 of 11)</vt:lpstr>
      <vt:lpstr>The Empirical Rule (1 of 2)</vt:lpstr>
      <vt:lpstr>A Closer Look (8 of 11)</vt:lpstr>
      <vt:lpstr>The Empirical Rule (2 of 2)</vt:lpstr>
      <vt:lpstr>Example: World Record Speeding Ticket</vt:lpstr>
      <vt:lpstr>Example (1 of 6)</vt:lpstr>
      <vt:lpstr>Example (2 of 6)</vt:lpstr>
      <vt:lpstr>Example (3 of 6)</vt:lpstr>
      <vt:lpstr>Example (4 of 6)</vt:lpstr>
      <vt:lpstr>Example (5 of 6)</vt:lpstr>
      <vt:lpstr>Solution</vt:lpstr>
      <vt:lpstr>Example (6 of 6)</vt:lpstr>
      <vt:lpstr>z-Score</vt:lpstr>
      <vt:lpstr>A Closer Look (9 of 11)</vt:lpstr>
      <vt:lpstr>Percentiles</vt:lpstr>
      <vt:lpstr>Illustration of 75th Percentile</vt:lpstr>
      <vt:lpstr>A Closer Look (10 of 11)</vt:lpstr>
      <vt:lpstr>Computing Percentiles</vt:lpstr>
      <vt:lpstr>Five-Number Summary</vt:lpstr>
      <vt:lpstr>A Box Plot</vt:lpstr>
      <vt:lpstr>Constructing a Standard Box Plot</vt:lpstr>
      <vt:lpstr>Standard Box Plot</vt:lpstr>
      <vt:lpstr>Example Box Plots</vt:lpstr>
      <vt:lpstr>Example: Systolic Blood Pressure</vt:lpstr>
      <vt:lpstr>Constructing a Modified Box Plot (1 of 2)</vt:lpstr>
      <vt:lpstr>Constructing a Modified Box Plot (2 of 2)</vt:lpstr>
      <vt:lpstr>Mild and Extreme Outliers</vt:lpstr>
      <vt:lpstr>Example: Sled Dog Trips</vt:lpstr>
      <vt:lpstr>A Closer Look (11 of 11)</vt:lpstr>
    </vt:vector>
  </TitlesOfParts>
  <Company>SSU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Numerical Summary Measures</dc:title>
  <dc:creator>Kokoska</dc:creator>
  <cp:lastModifiedBy>Newton, Andy</cp:lastModifiedBy>
  <cp:revision>216</cp:revision>
  <dcterms:created xsi:type="dcterms:W3CDTF">2009-08-29T12:40:32Z</dcterms:created>
  <dcterms:modified xsi:type="dcterms:W3CDTF">2019-07-09T17:50:33Z</dcterms:modified>
</cp:coreProperties>
</file>