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49"/>
  </p:notesMasterIdLst>
  <p:handoutMasterIdLst>
    <p:handoutMasterId r:id="rId50"/>
  </p:handoutMasterIdLst>
  <p:sldIdLst>
    <p:sldId id="321" r:id="rId2"/>
    <p:sldId id="260" r:id="rId3"/>
    <p:sldId id="261" r:id="rId4"/>
    <p:sldId id="265" r:id="rId5"/>
    <p:sldId id="290" r:id="rId6"/>
    <p:sldId id="264" r:id="rId7"/>
    <p:sldId id="268" r:id="rId8"/>
    <p:sldId id="259" r:id="rId9"/>
    <p:sldId id="311" r:id="rId10"/>
    <p:sldId id="312" r:id="rId11"/>
    <p:sldId id="292" r:id="rId12"/>
    <p:sldId id="269" r:id="rId13"/>
    <p:sldId id="313" r:id="rId14"/>
    <p:sldId id="314" r:id="rId15"/>
    <p:sldId id="315" r:id="rId16"/>
    <p:sldId id="266" r:id="rId17"/>
    <p:sldId id="267" r:id="rId18"/>
    <p:sldId id="271" r:id="rId19"/>
    <p:sldId id="270" r:id="rId20"/>
    <p:sldId id="317" r:id="rId21"/>
    <p:sldId id="318" r:id="rId22"/>
    <p:sldId id="272" r:id="rId23"/>
    <p:sldId id="273" r:id="rId24"/>
    <p:sldId id="275" r:id="rId25"/>
    <p:sldId id="276" r:id="rId26"/>
    <p:sldId id="277" r:id="rId27"/>
    <p:sldId id="289" r:id="rId28"/>
    <p:sldId id="316" r:id="rId29"/>
    <p:sldId id="278" r:id="rId30"/>
    <p:sldId id="274" r:id="rId31"/>
    <p:sldId id="297" r:id="rId32"/>
    <p:sldId id="298" r:id="rId33"/>
    <p:sldId id="279" r:id="rId34"/>
    <p:sldId id="280" r:id="rId35"/>
    <p:sldId id="281" r:id="rId36"/>
    <p:sldId id="300" r:id="rId37"/>
    <p:sldId id="282" r:id="rId38"/>
    <p:sldId id="319" r:id="rId39"/>
    <p:sldId id="302" r:id="rId40"/>
    <p:sldId id="304" r:id="rId41"/>
    <p:sldId id="283" r:id="rId42"/>
    <p:sldId id="305" r:id="rId43"/>
    <p:sldId id="285" r:id="rId44"/>
    <p:sldId id="301" r:id="rId45"/>
    <p:sldId id="307" r:id="rId46"/>
    <p:sldId id="320" r:id="rId47"/>
    <p:sldId id="286" r:id="rId4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99" autoAdjust="0"/>
  </p:normalViewPr>
  <p:slideViewPr>
    <p:cSldViewPr>
      <p:cViewPr varScale="1">
        <p:scale>
          <a:sx n="68" d="100"/>
          <a:sy n="68" d="100"/>
        </p:scale>
        <p:origin x="1240" y="44"/>
      </p:cViewPr>
      <p:guideLst>
        <p:guide orient="horz" pos="2160"/>
        <p:guide pos="2880"/>
      </p:guideLst>
    </p:cSldViewPr>
  </p:slideViewPr>
  <p:outlineViewPr>
    <p:cViewPr>
      <p:scale>
        <a:sx n="33" d="100"/>
        <a:sy n="33" d="100"/>
      </p:scale>
      <p:origin x="0" y="-20736"/>
    </p:cViewPr>
  </p:outlineViewPr>
  <p:notesTextViewPr>
    <p:cViewPr>
      <p:scale>
        <a:sx n="100" d="100"/>
        <a:sy n="100" d="100"/>
      </p:scale>
      <p:origin x="0" y="0"/>
    </p:cViewPr>
  </p:notesTextViewPr>
  <p:notesViewPr>
    <p:cSldViewPr>
      <p:cViewPr varScale="1">
        <p:scale>
          <a:sx n="53" d="100"/>
          <a:sy n="53" d="100"/>
        </p:scale>
        <p:origin x="-230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n-US"/>
          </a:p>
        </p:txBody>
      </p:sp>
      <p:sp>
        <p:nvSpPr>
          <p:cNvPr id="75779" name="Rectangle 3">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endParaRPr lang="en-US" altLang="en-US"/>
          </a:p>
        </p:txBody>
      </p:sp>
      <p:sp>
        <p:nvSpPr>
          <p:cNvPr id="75780" name="Rectangle 4">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n-US"/>
          </a:p>
        </p:txBody>
      </p:sp>
      <p:sp>
        <p:nvSpPr>
          <p:cNvPr id="75781" name="Rectangle 5">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B0D46A1B-7061-4B42-BAA7-11F118DDC206}" type="slidenum">
              <a:rPr lang="en-US" altLang="en-US"/>
              <a:pPr/>
              <a:t>‹#›</a:t>
            </a:fld>
            <a:endParaRPr lang="en-US" altLang="en-US"/>
          </a:p>
        </p:txBody>
      </p:sp>
    </p:spTree>
    <p:extLst>
      <p:ext uri="{BB962C8B-B14F-4D97-AF65-F5344CB8AC3E}">
        <p14:creationId xmlns:p14="http://schemas.microsoft.com/office/powerpoint/2010/main" val="8944216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n-US"/>
          </a:p>
        </p:txBody>
      </p:sp>
      <p:sp>
        <p:nvSpPr>
          <p:cNvPr id="47107" name="Rectangle 3">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7109" name="Rectangle 5">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47110" name="Rectangle 6">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n-US"/>
          </a:p>
        </p:txBody>
      </p:sp>
      <p:sp>
        <p:nvSpPr>
          <p:cNvPr id="47111" name="Rectangle 7">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BC842230-1277-4442-89FF-4A185E746CBE}" type="slidenum">
              <a:rPr lang="en-US" altLang="en-US"/>
              <a:pPr/>
              <a:t>‹#›</a:t>
            </a:fld>
            <a:endParaRPr lang="en-US" altLang="en-US"/>
          </a:p>
        </p:txBody>
      </p:sp>
    </p:spTree>
    <p:extLst>
      <p:ext uri="{BB962C8B-B14F-4D97-AF65-F5344CB8AC3E}">
        <p14:creationId xmlns:p14="http://schemas.microsoft.com/office/powerpoint/2010/main" val="15485614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D297611-F0D0-4DA6-9B02-0330E55829C2}" type="slidenum">
              <a:rPr lang="en-US" altLang="en-US"/>
              <a:pPr/>
              <a:t>47</a:t>
            </a:fld>
            <a:endParaRPr lang="en-US" alt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665475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a:extLst/>
              </p:cNvPr>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endParaRPr lang="en-US" altLang="en-US" dirty="0"/>
              </a:p>
            </p:txBody>
          </p:sp>
          <p:sp>
            <p:nvSpPr>
              <p:cNvPr id="13" name="Rectangle 5">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endParaRPr lang="en-US" altLang="en-US" dirty="0"/>
              </a:p>
            </p:txBody>
          </p:sp>
        </p:grpSp>
        <p:grpSp>
          <p:nvGrpSpPr>
            <p:cNvPr id="6" name="Group 6"/>
            <p:cNvGrpSpPr>
              <a:grpSpLocks/>
            </p:cNvGrpSpPr>
            <p:nvPr/>
          </p:nvGrpSpPr>
          <p:grpSpPr bwMode="auto">
            <a:xfrm>
              <a:off x="261" y="1870"/>
              <a:ext cx="465" cy="299"/>
              <a:chOff x="912" y="2640"/>
              <a:chExt cx="672" cy="432"/>
            </a:xfrm>
          </p:grpSpPr>
          <p:sp>
            <p:nvSpPr>
              <p:cNvPr id="10" name="Rectangle 7">
                <a:extLst/>
              </p:cNvPr>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endParaRPr lang="en-US" altLang="en-US" dirty="0"/>
              </a:p>
            </p:txBody>
          </p:sp>
          <p:sp>
            <p:nvSpPr>
              <p:cNvPr id="11" name="Rectangle 8">
                <a:extLst/>
              </p:cNvPr>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endParaRPr lang="en-US" altLang="en-US" dirty="0"/>
              </a:p>
            </p:txBody>
          </p:sp>
        </p:grpSp>
        <p:sp>
          <p:nvSpPr>
            <p:cNvPr id="7" name="Rectangle 9">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endParaRPr lang="en-US" altLang="en-US" dirty="0"/>
            </a:p>
          </p:txBody>
        </p:sp>
        <p:sp>
          <p:nvSpPr>
            <p:cNvPr id="8" name="Rectangle 10">
              <a:extLst/>
            </p:cNvPr>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endParaRPr lang="en-US" altLang="en-US" dirty="0"/>
            </a:p>
          </p:txBody>
        </p:sp>
        <p:sp>
          <p:nvSpPr>
            <p:cNvPr id="9" name="Rectangle 11">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endParaRPr lang="en-US" altLang="en-US" dirty="0"/>
            </a:p>
          </p:txBody>
        </p:sp>
      </p:grpSp>
      <p:sp>
        <p:nvSpPr>
          <p:cNvPr id="40972" name="Rectangle 12"/>
          <p:cNvSpPr>
            <a:spLocks noGrp="1" noChangeArrowheads="1"/>
          </p:cNvSpPr>
          <p:nvPr>
            <p:ph type="ctrTitle"/>
          </p:nvPr>
        </p:nvSpPr>
        <p:spPr>
          <a:xfrm>
            <a:off x="990600" y="1676400"/>
            <a:ext cx="7772400" cy="1462088"/>
          </a:xfrm>
        </p:spPr>
        <p:txBody>
          <a:bodyPr/>
          <a:lstStyle>
            <a:lvl1pPr>
              <a:defRPr/>
            </a:lvl1pPr>
          </a:lstStyle>
          <a:p>
            <a:pPr lvl="0"/>
            <a:r>
              <a:rPr lang="en-US" altLang="en-US" noProof="0"/>
              <a:t>Click to edit Master title style</a:t>
            </a:r>
          </a:p>
        </p:txBody>
      </p:sp>
      <p:sp>
        <p:nvSpPr>
          <p:cNvPr id="4097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US" altLang="en-US" noProof="0"/>
              <a:t>Click to edit Master subtitle style</a:t>
            </a:r>
          </a:p>
        </p:txBody>
      </p:sp>
      <p:sp>
        <p:nvSpPr>
          <p:cNvPr id="14" name="Rectangle 14">
            <a:extLst/>
          </p:cNvPr>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en-US"/>
          </a:p>
        </p:txBody>
      </p:sp>
      <p:sp>
        <p:nvSpPr>
          <p:cNvPr id="15" name="Rectangle 15">
            <a:extLst/>
          </p:cNvPr>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r>
              <a:rPr lang="en-US" altLang="en-US"/>
              <a:t>Copyright 2015 by W. H. Freeman and Company. All rights reserved.</a:t>
            </a:r>
          </a:p>
        </p:txBody>
      </p:sp>
      <p:sp>
        <p:nvSpPr>
          <p:cNvPr id="16" name="Rectangle 16">
            <a:extLst/>
          </p:cNvPr>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fld id="{9F2CA077-A978-4775-AC7A-11B48D27E243}" type="slidenum">
              <a:rPr lang="en-US" altLang="en-US"/>
              <a:pPr/>
              <a:t>‹#›</a:t>
            </a:fld>
            <a:endParaRPr lang="en-US" altLang="en-US"/>
          </a:p>
        </p:txBody>
      </p:sp>
    </p:spTree>
    <p:extLst>
      <p:ext uri="{BB962C8B-B14F-4D97-AF65-F5344CB8AC3E}">
        <p14:creationId xmlns:p14="http://schemas.microsoft.com/office/powerpoint/2010/main" val="3613755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7" name="Rectangle 13">
            <a:extLst/>
          </p:cNvPr>
          <p:cNvSpPr>
            <a:spLocks noGrp="1" noChangeArrowheads="1"/>
          </p:cNvSpPr>
          <p:nvPr>
            <p:ph type="sldNum" sz="quarter" idx="12"/>
          </p:nvPr>
        </p:nvSpPr>
        <p:spPr>
          <a:ln/>
        </p:spPr>
        <p:txBody>
          <a:bodyPr/>
          <a:lstStyle>
            <a:lvl1pPr>
              <a:defRPr/>
            </a:lvl1pPr>
          </a:lstStyle>
          <a:p>
            <a:fld id="{80D784EC-C447-4865-A50C-3B521F155905}" type="slidenum">
              <a:rPr lang="en-US" altLang="en-US"/>
              <a:pPr/>
              <a:t>‹#›</a:t>
            </a:fld>
            <a:endParaRPr lang="en-US" altLang="en-US"/>
          </a:p>
        </p:txBody>
      </p:sp>
    </p:spTree>
    <p:extLst>
      <p:ext uri="{BB962C8B-B14F-4D97-AF65-F5344CB8AC3E}">
        <p14:creationId xmlns:p14="http://schemas.microsoft.com/office/powerpoint/2010/main" val="3675659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7" name="Rectangle 13">
            <a:extLst/>
          </p:cNvPr>
          <p:cNvSpPr>
            <a:spLocks noGrp="1" noChangeArrowheads="1"/>
          </p:cNvSpPr>
          <p:nvPr>
            <p:ph type="sldNum" sz="quarter" idx="12"/>
          </p:nvPr>
        </p:nvSpPr>
        <p:spPr>
          <a:ln/>
        </p:spPr>
        <p:txBody>
          <a:bodyPr/>
          <a:lstStyle>
            <a:lvl1pPr>
              <a:defRPr/>
            </a:lvl1pPr>
          </a:lstStyle>
          <a:p>
            <a:fld id="{8372A49B-E024-4B8D-ADE8-14AF064448BE}" type="slidenum">
              <a:rPr lang="en-US" altLang="en-US"/>
              <a:pPr/>
              <a:t>‹#›</a:t>
            </a:fld>
            <a:endParaRPr lang="en-US" altLang="en-US"/>
          </a:p>
        </p:txBody>
      </p:sp>
    </p:spTree>
    <p:extLst>
      <p:ext uri="{BB962C8B-B14F-4D97-AF65-F5344CB8AC3E}">
        <p14:creationId xmlns:p14="http://schemas.microsoft.com/office/powerpoint/2010/main" val="640231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6" name="Rectangle 13">
            <a:extLst/>
          </p:cNvPr>
          <p:cNvSpPr>
            <a:spLocks noGrp="1" noChangeArrowheads="1"/>
          </p:cNvSpPr>
          <p:nvPr>
            <p:ph type="sldNum" sz="quarter" idx="12"/>
          </p:nvPr>
        </p:nvSpPr>
        <p:spPr>
          <a:ln/>
        </p:spPr>
        <p:txBody>
          <a:bodyPr/>
          <a:lstStyle>
            <a:lvl1pPr>
              <a:defRPr/>
            </a:lvl1pPr>
          </a:lstStyle>
          <a:p>
            <a:fld id="{15531E50-2B63-450B-8910-B1C83CD953E9}" type="slidenum">
              <a:rPr lang="en-US" altLang="en-US"/>
              <a:pPr/>
              <a:t>‹#›</a:t>
            </a:fld>
            <a:endParaRPr lang="en-US" altLang="en-US"/>
          </a:p>
        </p:txBody>
      </p:sp>
    </p:spTree>
    <p:extLst>
      <p:ext uri="{BB962C8B-B14F-4D97-AF65-F5344CB8AC3E}">
        <p14:creationId xmlns:p14="http://schemas.microsoft.com/office/powerpoint/2010/main" val="1631490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6" name="Rectangle 13">
            <a:extLst/>
          </p:cNvPr>
          <p:cNvSpPr>
            <a:spLocks noGrp="1" noChangeArrowheads="1"/>
          </p:cNvSpPr>
          <p:nvPr>
            <p:ph type="sldNum" sz="quarter" idx="12"/>
          </p:nvPr>
        </p:nvSpPr>
        <p:spPr>
          <a:ln/>
        </p:spPr>
        <p:txBody>
          <a:bodyPr/>
          <a:lstStyle>
            <a:lvl1pPr>
              <a:defRPr/>
            </a:lvl1pPr>
          </a:lstStyle>
          <a:p>
            <a:fld id="{D1C27701-6FDD-426A-A355-A5002702866C}" type="slidenum">
              <a:rPr lang="en-US" altLang="en-US"/>
              <a:pPr/>
              <a:t>‹#›</a:t>
            </a:fld>
            <a:endParaRPr lang="en-US" altLang="en-US"/>
          </a:p>
        </p:txBody>
      </p:sp>
    </p:spTree>
    <p:extLst>
      <p:ext uri="{BB962C8B-B14F-4D97-AF65-F5344CB8AC3E}">
        <p14:creationId xmlns:p14="http://schemas.microsoft.com/office/powerpoint/2010/main" val="3732616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a:extLst/>
              </p:cNvPr>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sp>
            <p:nvSpPr>
              <p:cNvPr id="13" name="Rectangle 5">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grpSp>
        <p:grpSp>
          <p:nvGrpSpPr>
            <p:cNvPr id="6" name="Group 6"/>
            <p:cNvGrpSpPr>
              <a:grpSpLocks/>
            </p:cNvGrpSpPr>
            <p:nvPr/>
          </p:nvGrpSpPr>
          <p:grpSpPr bwMode="auto">
            <a:xfrm>
              <a:off x="261" y="1870"/>
              <a:ext cx="465" cy="299"/>
              <a:chOff x="912" y="2640"/>
              <a:chExt cx="672" cy="432"/>
            </a:xfrm>
          </p:grpSpPr>
          <p:sp>
            <p:nvSpPr>
              <p:cNvPr id="10" name="Rectangle 7">
                <a:extLst/>
              </p:cNvPr>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sp>
            <p:nvSpPr>
              <p:cNvPr id="11" name="Rectangle 8">
                <a:extLst/>
              </p:cNvPr>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grpSp>
        <p:sp>
          <p:nvSpPr>
            <p:cNvPr id="7" name="Rectangle 9">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sp>
          <p:nvSpPr>
            <p:cNvPr id="8" name="Rectangle 10">
              <a:extLst/>
            </p:cNvPr>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sp>
          <p:nvSpPr>
            <p:cNvPr id="9" name="Rectangle 11">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grpSp>
      <p:sp>
        <p:nvSpPr>
          <p:cNvPr id="18444" name="Rectangle 12"/>
          <p:cNvSpPr>
            <a:spLocks noGrp="1" noChangeArrowheads="1"/>
          </p:cNvSpPr>
          <p:nvPr>
            <p:ph type="ctrTitle"/>
          </p:nvPr>
        </p:nvSpPr>
        <p:spPr>
          <a:xfrm>
            <a:off x="990600" y="1676400"/>
            <a:ext cx="7772400" cy="1462088"/>
          </a:xfrm>
        </p:spPr>
        <p:txBody>
          <a:bodyPr/>
          <a:lstStyle>
            <a:lvl1pPr>
              <a:defRPr/>
            </a:lvl1pPr>
          </a:lstStyle>
          <a:p>
            <a:pPr lvl="0"/>
            <a:r>
              <a:rPr lang="en-US" altLang="en-US" noProof="0"/>
              <a:t>Click to edit Master title style</a:t>
            </a:r>
          </a:p>
        </p:txBody>
      </p:sp>
      <p:sp>
        <p:nvSpPr>
          <p:cNvPr id="1844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US" altLang="en-US" noProof="0"/>
              <a:t>Click to edit Master subtitle style</a:t>
            </a:r>
          </a:p>
        </p:txBody>
      </p:sp>
      <p:sp>
        <p:nvSpPr>
          <p:cNvPr id="14" name="Rectangle 14">
            <a:extLst/>
          </p:cNvPr>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en-US"/>
          </a:p>
        </p:txBody>
      </p:sp>
      <p:sp>
        <p:nvSpPr>
          <p:cNvPr id="15" name="Rectangle 15">
            <a:extLst/>
          </p:cNvPr>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r>
              <a:rPr lang="en-US" altLang="en-US"/>
              <a:t>Copyright 2015 by W. H. Freeman and Company. All rights reserved.</a:t>
            </a:r>
          </a:p>
        </p:txBody>
      </p:sp>
      <p:sp>
        <p:nvSpPr>
          <p:cNvPr id="3" name="Content Placeholder 2"/>
          <p:cNvSpPr>
            <a:spLocks noGrp="1"/>
          </p:cNvSpPr>
          <p:nvPr>
            <p:ph sz="quarter" idx="13"/>
          </p:nvPr>
        </p:nvSpPr>
        <p:spPr>
          <a:xfrm>
            <a:off x="1524000" y="6248400"/>
            <a:ext cx="6096000" cy="45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8295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6" name="Rectangle 13">
            <a:extLst/>
          </p:cNvPr>
          <p:cNvSpPr>
            <a:spLocks noGrp="1" noChangeArrowheads="1"/>
          </p:cNvSpPr>
          <p:nvPr>
            <p:ph type="sldNum" sz="quarter" idx="12"/>
          </p:nvPr>
        </p:nvSpPr>
        <p:spPr>
          <a:ln/>
        </p:spPr>
        <p:txBody>
          <a:bodyPr/>
          <a:lstStyle>
            <a:lvl1pPr>
              <a:defRPr/>
            </a:lvl1pPr>
          </a:lstStyle>
          <a:p>
            <a:fld id="{7332CFB7-91E7-42C6-B537-07CFCA47BC84}" type="slidenum">
              <a:rPr lang="en-US" altLang="en-US"/>
              <a:pPr/>
              <a:t>‹#›</a:t>
            </a:fld>
            <a:endParaRPr lang="en-US" altLang="en-US"/>
          </a:p>
        </p:txBody>
      </p:sp>
    </p:spTree>
    <p:extLst>
      <p:ext uri="{BB962C8B-B14F-4D97-AF65-F5344CB8AC3E}">
        <p14:creationId xmlns:p14="http://schemas.microsoft.com/office/powerpoint/2010/main" val="360732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p:cNvSpPr txBox="1"/>
          <p:nvPr userDrawn="1"/>
        </p:nvSpPr>
        <p:spPr>
          <a:xfrm>
            <a:off x="1447800" y="6248400"/>
            <a:ext cx="6172200" cy="30777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20000"/>
              </a:spcBef>
              <a:spcAft>
                <a:spcPct val="0"/>
              </a:spcAft>
              <a:buClr>
                <a:schemeClr val="folHlink"/>
              </a:buClr>
              <a:buSzPct val="60000"/>
              <a:buFont typeface="Arial" pitchFamily="34" charset="0"/>
              <a:buNone/>
              <a:tabLst/>
              <a:defRPr/>
            </a:pPr>
            <a:r>
              <a:rPr lang="en-US" altLang="en-US" sz="1400" dirty="0" smtClean="0">
                <a:latin typeface="Thames" pitchFamily="2" charset="0"/>
                <a:ea typeface="Cambria" pitchFamily="18" charset="0"/>
                <a:cs typeface="Cambria" pitchFamily="18" charset="0"/>
              </a:rPr>
              <a:t>Copyright 2020 by W. H. Freeman and Company. All rights reserved.</a:t>
            </a:r>
            <a:endParaRPr lang="en-US" sz="1400" dirty="0" smtClean="0"/>
          </a:p>
        </p:txBody>
      </p:sp>
      <p:sp>
        <p:nvSpPr>
          <p:cNvPr id="14" name="Slide Number Placeholder 5"/>
          <p:cNvSpPr txBox="1">
            <a:spLocks/>
          </p:cNvSpPr>
          <p:nvPr userDrawn="1"/>
        </p:nvSpPr>
        <p:spPr>
          <a:xfrm>
            <a:off x="8458200" y="6599923"/>
            <a:ext cx="629752"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fld id="{6F94BB01-2447-4377-8194-F82F4D072C18}" type="slidenum">
              <a:rPr lang="en-US" sz="1200" smtClean="0">
                <a:solidFill>
                  <a:schemeClr val="tx1"/>
                </a:solidFill>
                <a:latin typeface="Arial" pitchFamily="34" charset="0"/>
                <a:ea typeface="Verdana" panose="020B0604030504040204" pitchFamily="34" charset="0"/>
                <a:cs typeface="Arial" pitchFamily="34" charset="0"/>
              </a:rPr>
              <a:pPr algn="ctr">
                <a:defRPr/>
              </a:pPr>
              <a:t>‹#›</a:t>
            </a:fld>
            <a:endParaRPr lang="en-US" sz="1200" dirty="0">
              <a:solidFill>
                <a:schemeClr val="tx1"/>
              </a:solidFill>
              <a:latin typeface="Arial" pitchFamily="34" charset="0"/>
              <a:ea typeface="Verdana" panose="020B0604030504040204" pitchFamily="34" charset="0"/>
              <a:cs typeface="Arial" pitchFamily="34" charset="0"/>
            </a:endParaRPr>
          </a:p>
        </p:txBody>
      </p:sp>
    </p:spTree>
    <p:extLst>
      <p:ext uri="{BB962C8B-B14F-4D97-AF65-F5344CB8AC3E}">
        <p14:creationId xmlns:p14="http://schemas.microsoft.com/office/powerpoint/2010/main" val="4043551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Figure and Conte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182688" y="2017713"/>
            <a:ext cx="7772400" cy="1639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p:cNvSpPr txBox="1"/>
          <p:nvPr userDrawn="1"/>
        </p:nvSpPr>
        <p:spPr>
          <a:xfrm>
            <a:off x="1447800" y="6248400"/>
            <a:ext cx="6172200" cy="30777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20000"/>
              </a:spcBef>
              <a:spcAft>
                <a:spcPct val="0"/>
              </a:spcAft>
              <a:buClr>
                <a:schemeClr val="folHlink"/>
              </a:buClr>
              <a:buSzPct val="60000"/>
              <a:buFont typeface="Arial" pitchFamily="34" charset="0"/>
              <a:buNone/>
              <a:tabLst/>
              <a:defRPr/>
            </a:pPr>
            <a:r>
              <a:rPr lang="en-US" altLang="en-US" sz="1400" dirty="0" smtClean="0">
                <a:latin typeface="Thames" pitchFamily="2" charset="0"/>
                <a:ea typeface="Cambria" pitchFamily="18" charset="0"/>
                <a:cs typeface="Cambria" pitchFamily="18" charset="0"/>
              </a:rPr>
              <a:t>Copyright 2020 by W. H. Freeman and Company. All rights reserved.</a:t>
            </a:r>
            <a:endParaRPr lang="en-US" sz="1400" dirty="0" smtClean="0"/>
          </a:p>
        </p:txBody>
      </p:sp>
      <p:sp>
        <p:nvSpPr>
          <p:cNvPr id="14" name="Slide Number Placeholder 5"/>
          <p:cNvSpPr txBox="1">
            <a:spLocks/>
          </p:cNvSpPr>
          <p:nvPr userDrawn="1"/>
        </p:nvSpPr>
        <p:spPr>
          <a:xfrm>
            <a:off x="8458200" y="6599923"/>
            <a:ext cx="629752"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fld id="{6F94BB01-2447-4377-8194-F82F4D072C18}" type="slidenum">
              <a:rPr lang="en-US" sz="1200" smtClean="0">
                <a:solidFill>
                  <a:schemeClr val="tx1"/>
                </a:solidFill>
                <a:latin typeface="Arial" pitchFamily="34" charset="0"/>
                <a:ea typeface="Verdana" panose="020B0604030504040204" pitchFamily="34" charset="0"/>
                <a:cs typeface="Arial" pitchFamily="34" charset="0"/>
              </a:rPr>
              <a:pPr algn="ctr">
                <a:defRPr/>
              </a:pPr>
              <a:t>‹#›</a:t>
            </a:fld>
            <a:endParaRPr lang="en-US" sz="1200" dirty="0">
              <a:solidFill>
                <a:schemeClr val="tx1"/>
              </a:solidFill>
              <a:latin typeface="Arial" pitchFamily="34" charset="0"/>
              <a:ea typeface="Verdana" panose="020B0604030504040204" pitchFamily="34" charset="0"/>
              <a:cs typeface="Arial" pitchFamily="34" charset="0"/>
            </a:endParaRPr>
          </a:p>
        </p:txBody>
      </p:sp>
      <p:sp>
        <p:nvSpPr>
          <p:cNvPr id="5" name="Picture Placeholder 4"/>
          <p:cNvSpPr>
            <a:spLocks noGrp="1"/>
          </p:cNvSpPr>
          <p:nvPr>
            <p:ph type="pic" sz="quarter" idx="10"/>
          </p:nvPr>
        </p:nvSpPr>
        <p:spPr>
          <a:xfrm>
            <a:off x="1295400" y="3886200"/>
            <a:ext cx="2438400" cy="533400"/>
          </a:xfrm>
        </p:spPr>
        <p:txBody>
          <a:bodyPr/>
          <a:lstStyle/>
          <a:p>
            <a:endParaRPr lang="en-US"/>
          </a:p>
        </p:txBody>
      </p:sp>
      <p:sp>
        <p:nvSpPr>
          <p:cNvPr id="7" name="Picture Placeholder 6"/>
          <p:cNvSpPr>
            <a:spLocks noGrp="1"/>
          </p:cNvSpPr>
          <p:nvPr>
            <p:ph type="pic" sz="quarter" idx="11"/>
          </p:nvPr>
        </p:nvSpPr>
        <p:spPr>
          <a:xfrm>
            <a:off x="4267200" y="3886200"/>
            <a:ext cx="2438400" cy="457200"/>
          </a:xfrm>
        </p:spPr>
        <p:txBody>
          <a:bodyPr/>
          <a:lstStyle/>
          <a:p>
            <a:endParaRPr lang="en-US"/>
          </a:p>
        </p:txBody>
      </p:sp>
      <p:sp>
        <p:nvSpPr>
          <p:cNvPr id="10" name="Content Placeholder 2"/>
          <p:cNvSpPr>
            <a:spLocks noGrp="1"/>
          </p:cNvSpPr>
          <p:nvPr>
            <p:ph idx="12"/>
          </p:nvPr>
        </p:nvSpPr>
        <p:spPr>
          <a:xfrm>
            <a:off x="1169894" y="4614536"/>
            <a:ext cx="7772400" cy="10182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able Placeholder 5"/>
          <p:cNvSpPr>
            <a:spLocks noGrp="1"/>
          </p:cNvSpPr>
          <p:nvPr>
            <p:ph type="tbl" sz="quarter" idx="13"/>
          </p:nvPr>
        </p:nvSpPr>
        <p:spPr>
          <a:xfrm>
            <a:off x="6934200" y="3810000"/>
            <a:ext cx="1838325" cy="533400"/>
          </a:xfrm>
        </p:spPr>
        <p:txBody>
          <a:bodyPr/>
          <a:lstStyle/>
          <a:p>
            <a:endParaRPr lang="en-US"/>
          </a:p>
        </p:txBody>
      </p:sp>
      <p:sp>
        <p:nvSpPr>
          <p:cNvPr id="9" name="Content Placeholder 8"/>
          <p:cNvSpPr>
            <a:spLocks noGrp="1"/>
          </p:cNvSpPr>
          <p:nvPr>
            <p:ph sz="quarter" idx="14"/>
          </p:nvPr>
        </p:nvSpPr>
        <p:spPr>
          <a:xfrm>
            <a:off x="1196228" y="5562600"/>
            <a:ext cx="7553325" cy="68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0542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6" name="Rectangle 13">
            <a:extLst/>
          </p:cNvPr>
          <p:cNvSpPr>
            <a:spLocks noGrp="1" noChangeArrowheads="1"/>
          </p:cNvSpPr>
          <p:nvPr>
            <p:ph type="sldNum" sz="quarter" idx="12"/>
          </p:nvPr>
        </p:nvSpPr>
        <p:spPr>
          <a:ln/>
        </p:spPr>
        <p:txBody>
          <a:bodyPr/>
          <a:lstStyle>
            <a:lvl1pPr>
              <a:defRPr/>
            </a:lvl1pPr>
          </a:lstStyle>
          <a:p>
            <a:fld id="{ADF393D2-34C7-46B2-A1B0-7549656CFD5A}" type="slidenum">
              <a:rPr lang="en-US" altLang="en-US"/>
              <a:pPr/>
              <a:t>‹#›</a:t>
            </a:fld>
            <a:endParaRPr lang="en-US" altLang="en-US"/>
          </a:p>
        </p:txBody>
      </p:sp>
    </p:spTree>
    <p:extLst>
      <p:ext uri="{BB962C8B-B14F-4D97-AF65-F5344CB8AC3E}">
        <p14:creationId xmlns:p14="http://schemas.microsoft.com/office/powerpoint/2010/main" val="425036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7" name="Rectangle 13">
            <a:extLst/>
          </p:cNvPr>
          <p:cNvSpPr>
            <a:spLocks noGrp="1" noChangeArrowheads="1"/>
          </p:cNvSpPr>
          <p:nvPr>
            <p:ph type="sldNum" sz="quarter" idx="12"/>
          </p:nvPr>
        </p:nvSpPr>
        <p:spPr>
          <a:ln/>
        </p:spPr>
        <p:txBody>
          <a:bodyPr/>
          <a:lstStyle>
            <a:lvl1pPr>
              <a:defRPr/>
            </a:lvl1pPr>
          </a:lstStyle>
          <a:p>
            <a:fld id="{14904314-2EB6-4F8F-BEED-BBEB0739E089}" type="slidenum">
              <a:rPr lang="en-US" altLang="en-US"/>
              <a:pPr/>
              <a:t>‹#›</a:t>
            </a:fld>
            <a:endParaRPr lang="en-US" altLang="en-US"/>
          </a:p>
        </p:txBody>
      </p:sp>
    </p:spTree>
    <p:extLst>
      <p:ext uri="{BB962C8B-B14F-4D97-AF65-F5344CB8AC3E}">
        <p14:creationId xmlns:p14="http://schemas.microsoft.com/office/powerpoint/2010/main" val="1806869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9" name="Rectangle 13">
            <a:extLst/>
          </p:cNvPr>
          <p:cNvSpPr>
            <a:spLocks noGrp="1" noChangeArrowheads="1"/>
          </p:cNvSpPr>
          <p:nvPr>
            <p:ph type="sldNum" sz="quarter" idx="12"/>
          </p:nvPr>
        </p:nvSpPr>
        <p:spPr>
          <a:ln/>
        </p:spPr>
        <p:txBody>
          <a:bodyPr/>
          <a:lstStyle>
            <a:lvl1pPr>
              <a:defRPr/>
            </a:lvl1pPr>
          </a:lstStyle>
          <a:p>
            <a:fld id="{A6DBF612-49F9-474F-8E0E-206424EA21E9}" type="slidenum">
              <a:rPr lang="en-US" altLang="en-US"/>
              <a:pPr/>
              <a:t>‹#›</a:t>
            </a:fld>
            <a:endParaRPr lang="en-US" altLang="en-US"/>
          </a:p>
        </p:txBody>
      </p:sp>
    </p:spTree>
    <p:extLst>
      <p:ext uri="{BB962C8B-B14F-4D97-AF65-F5344CB8AC3E}">
        <p14:creationId xmlns:p14="http://schemas.microsoft.com/office/powerpoint/2010/main" val="802664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5" name="Rectangle 13">
            <a:extLst/>
          </p:cNvPr>
          <p:cNvSpPr>
            <a:spLocks noGrp="1" noChangeArrowheads="1"/>
          </p:cNvSpPr>
          <p:nvPr>
            <p:ph type="sldNum" sz="quarter" idx="12"/>
          </p:nvPr>
        </p:nvSpPr>
        <p:spPr>
          <a:ln/>
        </p:spPr>
        <p:txBody>
          <a:bodyPr/>
          <a:lstStyle>
            <a:lvl1pPr>
              <a:defRPr/>
            </a:lvl1pPr>
          </a:lstStyle>
          <a:p>
            <a:fld id="{8EFBC3FF-7305-48C9-8220-4218F364300C}" type="slidenum">
              <a:rPr lang="en-US" altLang="en-US"/>
              <a:pPr/>
              <a:t>‹#›</a:t>
            </a:fld>
            <a:endParaRPr lang="en-US" altLang="en-US"/>
          </a:p>
        </p:txBody>
      </p:sp>
    </p:spTree>
    <p:extLst>
      <p:ext uri="{BB962C8B-B14F-4D97-AF65-F5344CB8AC3E}">
        <p14:creationId xmlns:p14="http://schemas.microsoft.com/office/powerpoint/2010/main" val="272414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12">
            <a:extLst/>
          </p:cNvPr>
          <p:cNvSpPr>
            <a:spLocks noGrp="1" noChangeArrowheads="1"/>
          </p:cNvSpPr>
          <p:nvPr>
            <p:ph type="ftr" sz="quarter" idx="11"/>
          </p:nvPr>
        </p:nvSpPr>
        <p:spPr>
          <a:ln/>
        </p:spPr>
        <p:txBody>
          <a:bodyPr/>
          <a:lstStyle>
            <a:lvl1pPr>
              <a:defRPr/>
            </a:lvl1pPr>
          </a:lstStyle>
          <a:p>
            <a:pPr>
              <a:defRPr/>
            </a:pPr>
            <a:r>
              <a:rPr lang="en-US" altLang="en-US"/>
              <a:t>Copyright 2015 by W. H. Freeman and Company. All rights reserved.</a:t>
            </a:r>
          </a:p>
        </p:txBody>
      </p:sp>
      <p:sp>
        <p:nvSpPr>
          <p:cNvPr id="4" name="Rectangle 13">
            <a:extLst/>
          </p:cNvPr>
          <p:cNvSpPr>
            <a:spLocks noGrp="1" noChangeArrowheads="1"/>
          </p:cNvSpPr>
          <p:nvPr>
            <p:ph type="sldNum" sz="quarter" idx="12"/>
          </p:nvPr>
        </p:nvSpPr>
        <p:spPr>
          <a:ln/>
        </p:spPr>
        <p:txBody>
          <a:bodyPr/>
          <a:lstStyle>
            <a:lvl1pPr>
              <a:defRPr/>
            </a:lvl1pPr>
          </a:lstStyle>
          <a:p>
            <a:fld id="{CE5F1D7E-752C-4D31-B009-59174177F2F2}" type="slidenum">
              <a:rPr lang="en-US" altLang="en-US"/>
              <a:pPr/>
              <a:t>‹#›</a:t>
            </a:fld>
            <a:endParaRPr lang="en-US" altLang="en-US"/>
          </a:p>
        </p:txBody>
      </p:sp>
    </p:spTree>
    <p:extLst>
      <p:ext uri="{BB962C8B-B14F-4D97-AF65-F5344CB8AC3E}">
        <p14:creationId xmlns:p14="http://schemas.microsoft.com/office/powerpoint/2010/main" val="3808423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p:cNvPr>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endParaRPr kumimoji="1" lang="en-US" altLang="en-US" sz="2400" dirty="0">
              <a:latin typeface="Tahoma" pitchFamily="34" charset="0"/>
            </a:endParaRPr>
          </a:p>
        </p:txBody>
      </p:sp>
      <p:sp>
        <p:nvSpPr>
          <p:cNvPr id="1027" name="Rectangle 3">
            <a:extLst/>
          </p:cNvPr>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endParaRPr kumimoji="1" lang="en-US" altLang="en-US" sz="2400" dirty="0">
              <a:latin typeface="Tahoma" pitchFamily="34" charset="0"/>
            </a:endParaRPr>
          </a:p>
        </p:txBody>
      </p:sp>
      <p:sp>
        <p:nvSpPr>
          <p:cNvPr id="1028" name="Rectangle 4">
            <a:extLst/>
          </p:cNvPr>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endParaRPr kumimoji="1" lang="en-US" altLang="en-US" sz="2400" dirty="0">
              <a:latin typeface="Tahoma" pitchFamily="34" charset="0"/>
            </a:endParaRPr>
          </a:p>
        </p:txBody>
      </p:sp>
      <p:sp>
        <p:nvSpPr>
          <p:cNvPr id="1029" name="Rectangle 5">
            <a:extLst/>
          </p:cNvPr>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endParaRPr kumimoji="1" lang="en-US" altLang="en-US" sz="2400" dirty="0">
              <a:latin typeface="Tahoma" pitchFamily="34" charset="0"/>
            </a:endParaRPr>
          </a:p>
        </p:txBody>
      </p:sp>
      <p:sp>
        <p:nvSpPr>
          <p:cNvPr id="1030" name="Rectangle 6">
            <a:extLst/>
          </p:cNvPr>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endParaRPr kumimoji="1" lang="en-US" altLang="en-US" sz="2400" dirty="0">
              <a:latin typeface="Tahoma" pitchFamily="34" charset="0"/>
            </a:endParaRPr>
          </a:p>
        </p:txBody>
      </p:sp>
      <p:sp>
        <p:nvSpPr>
          <p:cNvPr id="1031" name="Rectangle 7">
            <a:extLst/>
          </p:cNvPr>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endParaRPr kumimoji="1" lang="en-US" altLang="en-US" sz="2400" dirty="0">
              <a:latin typeface="Tahoma" pitchFamily="34" charset="0"/>
            </a:endParaRPr>
          </a:p>
        </p:txBody>
      </p:sp>
      <p:sp>
        <p:nvSpPr>
          <p:cNvPr id="1032" name="Rectangle 8">
            <a:extLst/>
          </p:cNvPr>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endParaRPr kumimoji="1" lang="en-US" altLang="en-US" sz="2400" dirty="0">
              <a:latin typeface="Tahoma" pitchFamily="34" charset="0"/>
            </a:endParaRPr>
          </a:p>
        </p:txBody>
      </p:sp>
      <p:sp>
        <p:nvSpPr>
          <p:cNvPr id="1033" name="Rectangle 9"/>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9947" name="Rectangle 11">
            <a:extLst/>
          </p:cNvPr>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atin typeface="+mn-lt"/>
              </a:defRPr>
            </a:lvl1pPr>
          </a:lstStyle>
          <a:p>
            <a:pPr>
              <a:defRPr/>
            </a:pPr>
            <a:endParaRPr lang="en-US" altLang="en-US"/>
          </a:p>
        </p:txBody>
      </p:sp>
      <p:sp>
        <p:nvSpPr>
          <p:cNvPr id="39948" name="Rectangle 12">
            <a:extLst/>
          </p:cNvPr>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a:latin typeface="+mn-lt"/>
              </a:defRPr>
            </a:lvl1pPr>
          </a:lstStyle>
          <a:p>
            <a:pPr>
              <a:defRPr/>
            </a:pPr>
            <a:r>
              <a:rPr lang="en-US" altLang="en-US"/>
              <a:t>Copyright 2015 by W. H. Freeman and Company. All rights reserved.</a:t>
            </a:r>
          </a:p>
        </p:txBody>
      </p:sp>
      <p:sp>
        <p:nvSpPr>
          <p:cNvPr id="39949" name="Rectangle 13">
            <a:extLst/>
          </p:cNvPr>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a:latin typeface="Tahoma" pitchFamily="34" charset="0"/>
              </a:defRPr>
            </a:lvl1pPr>
          </a:lstStyle>
          <a:p>
            <a:fld id="{32C4B104-4275-46C5-A5F2-60250F2B866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06" r:id="rId1"/>
    <p:sldLayoutId id="2147483796" r:id="rId2"/>
    <p:sldLayoutId id="2147483808" r:id="rId3"/>
    <p:sldLayoutId id="2147483809"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7" r:id="rId14"/>
  </p:sldLayoutIdLst>
  <p:hf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itle 2"/>
          <p:cNvSpPr>
            <a:spLocks noGrp="1" noChangeArrowheads="1"/>
          </p:cNvSpPr>
          <p:nvPr>
            <p:ph type="ctrTitle"/>
          </p:nvPr>
        </p:nvSpPr>
        <p:spPr/>
        <p:txBody>
          <a:bodyPr/>
          <a:lstStyle/>
          <a:p>
            <a:pPr eaLnBrk="1" hangingPunct="1"/>
            <a:r>
              <a:rPr lang="en-US" altLang="en-US" sz="4000" b="1" dirty="0" smtClean="0">
                <a:latin typeface="Thames" panose="02000503080000020003"/>
                <a:ea typeface="Cambria" pitchFamily="18" charset="0"/>
                <a:cs typeface="Calibri" pitchFamily="34" charset="0"/>
              </a:rPr>
              <a:t>Introductory Statistics:</a:t>
            </a:r>
            <a:br>
              <a:rPr lang="en-US" altLang="en-US" sz="4000" b="1" dirty="0" smtClean="0">
                <a:latin typeface="Thames" panose="02000503080000020003"/>
                <a:ea typeface="Cambria" pitchFamily="18" charset="0"/>
                <a:cs typeface="Calibri" pitchFamily="34" charset="0"/>
              </a:rPr>
            </a:br>
            <a:r>
              <a:rPr lang="en-US" altLang="en-US" sz="4000" b="1" dirty="0" smtClean="0">
                <a:latin typeface="Thames" panose="02000503080000020003"/>
                <a:ea typeface="Cambria" pitchFamily="18" charset="0"/>
                <a:cs typeface="Calibri" pitchFamily="34" charset="0"/>
              </a:rPr>
              <a:t>A Problem-Solving Approach</a:t>
            </a:r>
            <a:br>
              <a:rPr lang="en-US" altLang="en-US" sz="4000" b="1" dirty="0" smtClean="0">
                <a:latin typeface="Thames" panose="02000503080000020003"/>
                <a:ea typeface="Cambria" pitchFamily="18" charset="0"/>
                <a:cs typeface="Calibri" pitchFamily="34" charset="0"/>
              </a:rPr>
            </a:br>
            <a:r>
              <a:rPr lang="en-US" altLang="en-US" sz="2800" b="1" dirty="0" smtClean="0">
                <a:latin typeface="Thames" panose="02000503080000020003"/>
                <a:ea typeface="Cambria" pitchFamily="18" charset="0"/>
                <a:cs typeface="Calibri" pitchFamily="34" charset="0"/>
              </a:rPr>
              <a:t>by Stephen </a:t>
            </a:r>
            <a:r>
              <a:rPr lang="en-US" altLang="en-US" sz="2800" b="1" dirty="0" err="1" smtClean="0">
                <a:latin typeface="Thames" panose="02000503080000020003"/>
                <a:ea typeface="Cambria" pitchFamily="18" charset="0"/>
                <a:cs typeface="Calibri" pitchFamily="34" charset="0"/>
              </a:rPr>
              <a:t>Kokoska</a:t>
            </a:r>
            <a:endParaRPr lang="en-US" altLang="en-US" sz="2800" b="1" dirty="0" smtClean="0">
              <a:latin typeface="Thames" panose="02000503080000020003"/>
              <a:ea typeface="Cambria" pitchFamily="18" charset="0"/>
              <a:cs typeface="Calibri" pitchFamily="34" charset="0"/>
            </a:endParaRPr>
          </a:p>
        </p:txBody>
      </p:sp>
      <p:sp>
        <p:nvSpPr>
          <p:cNvPr id="4101" name="Content Placeholder 3"/>
          <p:cNvSpPr>
            <a:spLocks noGrp="1" noChangeArrowheads="1"/>
          </p:cNvSpPr>
          <p:nvPr>
            <p:ph type="subTitle" idx="1"/>
          </p:nvPr>
        </p:nvSpPr>
        <p:spPr/>
        <p:txBody>
          <a:bodyPr/>
          <a:lstStyle/>
          <a:p>
            <a:pPr eaLnBrk="1" hangingPunct="1">
              <a:spcBef>
                <a:spcPts val="624"/>
              </a:spcBef>
            </a:pPr>
            <a:r>
              <a:rPr lang="en-US" altLang="en-US" sz="3600" b="1" dirty="0" smtClean="0">
                <a:latin typeface="Thames" panose="02000503080000020003"/>
                <a:ea typeface="Cambria" pitchFamily="18" charset="0"/>
                <a:cs typeface="Calibri" pitchFamily="34" charset="0"/>
              </a:rPr>
              <a:t>Chapter 2</a:t>
            </a:r>
          </a:p>
          <a:p>
            <a:pPr eaLnBrk="1" hangingPunct="1">
              <a:spcBef>
                <a:spcPts val="624"/>
              </a:spcBef>
            </a:pPr>
            <a:r>
              <a:rPr lang="en-US" altLang="en-US" b="1" dirty="0">
                <a:latin typeface="Thames" panose="02000503080000020003"/>
                <a:ea typeface="Cambria" pitchFamily="18" charset="0"/>
                <a:cs typeface="Calibri" pitchFamily="34" charset="0"/>
              </a:rPr>
              <a:t>Tables and Graphs for Summarizing Data</a:t>
            </a:r>
          </a:p>
        </p:txBody>
      </p:sp>
      <p:sp>
        <p:nvSpPr>
          <p:cNvPr id="2" name="Content Placeholder 1"/>
          <p:cNvSpPr>
            <a:spLocks noGrp="1"/>
          </p:cNvSpPr>
          <p:nvPr>
            <p:ph sz="quarter" idx="13"/>
          </p:nvPr>
        </p:nvSpPr>
        <p:spPr>
          <a:xfrm>
            <a:off x="1485896" y="6183312"/>
            <a:ext cx="6096000" cy="457200"/>
          </a:xfrm>
        </p:spPr>
        <p:txBody>
          <a:bodyPr anchor="ctr"/>
          <a:lstStyle/>
          <a:p>
            <a:pPr marL="0" indent="0" algn="ctr">
              <a:spcBef>
                <a:spcPts val="600"/>
              </a:spcBef>
              <a:buNone/>
            </a:pPr>
            <a:r>
              <a:rPr lang="en-US" altLang="en-US" sz="1400" dirty="0" smtClean="0">
                <a:latin typeface="Thames" panose="02000503080000020003"/>
                <a:ea typeface="Cambria" pitchFamily="18" charset="0"/>
                <a:cs typeface="Cambria" pitchFamily="18" charset="0"/>
              </a:rPr>
              <a:t>Copyright 2020 by W. H. Freeman and Company. All rights reserved.</a:t>
            </a:r>
          </a:p>
        </p:txBody>
      </p:sp>
    </p:spTree>
    <p:extLst>
      <p:ext uri="{BB962C8B-B14F-4D97-AF65-F5344CB8AC3E}">
        <p14:creationId xmlns:p14="http://schemas.microsoft.com/office/powerpoint/2010/main" val="36715401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Frequency Distribution for Online Shopping</a:t>
            </a:r>
          </a:p>
        </p:txBody>
      </p:sp>
      <p:graphicFrame>
        <p:nvGraphicFramePr>
          <p:cNvPr id="12" name="Table Placeholder 11"/>
          <p:cNvGraphicFramePr>
            <a:graphicFrameLocks noGrp="1"/>
          </p:cNvGraphicFramePr>
          <p:nvPr>
            <p:ph type="tbl" sz="quarter" idx="13"/>
            <p:extLst>
              <p:ext uri="{D42A27DB-BD31-4B8C-83A1-F6EECF244321}">
                <p14:modId xmlns:p14="http://schemas.microsoft.com/office/powerpoint/2010/main" val="1539382032"/>
              </p:ext>
            </p:extLst>
          </p:nvPr>
        </p:nvGraphicFramePr>
        <p:xfrm>
          <a:off x="1676400" y="2286000"/>
          <a:ext cx="6038534" cy="3129280"/>
        </p:xfrm>
        <a:graphic>
          <a:graphicData uri="http://schemas.openxmlformats.org/drawingml/2006/table">
            <a:tbl>
              <a:tblPr firstRow="1" bandRow="1">
                <a:tableStyleId>{5940675A-B579-460E-94D1-54222C63F5DA}</a:tableStyleId>
              </a:tblPr>
              <a:tblGrid>
                <a:gridCol w="1222693">
                  <a:extLst>
                    <a:ext uri="{9D8B030D-6E8A-4147-A177-3AD203B41FA5}">
                      <a16:colId xmlns="" xmlns:a16="http://schemas.microsoft.com/office/drawing/2014/main" val="20000"/>
                    </a:ext>
                  </a:extLst>
                </a:gridCol>
                <a:gridCol w="1352868">
                  <a:extLst>
                    <a:ext uri="{9D8B030D-6E8A-4147-A177-3AD203B41FA5}">
                      <a16:colId xmlns="" xmlns:a16="http://schemas.microsoft.com/office/drawing/2014/main" val="20001"/>
                    </a:ext>
                  </a:extLst>
                </a:gridCol>
                <a:gridCol w="2278380">
                  <a:extLst>
                    <a:ext uri="{9D8B030D-6E8A-4147-A177-3AD203B41FA5}">
                      <a16:colId xmlns="" xmlns:a16="http://schemas.microsoft.com/office/drawing/2014/main" val="20002"/>
                    </a:ext>
                  </a:extLst>
                </a:gridCol>
                <a:gridCol w="1184593">
                  <a:extLst>
                    <a:ext uri="{9D8B030D-6E8A-4147-A177-3AD203B41FA5}">
                      <a16:colId xmlns="" xmlns:a16="http://schemas.microsoft.com/office/drawing/2014/main" val="20003"/>
                    </a:ext>
                  </a:extLst>
                </a:gridCol>
              </a:tblGrid>
              <a:tr h="152400">
                <a:tc>
                  <a:txBody>
                    <a:bodyPr/>
                    <a:lstStyle/>
                    <a:p>
                      <a:r>
                        <a:rPr lang="en-US" b="1" dirty="0" smtClean="0">
                          <a:latin typeface="Thames"/>
                        </a:rPr>
                        <a:t>Class</a:t>
                      </a:r>
                      <a:endParaRPr lang="en-US" b="1"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b="1" dirty="0" smtClean="0">
                          <a:latin typeface="Thames"/>
                        </a:rPr>
                        <a:t>Frequency</a:t>
                      </a:r>
                      <a:endParaRPr lang="en-US" b="1"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b="1" dirty="0" smtClean="0">
                          <a:latin typeface="Thames"/>
                        </a:rPr>
                        <a:t>Relative Frequency</a:t>
                      </a:r>
                      <a:endParaRPr lang="en-US" b="1"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1"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70840">
                <a:tc>
                  <a:txBody>
                    <a:bodyPr/>
                    <a:lstStyle/>
                    <a:p>
                      <a:r>
                        <a:rPr lang="en-US" dirty="0" smtClean="0">
                          <a:latin typeface="Thames"/>
                        </a:rPr>
                        <a:t>Artisanal</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dirty="0" smtClean="0">
                          <a:latin typeface="Thames"/>
                        </a:rPr>
                        <a:t>6</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dirty="0" smtClean="0">
                          <a:latin typeface="Thames"/>
                        </a:rPr>
                        <a:t>0.24</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 6/25)</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370840">
                <a:tc>
                  <a:txBody>
                    <a:bodyPr/>
                    <a:lstStyle/>
                    <a:p>
                      <a:r>
                        <a:rPr lang="en-US" dirty="0" smtClean="0">
                          <a:latin typeface="Thames"/>
                        </a:rPr>
                        <a:t>Grocery</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smtClean="0">
                          <a:latin typeface="Thames"/>
                        </a:rPr>
                        <a:t>2</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smtClean="0">
                          <a:latin typeface="Thames"/>
                        </a:rPr>
                        <a:t>0.08</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 2/25)</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370840">
                <a:tc>
                  <a:txBody>
                    <a:bodyPr/>
                    <a:lstStyle/>
                    <a:p>
                      <a:r>
                        <a:rPr lang="en-US" dirty="0" smtClean="0">
                          <a:latin typeface="Thames"/>
                        </a:rPr>
                        <a:t>Health</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smtClean="0">
                          <a:latin typeface="Thames"/>
                        </a:rPr>
                        <a:t>4</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smtClean="0">
                          <a:latin typeface="Thames"/>
                        </a:rPr>
                        <a:t>0.16</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 4/25)</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370840">
                <a:tc>
                  <a:txBody>
                    <a:bodyPr/>
                    <a:lstStyle/>
                    <a:p>
                      <a:r>
                        <a:rPr lang="en-US" dirty="0" smtClean="0">
                          <a:latin typeface="Thames"/>
                        </a:rPr>
                        <a:t>Pet products</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smtClean="0">
                          <a:latin typeface="Thames"/>
                        </a:rPr>
                        <a:t>3</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smtClean="0">
                          <a:latin typeface="Thames"/>
                        </a:rPr>
                        <a:t>0.12</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 3/25)</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370840">
                <a:tc>
                  <a:txBody>
                    <a:bodyPr/>
                    <a:lstStyle/>
                    <a:p>
                      <a:r>
                        <a:rPr lang="en-US" dirty="0" smtClean="0">
                          <a:latin typeface="Thames"/>
                        </a:rPr>
                        <a:t>Sporting goods</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10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0.40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 10/25)</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370840">
                <a:tc>
                  <a:txBody>
                    <a:bodyPr/>
                    <a:lstStyle/>
                    <a:p>
                      <a:r>
                        <a:rPr lang="en-US" dirty="0" smtClean="0">
                          <a:latin typeface="Thames"/>
                        </a:rPr>
                        <a:t>Total</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25</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1.00</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6"/>
                  </a:ext>
                </a:extLst>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Bar Graph of Online Shopping</a:t>
            </a:r>
          </a:p>
        </p:txBody>
      </p:sp>
      <p:pic>
        <p:nvPicPr>
          <p:cNvPr id="11" name="Picture 7" descr="A bar graph shows frequency data for certain ecommerce categories. &#10;The horizontal axis lists 5 categories as follows: Artisanal, Grocery, Health, Pet products, Sport goods. The vertical axis shows Frequency ranging from 2 to 10. The data for each Ecommerce Category are as follows: &#10;Artisanal: 6&#10; Grocery: 2&#10;Health: 4&#10;Pet products: 3&#10;Sport goods: 10"/>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1913992" y="1981200"/>
            <a:ext cx="5316017" cy="4190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Pie Charts</a:t>
            </a:r>
          </a:p>
        </p:txBody>
      </p:sp>
      <p:sp>
        <p:nvSpPr>
          <p:cNvPr id="7" name="Content Placeholder 6"/>
          <p:cNvSpPr>
            <a:spLocks noGrp="1"/>
          </p:cNvSpPr>
          <p:nvPr>
            <p:ph idx="1"/>
          </p:nvPr>
        </p:nvSpPr>
        <p:spPr>
          <a:xfrm>
            <a:off x="1182689" y="2017713"/>
            <a:ext cx="7504112" cy="4114800"/>
          </a:xfrm>
        </p:spPr>
        <p:txBody>
          <a:bodyPr/>
          <a:lstStyle/>
          <a:p>
            <a:pPr marL="0" indent="0">
              <a:buNone/>
            </a:pPr>
            <a:r>
              <a:rPr lang="en-US" sz="2200" b="1" dirty="0" smtClean="0">
                <a:latin typeface="Thames"/>
              </a:rPr>
              <a:t>How to Construct a Pie Chart</a:t>
            </a:r>
          </a:p>
          <a:p>
            <a:pPr marL="514350" indent="-514350">
              <a:buFont typeface="+mj-lt"/>
              <a:buAutoNum type="arabicPeriod"/>
            </a:pPr>
            <a:r>
              <a:rPr lang="en-US" sz="2200" dirty="0" smtClean="0">
                <a:latin typeface="Thames"/>
              </a:rPr>
              <a:t>Divide a circle (or pie) into slices or wedges so that each slice corresponds to a class.</a:t>
            </a:r>
          </a:p>
          <a:p>
            <a:pPr marL="514350" indent="-514350">
              <a:buFont typeface="+mj-lt"/>
              <a:buAutoNum type="arabicPeriod"/>
            </a:pPr>
            <a:r>
              <a:rPr lang="en-US" sz="2200" dirty="0" smtClean="0">
                <a:latin typeface="Thames"/>
              </a:rPr>
              <a:t>The size of each slice is measured by the angle of the slice. To compute the angle of each slice, multiply the relative frequency by 360</a:t>
            </a:r>
            <a:r>
              <a:rPr lang="en-US" sz="2200" dirty="0" smtClean="0">
                <a:latin typeface="Thames"/>
                <a:cs typeface="Times New Roman"/>
              </a:rPr>
              <a:t>° (the number of degrees in a whole or complete circle).</a:t>
            </a:r>
          </a:p>
          <a:p>
            <a:pPr marL="514350" indent="-514350">
              <a:buFont typeface="+mj-lt"/>
              <a:buAutoNum type="arabicPeriod"/>
            </a:pPr>
            <a:r>
              <a:rPr lang="en-US" sz="2200" dirty="0" smtClean="0">
                <a:latin typeface="Thames"/>
                <a:cs typeface="Times New Roman"/>
              </a:rPr>
              <a:t>The first slice of a pie chart is usually drawn with an edge horizontal and to the right (0°). The angle is measured clockwise. Each successive slice is added counterclockwise with the appropriate angle.</a:t>
            </a:r>
            <a:endParaRPr lang="en-US" sz="2200" dirty="0">
              <a:latin typeface="Thame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noChangeArrowheads="1"/>
          </p:cNvSpPr>
          <p:nvPr>
            <p:ph type="title"/>
          </p:nvPr>
        </p:nvSpPr>
        <p:spPr/>
        <p:txBody>
          <a:bodyPr/>
          <a:lstStyle/>
          <a:p>
            <a:r>
              <a:rPr lang="en-US" altLang="en-US" sz="3600" b="1" dirty="0" smtClean="0">
                <a:latin typeface="Thames" panose="02000503080000020003"/>
                <a:ea typeface="Cambria" pitchFamily="18" charset="0"/>
                <a:cs typeface="Cambria" pitchFamily="18" charset="0"/>
              </a:rPr>
              <a:t>Example 2.6 Pie Chart for Online Shopping</a:t>
            </a:r>
          </a:p>
        </p:txBody>
      </p:sp>
      <p:sp>
        <p:nvSpPr>
          <p:cNvPr id="2" name="Content Placeholder 1"/>
          <p:cNvSpPr>
            <a:spLocks noGrp="1"/>
          </p:cNvSpPr>
          <p:nvPr>
            <p:ph idx="1"/>
          </p:nvPr>
        </p:nvSpPr>
        <p:spPr>
          <a:xfrm>
            <a:off x="989013" y="2017713"/>
            <a:ext cx="7772400" cy="877887"/>
          </a:xfrm>
        </p:spPr>
        <p:txBody>
          <a:bodyPr/>
          <a:lstStyle/>
          <a:p>
            <a:pPr marL="0" indent="0">
              <a:spcBef>
                <a:spcPts val="600"/>
              </a:spcBef>
              <a:buNone/>
            </a:pPr>
            <a:r>
              <a:rPr lang="en-US" altLang="en-US" sz="2600" b="1" dirty="0" smtClean="0">
                <a:latin typeface="Thames" panose="02000503080000020003"/>
                <a:ea typeface="Cambria" pitchFamily="18" charset="0"/>
                <a:cs typeface="Cambria" pitchFamily="18" charset="0"/>
              </a:rPr>
              <a:t>Step 1 </a:t>
            </a:r>
            <a:r>
              <a:rPr lang="en-US" altLang="en-US" sz="2600" dirty="0" smtClean="0">
                <a:latin typeface="Thames" panose="02000503080000020003"/>
                <a:ea typeface="Cambria" pitchFamily="18" charset="0"/>
                <a:cs typeface="Cambria" pitchFamily="18" charset="0"/>
              </a:rPr>
              <a:t>Add a column to the frequency distribution to determine the slice angle. Use the relative frequency of each class to find the slice angle.</a:t>
            </a:r>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2417268541"/>
              </p:ext>
            </p:extLst>
          </p:nvPr>
        </p:nvGraphicFramePr>
        <p:xfrm>
          <a:off x="1098550" y="3429000"/>
          <a:ext cx="7553325" cy="2565400"/>
        </p:xfrm>
        <a:graphic>
          <a:graphicData uri="http://schemas.openxmlformats.org/drawingml/2006/table">
            <a:tbl>
              <a:tblPr firstRow="1" bandRow="1">
                <a:tableStyleId>{5940675A-B579-460E-94D1-54222C63F5DA}</a:tableStyleId>
              </a:tblPr>
              <a:tblGrid>
                <a:gridCol w="2517775">
                  <a:extLst>
                    <a:ext uri="{9D8B030D-6E8A-4147-A177-3AD203B41FA5}">
                      <a16:colId xmlns="" xmlns:a16="http://schemas.microsoft.com/office/drawing/2014/main" val="20000"/>
                    </a:ext>
                  </a:extLst>
                </a:gridCol>
                <a:gridCol w="2517775">
                  <a:extLst>
                    <a:ext uri="{9D8B030D-6E8A-4147-A177-3AD203B41FA5}">
                      <a16:colId xmlns="" xmlns:a16="http://schemas.microsoft.com/office/drawing/2014/main" val="20001"/>
                    </a:ext>
                  </a:extLst>
                </a:gridCol>
                <a:gridCol w="2517775">
                  <a:extLst>
                    <a:ext uri="{9D8B030D-6E8A-4147-A177-3AD203B41FA5}">
                      <a16:colId xmlns="" xmlns:a16="http://schemas.microsoft.com/office/drawing/2014/main" val="20002"/>
                    </a:ext>
                  </a:extLst>
                </a:gridCol>
              </a:tblGrid>
              <a:tr h="152400">
                <a:tc>
                  <a:txBody>
                    <a:bodyPr/>
                    <a:lstStyle/>
                    <a:p>
                      <a:r>
                        <a:rPr lang="en-US" b="1" dirty="0" smtClean="0">
                          <a:latin typeface="Thames"/>
                        </a:rPr>
                        <a:t>Class</a:t>
                      </a:r>
                      <a:endParaRPr lang="en-US" b="1"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b="1" dirty="0" smtClean="0">
                          <a:latin typeface="Thames"/>
                        </a:rPr>
                        <a:t>Relative Frequency</a:t>
                      </a:r>
                      <a:endParaRPr lang="en-US" b="1"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b="1" dirty="0" smtClean="0">
                          <a:latin typeface="Thames"/>
                        </a:rPr>
                        <a:t>Angle</a:t>
                      </a:r>
                      <a:endParaRPr lang="en-US" b="1"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r>
                        <a:rPr lang="en-US" dirty="0" smtClean="0">
                          <a:latin typeface="Thames"/>
                        </a:rPr>
                        <a:t>Artisanal</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0.24</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86.4° (= 0.24 × 360°)</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0">
                <a:tc>
                  <a:txBody>
                    <a:bodyPr/>
                    <a:lstStyle/>
                    <a:p>
                      <a:r>
                        <a:rPr lang="en-US" dirty="0" smtClean="0">
                          <a:latin typeface="Thames"/>
                        </a:rPr>
                        <a:t>Grocery</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0.08</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28.8° (= 0.08 × 360°)</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121920">
                <a:tc>
                  <a:txBody>
                    <a:bodyPr/>
                    <a:lstStyle/>
                    <a:p>
                      <a:r>
                        <a:rPr lang="en-US" dirty="0" smtClean="0">
                          <a:latin typeface="Thames"/>
                        </a:rPr>
                        <a:t>Health</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0.16</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57.6° (= 0.16 × 360°)</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137160">
                <a:tc>
                  <a:txBody>
                    <a:bodyPr/>
                    <a:lstStyle/>
                    <a:p>
                      <a:r>
                        <a:rPr lang="en-US" dirty="0" smtClean="0">
                          <a:latin typeface="Thames"/>
                        </a:rPr>
                        <a:t>Pet products</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0.12</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43.2° (= 0.12 × 360°)</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152400">
                <a:tc>
                  <a:txBody>
                    <a:bodyPr/>
                    <a:lstStyle/>
                    <a:p>
                      <a:r>
                        <a:rPr lang="en-US" dirty="0" smtClean="0">
                          <a:latin typeface="Thames"/>
                        </a:rPr>
                        <a:t>Sporting goods</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0.40</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144.0° (= 0.40 × 360°)</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370840">
                <a:tc>
                  <a:txBody>
                    <a:bodyPr/>
                    <a:lstStyle/>
                    <a:p>
                      <a:r>
                        <a:rPr lang="en-US" dirty="0" smtClean="0">
                          <a:latin typeface="Thames"/>
                        </a:rPr>
                        <a:t>Total</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Thames"/>
                        </a:rPr>
                        <a:t>1.00</a:t>
                      </a: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dirty="0">
                        <a:latin typeface="Thame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6"/>
                  </a:ext>
                </a:extLst>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noChangeArrowheads="1"/>
          </p:cNvSpPr>
          <p:nvPr>
            <p:ph type="title"/>
          </p:nvPr>
        </p:nvSpPr>
        <p:spPr/>
        <p:txBody>
          <a:bodyPr/>
          <a:lstStyle/>
          <a:p>
            <a:r>
              <a:rPr lang="en-US" altLang="en-US" b="1" dirty="0" smtClean="0">
                <a:latin typeface="Thames" panose="02000503080000020003"/>
                <a:ea typeface="Cambria" pitchFamily="18" charset="0"/>
                <a:cs typeface="Cambria" pitchFamily="18" charset="0"/>
              </a:rPr>
              <a:t>Pie Chart Example (1 of</a:t>
            </a:r>
            <a:r>
              <a:rPr lang="en-US" altLang="en-US" b="1" baseline="0" dirty="0" smtClean="0">
                <a:latin typeface="Thames" panose="02000503080000020003"/>
                <a:ea typeface="Cambria" pitchFamily="18" charset="0"/>
                <a:cs typeface="Cambria" pitchFamily="18" charset="0"/>
              </a:rPr>
              <a:t> 2</a:t>
            </a:r>
            <a:r>
              <a:rPr lang="en-US" altLang="en-US" b="1" dirty="0" smtClean="0">
                <a:latin typeface="Thames" panose="02000503080000020003"/>
                <a:ea typeface="Cambria" pitchFamily="18" charset="0"/>
                <a:cs typeface="Cambria" pitchFamily="18" charset="0"/>
              </a:rPr>
              <a:t>)</a:t>
            </a:r>
          </a:p>
        </p:txBody>
      </p:sp>
      <p:sp>
        <p:nvSpPr>
          <p:cNvPr id="2" name="Content Placeholder 1"/>
          <p:cNvSpPr>
            <a:spLocks noGrp="1"/>
          </p:cNvSpPr>
          <p:nvPr>
            <p:ph idx="1"/>
          </p:nvPr>
        </p:nvSpPr>
        <p:spPr/>
        <p:txBody>
          <a:bodyPr/>
          <a:lstStyle/>
          <a:p>
            <a:pPr marL="0" indent="0">
              <a:spcBef>
                <a:spcPts val="600"/>
              </a:spcBef>
              <a:buNone/>
            </a:pPr>
            <a:r>
              <a:rPr lang="en-US" altLang="en-US" sz="2900" b="1" dirty="0" smtClean="0">
                <a:latin typeface="Thames" panose="02000503080000020003"/>
                <a:ea typeface="Cambria" pitchFamily="18" charset="0"/>
                <a:cs typeface="Cambria" pitchFamily="18" charset="0"/>
              </a:rPr>
              <a:t>Step 2 </a:t>
            </a:r>
            <a:r>
              <a:rPr lang="en-US" altLang="en-US" sz="2900" dirty="0" smtClean="0">
                <a:latin typeface="Thames" panose="02000503080000020003"/>
                <a:ea typeface="Cambria" pitchFamily="18" charset="0"/>
                <a:cs typeface="Cambria" pitchFamily="18" charset="0"/>
              </a:rPr>
              <a:t>Draw a circle and mark slices using the angles in the frequency distribution.</a:t>
            </a:r>
          </a:p>
          <a:p>
            <a:pPr marL="0" indent="0">
              <a:spcBef>
                <a:spcPts val="600"/>
              </a:spcBef>
              <a:buNone/>
            </a:pPr>
            <a:r>
              <a:rPr lang="en-US" altLang="en-US" sz="2900" dirty="0" smtClean="0">
                <a:latin typeface="Thames" panose="02000503080000020003"/>
                <a:ea typeface="Cambria" pitchFamily="18" charset="0"/>
                <a:cs typeface="Cambria" pitchFamily="18" charset="0"/>
              </a:rPr>
              <a:t>Draw the first slice with an edge extending from the center of the circle to the right. </a:t>
            </a:r>
          </a:p>
          <a:p>
            <a:pPr marL="0" indent="0">
              <a:spcBef>
                <a:spcPts val="600"/>
              </a:spcBef>
              <a:buNone/>
            </a:pPr>
            <a:r>
              <a:rPr lang="en-US" altLang="en-US" sz="2900" dirty="0" smtClean="0">
                <a:latin typeface="Thames" panose="02000503080000020003"/>
                <a:ea typeface="Cambria" pitchFamily="18" charset="0"/>
                <a:cs typeface="Cambria" pitchFamily="18" charset="0"/>
              </a:rPr>
              <a:t>The remaining slices are drawn moving around the pie counterclockwise.</a:t>
            </a:r>
          </a:p>
          <a:p>
            <a:pPr marL="0" indent="0">
              <a:spcBef>
                <a:spcPts val="600"/>
              </a:spcBef>
              <a:buNone/>
            </a:pPr>
            <a:r>
              <a:rPr lang="en-US" altLang="en-US" sz="2900" dirty="0" smtClean="0">
                <a:latin typeface="Thames" panose="02000503080000020003"/>
                <a:ea typeface="Cambria" pitchFamily="18" charset="0"/>
                <a:cs typeface="Cambria" pitchFamily="18" charset="0"/>
              </a:rPr>
              <a:t>It may be helpful to use a protractor and compass to draw the circle and measure the angles.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noChangeArrowheads="1"/>
          </p:cNvSpPr>
          <p:nvPr>
            <p:ph type="title"/>
          </p:nvPr>
        </p:nvSpPr>
        <p:spPr/>
        <p:txBody>
          <a:bodyPr/>
          <a:lstStyle/>
          <a:p>
            <a:r>
              <a:rPr lang="en-US" altLang="en-US" b="1" dirty="0" smtClean="0">
                <a:latin typeface="Thames" panose="02000503080000020003"/>
                <a:ea typeface="Cambria" pitchFamily="18" charset="0"/>
                <a:cs typeface="Cambria" pitchFamily="18" charset="0"/>
              </a:rPr>
              <a:t>Pie Chart Example (2 of 2)</a:t>
            </a:r>
          </a:p>
        </p:txBody>
      </p:sp>
      <p:pic>
        <p:nvPicPr>
          <p:cNvPr id="12" name="Picture 1" descr="A circle graph for online shopping is shown.&#10;The approximate data for each class is given as follows. &#10;Artisanal: 86.4 degrees&#10;Sporting goods: 144.0 degrees&#10;Pet products: 43.2 degrees&#10;Health: 57.6 degrees&#10;Grocery : 28.8 degrees"/>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224381" y="2057400"/>
            <a:ext cx="4695238" cy="392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Graphical Techniques for Numerical Data</a:t>
            </a:r>
          </a:p>
        </p:txBody>
      </p:sp>
      <p:sp>
        <p:nvSpPr>
          <p:cNvPr id="20484" name="Content Placeholder 3"/>
          <p:cNvSpPr>
            <a:spLocks noGrp="1" noChangeArrowheads="1"/>
          </p:cNvSpPr>
          <p:nvPr>
            <p:ph idx="1"/>
          </p:nvPr>
        </p:nvSpPr>
        <p:spPr/>
        <p:txBody>
          <a:bodyPr/>
          <a:lstStyle/>
          <a:p>
            <a:pPr eaLnBrk="1" hangingPunct="1">
              <a:spcBef>
                <a:spcPts val="624"/>
              </a:spcBef>
            </a:pPr>
            <a:r>
              <a:rPr lang="en-US" altLang="en-US" dirty="0" smtClean="0">
                <a:latin typeface="Thames" panose="02000503080000020003"/>
                <a:ea typeface="Cambria" pitchFamily="18" charset="0"/>
                <a:cs typeface="Cambria" pitchFamily="18" charset="0"/>
              </a:rPr>
              <a:t>Stem-and-leaf plot</a:t>
            </a:r>
          </a:p>
          <a:p>
            <a:pPr eaLnBrk="1" hangingPunct="1">
              <a:spcBef>
                <a:spcPts val="624"/>
              </a:spcBef>
            </a:pPr>
            <a:r>
              <a:rPr lang="en-US" altLang="en-US" dirty="0" smtClean="0">
                <a:latin typeface="Thames" panose="02000503080000020003"/>
                <a:ea typeface="Cambria" pitchFamily="18" charset="0"/>
                <a:cs typeface="Cambria" pitchFamily="18" charset="0"/>
              </a:rPr>
              <a:t>Frequency distribution</a:t>
            </a:r>
          </a:p>
          <a:p>
            <a:pPr eaLnBrk="1" hangingPunct="1">
              <a:spcBef>
                <a:spcPts val="624"/>
              </a:spcBef>
            </a:pPr>
            <a:r>
              <a:rPr lang="en-US" altLang="en-US" dirty="0" smtClean="0">
                <a:latin typeface="Thames" panose="02000503080000020003"/>
                <a:ea typeface="Cambria" pitchFamily="18" charset="0"/>
                <a:cs typeface="Cambria" pitchFamily="18" charset="0"/>
              </a:rPr>
              <a:t>Histogram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le 2"/>
          <p:cNvSpPr>
            <a:spLocks noGrp="1" noChangeArrowheads="1"/>
          </p:cNvSpPr>
          <p:nvPr>
            <p:ph type="title"/>
          </p:nvPr>
        </p:nvSpPr>
        <p:spPr/>
        <p:txBody>
          <a:bodyPr/>
          <a:lstStyle/>
          <a:p>
            <a:pPr eaLnBrk="1" hangingPunct="1"/>
            <a:r>
              <a:rPr lang="en-US" altLang="en-US" sz="3600" b="1" dirty="0" smtClean="0">
                <a:latin typeface="Thames" panose="02000503080000020003"/>
                <a:ea typeface="Cambria" pitchFamily="18" charset="0"/>
                <a:cs typeface="Cambria" pitchFamily="18" charset="0"/>
              </a:rPr>
              <a:t>How to Create a Stem-and-Leaf Plot (1 of 3)</a:t>
            </a:r>
          </a:p>
        </p:txBody>
      </p:sp>
      <p:sp>
        <p:nvSpPr>
          <p:cNvPr id="21508" name="Content Placeholder 3"/>
          <p:cNvSpPr>
            <a:spLocks noGrp="1" noChangeArrowheads="1"/>
          </p:cNvSpPr>
          <p:nvPr>
            <p:ph idx="1"/>
          </p:nvPr>
        </p:nvSpPr>
        <p:spPr/>
        <p:txBody>
          <a:bodyPr/>
          <a:lstStyle/>
          <a:p>
            <a:pPr eaLnBrk="1" hangingPunct="1">
              <a:spcBef>
                <a:spcPts val="624"/>
              </a:spcBef>
            </a:pPr>
            <a:r>
              <a:rPr lang="en-US" altLang="en-US" dirty="0" smtClean="0">
                <a:latin typeface="Thames" panose="02000503080000020003"/>
                <a:ea typeface="Cambria" pitchFamily="18" charset="0"/>
                <a:cs typeface="Cambria" pitchFamily="18" charset="0"/>
              </a:rPr>
              <a:t>To create a stem-and-leaf plot, each observation in the data set must have at least two digits. Think of each observation as consisting of two pieces: a stem and a leaf.</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How to Create a Stem-and-Leaf Plot (2 of 3)</a:t>
            </a:r>
          </a:p>
        </p:txBody>
      </p:sp>
      <p:sp>
        <p:nvSpPr>
          <p:cNvPr id="22532" name="Content Placeholder 3">
            <a:extLst/>
          </p:cNvPr>
          <p:cNvSpPr>
            <a:spLocks noGrp="1" noChangeArrowheads="1"/>
          </p:cNvSpPr>
          <p:nvPr>
            <p:ph idx="1"/>
          </p:nvPr>
        </p:nvSpPr>
        <p:spPr/>
        <p:txBody>
          <a:bodyPr/>
          <a:lstStyle/>
          <a:p>
            <a:pPr eaLnBrk="1" hangingPunct="1">
              <a:buFont typeface="Wingdings" pitchFamily="2" charset="2"/>
              <a:buNone/>
              <a:defRPr/>
            </a:pPr>
            <a:r>
              <a:rPr lang="en-US" altLang="en-US" sz="2800" b="1" dirty="0">
                <a:latin typeface="Thames" panose="02000503080000020003"/>
                <a:ea typeface="Cambria" panose="02040503050406030204" pitchFamily="18" charset="0"/>
                <a:cs typeface="Cambria" panose="02040503050406030204" pitchFamily="18" charset="0"/>
              </a:rPr>
              <a:t>Step 1:</a:t>
            </a:r>
            <a:r>
              <a:rPr lang="en-US" altLang="en-US" sz="2800" dirty="0">
                <a:latin typeface="Thames" panose="02000503080000020003"/>
                <a:ea typeface="Cambria" panose="02040503050406030204" pitchFamily="18" charset="0"/>
                <a:cs typeface="Cambria" panose="02040503050406030204" pitchFamily="18" charset="0"/>
              </a:rPr>
              <a:t> Split each observation into:</a:t>
            </a:r>
          </a:p>
          <a:p>
            <a:pPr eaLnBrk="1" hangingPunct="1">
              <a:defRPr/>
            </a:pPr>
            <a:r>
              <a:rPr lang="en-US" altLang="en-US" sz="2800" b="1" dirty="0">
                <a:latin typeface="Thames" panose="02000503080000020003"/>
                <a:ea typeface="Cambria" panose="02040503050406030204" pitchFamily="18" charset="0"/>
                <a:cs typeface="Cambria" panose="02040503050406030204" pitchFamily="18" charset="0"/>
              </a:rPr>
              <a:t>A stem</a:t>
            </a:r>
            <a:r>
              <a:rPr lang="en-US" altLang="en-US" sz="2800" dirty="0">
                <a:latin typeface="Thames" panose="02000503080000020003"/>
                <a:ea typeface="Cambria" panose="02040503050406030204" pitchFamily="18" charset="0"/>
                <a:cs typeface="Cambria" panose="02040503050406030204" pitchFamily="18" charset="0"/>
              </a:rPr>
              <a:t>: one or more of the leading, or left-hand, digits, and</a:t>
            </a:r>
          </a:p>
          <a:p>
            <a:pPr eaLnBrk="1" hangingPunct="1">
              <a:spcAft>
                <a:spcPts val="500"/>
              </a:spcAft>
              <a:defRPr/>
            </a:pPr>
            <a:r>
              <a:rPr lang="en-US" altLang="en-US" sz="2800" b="1" dirty="0">
                <a:latin typeface="Thames" panose="02000503080000020003"/>
                <a:ea typeface="Cambria" panose="02040503050406030204" pitchFamily="18" charset="0"/>
                <a:cs typeface="Cambria" panose="02040503050406030204" pitchFamily="18" charset="0"/>
              </a:rPr>
              <a:t>A leaf</a:t>
            </a:r>
            <a:r>
              <a:rPr lang="en-US" altLang="en-US" sz="2800" dirty="0">
                <a:latin typeface="Thames" panose="02000503080000020003"/>
                <a:ea typeface="Cambria" panose="02040503050406030204" pitchFamily="18" charset="0"/>
                <a:cs typeface="Cambria" panose="02040503050406030204" pitchFamily="18" charset="0"/>
              </a:rPr>
              <a:t>: the trailing, or remaining, digit(s) to the right.</a:t>
            </a:r>
          </a:p>
          <a:p>
            <a:pPr indent="0" eaLnBrk="1" hangingPunct="1">
              <a:spcAft>
                <a:spcPts val="500"/>
              </a:spcAft>
              <a:buFont typeface="Wingdings" pitchFamily="2" charset="2"/>
              <a:buNone/>
              <a:defRPr/>
            </a:pPr>
            <a:r>
              <a:rPr lang="en-US" altLang="en-US" sz="2800" dirty="0">
                <a:latin typeface="Thames" panose="02000503080000020003"/>
                <a:ea typeface="Cambria" panose="02040503050406030204" pitchFamily="18" charset="0"/>
                <a:cs typeface="Cambria" panose="02040503050406030204" pitchFamily="18" charset="0"/>
              </a:rPr>
              <a:t>Each observation in the data set must be split at the same place—for example, between the tens place and the ones place</a:t>
            </a:r>
            <a:r>
              <a:rPr lang="en-US" altLang="en-US" sz="2800" dirty="0" smtClean="0">
                <a:latin typeface="Thames" panose="02000503080000020003"/>
                <a:ea typeface="Cambria" panose="02040503050406030204" pitchFamily="18" charset="0"/>
                <a:cs typeface="Cambria" panose="02040503050406030204" pitchFamily="18" charset="0"/>
              </a:rPr>
              <a:t>.</a:t>
            </a:r>
            <a:endParaRPr lang="en-US" altLang="en-US" sz="2800" dirty="0">
              <a:latin typeface="Thames" panose="02000503080000020003"/>
              <a:ea typeface="Cambria" panose="02040503050406030204" pitchFamily="18" charset="0"/>
              <a:cs typeface="Cambria" panose="020405030504060302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itle 2"/>
          <p:cNvSpPr>
            <a:spLocks noGrp="1" noChangeArrowheads="1"/>
          </p:cNvSpPr>
          <p:nvPr>
            <p:ph type="title"/>
          </p:nvPr>
        </p:nvSpPr>
        <p:spPr/>
        <p:txBody>
          <a:bodyPr/>
          <a:lstStyle/>
          <a:p>
            <a:pPr eaLnBrk="1" hangingPunct="1"/>
            <a:r>
              <a:rPr lang="en-US" altLang="en-US" sz="3600" b="1" dirty="0" smtClean="0">
                <a:latin typeface="Thames" panose="02000503080000020003"/>
                <a:ea typeface="Cambria" pitchFamily="18" charset="0"/>
                <a:cs typeface="Cambria" pitchFamily="18" charset="0"/>
              </a:rPr>
              <a:t>How to Create a Stem-and-Leaf Plot (3 of 3)</a:t>
            </a:r>
          </a:p>
        </p:txBody>
      </p:sp>
      <p:sp>
        <p:nvSpPr>
          <p:cNvPr id="23556" name="Content Placeholder 4"/>
          <p:cNvSpPr>
            <a:spLocks noGrp="1" noChangeArrowheads="1"/>
          </p:cNvSpPr>
          <p:nvPr>
            <p:ph idx="1"/>
          </p:nvPr>
        </p:nvSpPr>
        <p:spPr/>
        <p:txBody>
          <a:bodyPr/>
          <a:lstStyle/>
          <a:p>
            <a:pPr marL="0" indent="0" eaLnBrk="1" hangingPunct="1">
              <a:spcBef>
                <a:spcPts val="624"/>
              </a:spcBef>
              <a:spcAft>
                <a:spcPts val="800"/>
              </a:spcAft>
              <a:buNone/>
            </a:pPr>
            <a:r>
              <a:rPr lang="en-US" altLang="en-US" sz="2600" b="1" dirty="0" smtClean="0">
                <a:latin typeface="Thames" panose="02000503080000020003"/>
                <a:ea typeface="Cambria" pitchFamily="18" charset="0"/>
                <a:cs typeface="Cambria" pitchFamily="18" charset="0"/>
              </a:rPr>
              <a:t>Step 2:</a:t>
            </a:r>
            <a:r>
              <a:rPr lang="en-US" altLang="en-US" sz="2600" dirty="0" smtClean="0">
                <a:latin typeface="Thames" panose="02000503080000020003"/>
                <a:ea typeface="Cambria" pitchFamily="18" charset="0"/>
                <a:cs typeface="Cambria" pitchFamily="18" charset="0"/>
              </a:rPr>
              <a:t> Write a sequence of stems in a column, from the smallest occurring stem to the largest. Include all stems between the smallest and the largest, even if there are no corresponding leaves.</a:t>
            </a:r>
          </a:p>
          <a:p>
            <a:pPr marL="0" indent="0" eaLnBrk="1" hangingPunct="1">
              <a:spcBef>
                <a:spcPts val="624"/>
              </a:spcBef>
              <a:spcAft>
                <a:spcPts val="800"/>
              </a:spcAft>
              <a:buNone/>
            </a:pPr>
            <a:r>
              <a:rPr lang="en-US" altLang="en-US" sz="2600" b="1" dirty="0" smtClean="0">
                <a:latin typeface="Thames" panose="02000503080000020003"/>
                <a:ea typeface="Cambria" pitchFamily="18" charset="0"/>
                <a:cs typeface="Cambria" pitchFamily="18" charset="0"/>
              </a:rPr>
              <a:t>Step 3:</a:t>
            </a:r>
            <a:r>
              <a:rPr lang="en-US" altLang="en-US" sz="2600" dirty="0" smtClean="0">
                <a:latin typeface="Thames" panose="02000503080000020003"/>
                <a:ea typeface="Cambria" pitchFamily="18" charset="0"/>
                <a:cs typeface="Cambria" pitchFamily="18" charset="0"/>
              </a:rPr>
              <a:t> List all the digits of each leaf next to its corresponding stem. It is not necessary to put the leaves in increasing order, but make sure the leaves line up vertically.</a:t>
            </a:r>
          </a:p>
          <a:p>
            <a:pPr marL="0" indent="0" eaLnBrk="1" hangingPunct="1">
              <a:spcBef>
                <a:spcPts val="624"/>
              </a:spcBef>
              <a:buNone/>
            </a:pPr>
            <a:r>
              <a:rPr lang="en-US" altLang="en-US" sz="2600" b="1" dirty="0" smtClean="0">
                <a:latin typeface="Thames" panose="02000503080000020003"/>
                <a:ea typeface="Cambria" pitchFamily="18" charset="0"/>
                <a:cs typeface="Cambria" pitchFamily="18" charset="0"/>
              </a:rPr>
              <a:t>Step 4:</a:t>
            </a:r>
            <a:r>
              <a:rPr lang="en-US" altLang="en-US" sz="2600" dirty="0" smtClean="0">
                <a:latin typeface="Thames" panose="02000503080000020003"/>
                <a:ea typeface="Cambria" pitchFamily="18" charset="0"/>
                <a:cs typeface="Cambria" pitchFamily="18" charset="0"/>
              </a:rPr>
              <a:t> Indicate the units for the stems and leaves.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Types of Data (1 of 3)</a:t>
            </a:r>
          </a:p>
        </p:txBody>
      </p:sp>
      <p:sp>
        <p:nvSpPr>
          <p:cNvPr id="6149" name="Content Placeholder 3"/>
          <p:cNvSpPr>
            <a:spLocks noGrp="1" noChangeArrowheads="1"/>
          </p:cNvSpPr>
          <p:nvPr>
            <p:ph idx="1"/>
          </p:nvPr>
        </p:nvSpPr>
        <p:spPr>
          <a:xfrm>
            <a:off x="1150938" y="1905000"/>
            <a:ext cx="7772400" cy="4114800"/>
          </a:xfrm>
        </p:spPr>
        <p:txBody>
          <a:bodyPr/>
          <a:lstStyle/>
          <a:p>
            <a:pPr eaLnBrk="1" hangingPunct="1">
              <a:spcBef>
                <a:spcPts val="624"/>
              </a:spcBef>
            </a:pPr>
            <a:r>
              <a:rPr lang="en-US" altLang="en-US" sz="3000" dirty="0" smtClean="0">
                <a:latin typeface="Thames" panose="02000503080000020003"/>
                <a:ea typeface="Cambria" pitchFamily="18" charset="0"/>
                <a:cs typeface="Cambria" pitchFamily="18" charset="0"/>
              </a:rPr>
              <a:t>A data set consisting of observations of only a single characteristic, or attribute, is a </a:t>
            </a:r>
            <a:r>
              <a:rPr lang="en-US" altLang="en-US" sz="3000" b="1" dirty="0" err="1" smtClean="0">
                <a:latin typeface="Thames" panose="02000503080000020003"/>
                <a:ea typeface="Cambria" pitchFamily="18" charset="0"/>
                <a:cs typeface="Cambria" pitchFamily="18" charset="0"/>
              </a:rPr>
              <a:t>univariate</a:t>
            </a:r>
            <a:r>
              <a:rPr lang="en-US" altLang="en-US" sz="3000" b="1" dirty="0" smtClean="0">
                <a:latin typeface="Thames" panose="02000503080000020003"/>
                <a:ea typeface="Cambria" pitchFamily="18" charset="0"/>
                <a:cs typeface="Cambria" pitchFamily="18" charset="0"/>
              </a:rPr>
              <a:t> </a:t>
            </a:r>
            <a:r>
              <a:rPr lang="en-US" altLang="en-US" sz="3000" dirty="0" smtClean="0">
                <a:latin typeface="Thames" panose="02000503080000020003"/>
                <a:ea typeface="Cambria" pitchFamily="18" charset="0"/>
                <a:cs typeface="Cambria" pitchFamily="18" charset="0"/>
              </a:rPr>
              <a:t>data set.</a:t>
            </a:r>
          </a:p>
          <a:p>
            <a:pPr eaLnBrk="1" hangingPunct="1">
              <a:spcBef>
                <a:spcPts val="624"/>
              </a:spcBef>
            </a:pPr>
            <a:r>
              <a:rPr lang="en-US" altLang="en-US" sz="3000" dirty="0" smtClean="0">
                <a:latin typeface="Thames" panose="02000503080000020003"/>
                <a:ea typeface="Cambria" pitchFamily="18" charset="0"/>
                <a:cs typeface="Cambria" pitchFamily="18" charset="0"/>
              </a:rPr>
              <a:t>If we measure, or record, two observations of each individual or object, the data set is </a:t>
            </a:r>
            <a:r>
              <a:rPr lang="en-US" altLang="en-US" sz="3000" b="1" dirty="0" smtClean="0">
                <a:latin typeface="Thames" panose="02000503080000020003"/>
                <a:ea typeface="Cambria" pitchFamily="18" charset="0"/>
                <a:cs typeface="Cambria" pitchFamily="18" charset="0"/>
              </a:rPr>
              <a:t>bivariate</a:t>
            </a:r>
            <a:r>
              <a:rPr lang="en-US" altLang="en-US" sz="3000" dirty="0" smtClean="0">
                <a:latin typeface="Thames" panose="02000503080000020003"/>
                <a:ea typeface="Cambria" pitchFamily="18" charset="0"/>
                <a:cs typeface="Cambria" pitchFamily="18" charset="0"/>
              </a:rPr>
              <a:t>.</a:t>
            </a:r>
          </a:p>
          <a:p>
            <a:pPr eaLnBrk="1" hangingPunct="1">
              <a:spcBef>
                <a:spcPts val="624"/>
              </a:spcBef>
            </a:pPr>
            <a:r>
              <a:rPr lang="en-US" altLang="en-US" sz="3000" dirty="0" smtClean="0">
                <a:latin typeface="Thames" panose="02000503080000020003"/>
                <a:ea typeface="Cambria" pitchFamily="18" charset="0"/>
                <a:cs typeface="Cambria" pitchFamily="18" charset="0"/>
              </a:rPr>
              <a:t>If there are more than two observations of the same individual or object, the data set is </a:t>
            </a:r>
            <a:r>
              <a:rPr lang="en-US" altLang="en-US" sz="3000" b="1" dirty="0" smtClean="0">
                <a:latin typeface="Thames" panose="02000503080000020003"/>
                <a:ea typeface="Cambria" pitchFamily="18" charset="0"/>
                <a:cs typeface="Cambria" pitchFamily="18" charset="0"/>
              </a:rPr>
              <a:t>multivariate</a:t>
            </a:r>
            <a:r>
              <a:rPr lang="en-US" altLang="en-US" sz="3000" dirty="0" smtClean="0">
                <a:latin typeface="Thames" panose="02000503080000020003"/>
                <a:ea typeface="Cambria" pitchFamily="18" charset="0"/>
                <a:cs typeface="Cambria" pitchFamily="18" charset="0"/>
              </a:rPr>
              <a:t>.</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noChangeArrowheads="1"/>
          </p:cNvSpPr>
          <p:nvPr>
            <p:ph type="title"/>
          </p:nvPr>
        </p:nvSpPr>
        <p:spPr/>
        <p:txBody>
          <a:bodyPr/>
          <a:lstStyle/>
          <a:p>
            <a:r>
              <a:rPr lang="en-US" altLang="en-US" sz="3600" b="1" dirty="0" smtClean="0">
                <a:latin typeface="Thames" panose="02000503080000020003"/>
                <a:ea typeface="Cambria" pitchFamily="18" charset="0"/>
                <a:cs typeface="Cambria" pitchFamily="18" charset="0"/>
              </a:rPr>
              <a:t>Example Stem-and Leaf Plot (1 of 2)</a:t>
            </a:r>
          </a:p>
        </p:txBody>
      </p:sp>
      <p:sp>
        <p:nvSpPr>
          <p:cNvPr id="2" name="Content Placeholder 1"/>
          <p:cNvSpPr>
            <a:spLocks noGrp="1"/>
          </p:cNvSpPr>
          <p:nvPr>
            <p:ph idx="1"/>
          </p:nvPr>
        </p:nvSpPr>
        <p:spPr/>
        <p:txBody>
          <a:bodyPr/>
          <a:lstStyle/>
          <a:p>
            <a:pPr marL="0" indent="0">
              <a:spcBef>
                <a:spcPts val="624"/>
              </a:spcBef>
              <a:buNone/>
            </a:pPr>
            <a:r>
              <a:rPr lang="en-US" altLang="en-US" sz="2400" dirty="0" err="1" smtClean="0">
                <a:latin typeface="Thames" panose="02000503080000020003"/>
              </a:rPr>
              <a:t>Kerepakupai</a:t>
            </a:r>
            <a:r>
              <a:rPr lang="en-US" altLang="en-US" sz="2400" dirty="0" smtClean="0">
                <a:latin typeface="Thames" panose="02000503080000020003"/>
              </a:rPr>
              <a:t> </a:t>
            </a:r>
            <a:r>
              <a:rPr lang="en-US" altLang="en-US" sz="2400" dirty="0" err="1" smtClean="0">
                <a:latin typeface="Thames" panose="02000503080000020003"/>
              </a:rPr>
              <a:t>Meru</a:t>
            </a:r>
            <a:r>
              <a:rPr lang="en-US" altLang="en-US" sz="2400" dirty="0" smtClean="0">
                <a:latin typeface="Thames" panose="02000503080000020003"/>
              </a:rPr>
              <a:t>, or Angel Falls, is the highest waterfall in the world. Because the falls are so high (979 m), by the time water reaches the canyon below, it has vaporized into a giant mist cloud. Suppose the table lists the total height, in meters, of several waterfalls in the world.</a:t>
            </a:r>
            <a:endParaRPr lang="en-US" altLang="en-US" sz="2400" dirty="0" smtClean="0">
              <a:latin typeface="Thames" panose="02000503080000020003"/>
              <a:ea typeface="Cambria" pitchFamily="18" charset="0"/>
              <a:cs typeface="Cambria" pitchFamily="18" charset="0"/>
            </a:endParaRPr>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2951675251"/>
              </p:ext>
            </p:extLst>
          </p:nvPr>
        </p:nvGraphicFramePr>
        <p:xfrm>
          <a:off x="1447800" y="4343400"/>
          <a:ext cx="6162680" cy="1854200"/>
        </p:xfrm>
        <a:graphic>
          <a:graphicData uri="http://schemas.openxmlformats.org/drawingml/2006/table">
            <a:tbl>
              <a:tblPr firstRow="1" bandRow="1">
                <a:tableStyleId>{5940675A-B579-460E-94D1-54222C63F5DA}</a:tableStyleId>
              </a:tblPr>
              <a:tblGrid>
                <a:gridCol w="616268">
                  <a:extLst>
                    <a:ext uri="{9D8B030D-6E8A-4147-A177-3AD203B41FA5}">
                      <a16:colId xmlns="" xmlns:a16="http://schemas.microsoft.com/office/drawing/2014/main" val="20000"/>
                    </a:ext>
                  </a:extLst>
                </a:gridCol>
                <a:gridCol w="616268">
                  <a:extLst>
                    <a:ext uri="{9D8B030D-6E8A-4147-A177-3AD203B41FA5}">
                      <a16:colId xmlns="" xmlns:a16="http://schemas.microsoft.com/office/drawing/2014/main" val="20001"/>
                    </a:ext>
                  </a:extLst>
                </a:gridCol>
                <a:gridCol w="616268">
                  <a:extLst>
                    <a:ext uri="{9D8B030D-6E8A-4147-A177-3AD203B41FA5}">
                      <a16:colId xmlns="" xmlns:a16="http://schemas.microsoft.com/office/drawing/2014/main" val="20002"/>
                    </a:ext>
                  </a:extLst>
                </a:gridCol>
                <a:gridCol w="616268">
                  <a:extLst>
                    <a:ext uri="{9D8B030D-6E8A-4147-A177-3AD203B41FA5}">
                      <a16:colId xmlns="" xmlns:a16="http://schemas.microsoft.com/office/drawing/2014/main" val="20003"/>
                    </a:ext>
                  </a:extLst>
                </a:gridCol>
                <a:gridCol w="616268">
                  <a:extLst>
                    <a:ext uri="{9D8B030D-6E8A-4147-A177-3AD203B41FA5}">
                      <a16:colId xmlns="" xmlns:a16="http://schemas.microsoft.com/office/drawing/2014/main" val="20004"/>
                    </a:ext>
                  </a:extLst>
                </a:gridCol>
                <a:gridCol w="616268">
                  <a:extLst>
                    <a:ext uri="{9D8B030D-6E8A-4147-A177-3AD203B41FA5}">
                      <a16:colId xmlns="" xmlns:a16="http://schemas.microsoft.com/office/drawing/2014/main" val="20005"/>
                    </a:ext>
                  </a:extLst>
                </a:gridCol>
                <a:gridCol w="616268">
                  <a:extLst>
                    <a:ext uri="{9D8B030D-6E8A-4147-A177-3AD203B41FA5}">
                      <a16:colId xmlns="" xmlns:a16="http://schemas.microsoft.com/office/drawing/2014/main" val="20006"/>
                    </a:ext>
                  </a:extLst>
                </a:gridCol>
                <a:gridCol w="616268">
                  <a:extLst>
                    <a:ext uri="{9D8B030D-6E8A-4147-A177-3AD203B41FA5}">
                      <a16:colId xmlns="" xmlns:a16="http://schemas.microsoft.com/office/drawing/2014/main" val="20007"/>
                    </a:ext>
                  </a:extLst>
                </a:gridCol>
                <a:gridCol w="616268">
                  <a:extLst>
                    <a:ext uri="{9D8B030D-6E8A-4147-A177-3AD203B41FA5}">
                      <a16:colId xmlns="" xmlns:a16="http://schemas.microsoft.com/office/drawing/2014/main" val="20008"/>
                    </a:ext>
                  </a:extLst>
                </a:gridCol>
                <a:gridCol w="616268">
                  <a:extLst>
                    <a:ext uri="{9D8B030D-6E8A-4147-A177-3AD203B41FA5}">
                      <a16:colId xmlns="" xmlns:a16="http://schemas.microsoft.com/office/drawing/2014/main" val="20009"/>
                    </a:ext>
                  </a:extLst>
                </a:gridCol>
              </a:tblGrid>
              <a:tr h="370840">
                <a:tc>
                  <a:txBody>
                    <a:bodyPr/>
                    <a:lstStyle/>
                    <a:p>
                      <a:r>
                        <a:rPr lang="en-US" dirty="0" smtClean="0">
                          <a:latin typeface="Thames"/>
                        </a:rPr>
                        <a:t>693</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745</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631</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635</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625</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629</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739</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738</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732</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dirty="0" smtClean="0">
                          <a:latin typeface="Thames"/>
                        </a:rPr>
                        <a:t>725</a:t>
                      </a:r>
                      <a:endParaRPr lang="en-US"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70840">
                <a:tc>
                  <a:txBody>
                    <a:bodyPr/>
                    <a:lstStyle/>
                    <a:p>
                      <a:r>
                        <a:rPr lang="en-US" dirty="0" smtClean="0">
                          <a:latin typeface="Thames"/>
                        </a:rPr>
                        <a:t>720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719</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715</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715</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707</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707</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706</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705</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700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680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hames"/>
                        </a:rPr>
                        <a:t>674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671</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671</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665</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660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660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650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646</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645</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640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370840">
                <a:tc>
                  <a:txBody>
                    <a:bodyPr/>
                    <a:lstStyle/>
                    <a:p>
                      <a:r>
                        <a:rPr lang="en-US" dirty="0" smtClean="0">
                          <a:latin typeface="Thames"/>
                        </a:rPr>
                        <a:t>640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638</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620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620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612</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370840">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610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600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600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600</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651</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latin typeface="Thames"/>
                        </a:rPr>
                        <a:t>727</a:t>
                      </a:r>
                      <a:endParaRPr lang="en-US"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noChangeArrowheads="1"/>
          </p:cNvSpPr>
          <p:nvPr>
            <p:ph type="title"/>
          </p:nvPr>
        </p:nvSpPr>
        <p:spPr/>
        <p:txBody>
          <a:bodyPr/>
          <a:lstStyle/>
          <a:p>
            <a:r>
              <a:rPr lang="en-US" altLang="en-US" b="1" dirty="0" smtClean="0">
                <a:latin typeface="Thames" panose="02000503080000020003"/>
                <a:ea typeface="Cambria" pitchFamily="18" charset="0"/>
                <a:cs typeface="Cambria" pitchFamily="18" charset="0"/>
              </a:rPr>
              <a:t>Example Stem-and-Leaf Plot (2 of 2)</a:t>
            </a:r>
          </a:p>
        </p:txBody>
      </p:sp>
      <p:pic>
        <p:nvPicPr>
          <p:cNvPr id="11" name="Picture 3" descr="An R stem and leaf plot is shown.&#10; The text above the stem plot reads the decimal point is 1 digit to the right of the stem.&#10;The stem on the left and its corresponding leaf are as follows. &#10;60: 0 0 0&#10;61: 0 0 0 0 0 0 0 0 0 0 0 2&#10;62: 0 0 5 9&#10;63: 1 5 8&#10;64: 0 0 5 6&#10;65: 0 1&#10;66: 0 0 5&#10;67: 1 1 4&#10;68: 0&#10;69: 3&#10;70: 0 5 6 7 7&#10;71: 5 5 9&#10;72: 0 5 7&#10;73: 2 8 9&#10;74: 5"/>
          <p:cNvPicPr>
            <a:picLocks noGrp="1" noChangeAspect="1"/>
          </p:cNvPicPr>
          <p:nvPr>
            <p:ph type="pic" sz="quarter" idx="11"/>
          </p:nvPr>
        </p:nvPicPr>
        <p:blipFill>
          <a:blip r:embed="rId2">
            <a:extLst>
              <a:ext uri="{28A0092B-C50C-407E-A947-70E740481C1C}">
                <a14:useLocalDpi xmlns:a14="http://schemas.microsoft.com/office/drawing/2010/main" val="0"/>
              </a:ext>
            </a:extLst>
          </a:blip>
          <a:stretch>
            <a:fillRect/>
          </a:stretch>
        </p:blipFill>
        <p:spPr bwMode="auto">
          <a:xfrm>
            <a:off x="3505849" y="1943370"/>
            <a:ext cx="2132303" cy="422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A Closer Look (1 of 2)</a:t>
            </a:r>
          </a:p>
        </p:txBody>
      </p:sp>
      <p:sp>
        <p:nvSpPr>
          <p:cNvPr id="26628" name="Content Placeholder 3"/>
          <p:cNvSpPr>
            <a:spLocks noGrp="1" noChangeArrowheads="1"/>
          </p:cNvSpPr>
          <p:nvPr>
            <p:ph idx="1"/>
          </p:nvPr>
        </p:nvSpPr>
        <p:spPr/>
        <p:txBody>
          <a:bodyPr/>
          <a:lstStyle/>
          <a:p>
            <a:pPr marL="609600" indent="-609600" eaLnBrk="1" hangingPunct="1">
              <a:lnSpc>
                <a:spcPct val="90000"/>
              </a:lnSpc>
              <a:buClr>
                <a:schemeClr val="tx1"/>
              </a:buClr>
              <a:buSzTx/>
              <a:buFont typeface="Wingdings" pitchFamily="2" charset="2"/>
              <a:buAutoNum type="arabicPeriod"/>
              <a:tabLst>
                <a:tab pos="0" algn="l"/>
              </a:tabLst>
            </a:pPr>
            <a:r>
              <a:rPr lang="en-US" altLang="en-US" sz="2700" dirty="0" smtClean="0">
                <a:latin typeface="Thames" panose="02000503080000020003"/>
                <a:ea typeface="Cambria" pitchFamily="18" charset="0"/>
                <a:cs typeface="Cambria" pitchFamily="18" charset="0"/>
              </a:rPr>
              <a:t>Rule of thumb: Try to construct a stem-and-leaf plot with 5 to 20 stems to avoid the plot being too compact or too spread out.</a:t>
            </a:r>
          </a:p>
          <a:p>
            <a:pPr marL="609600" indent="-609600" eaLnBrk="1" hangingPunct="1">
              <a:lnSpc>
                <a:spcPct val="90000"/>
              </a:lnSpc>
              <a:buClr>
                <a:schemeClr val="tx1"/>
              </a:buClr>
              <a:buSzTx/>
              <a:buFont typeface="Wingdings" pitchFamily="2" charset="2"/>
              <a:buAutoNum type="arabicPeriod"/>
              <a:tabLst>
                <a:tab pos="0" algn="l"/>
              </a:tabLst>
            </a:pPr>
            <a:r>
              <a:rPr lang="en-US" altLang="en-US" sz="2700" dirty="0" smtClean="0">
                <a:latin typeface="Thames" panose="02000503080000020003"/>
                <a:ea typeface="Cambria" pitchFamily="18" charset="0"/>
                <a:cs typeface="Cambria" pitchFamily="18" charset="0"/>
              </a:rPr>
              <a:t>It is helpful to make an </a:t>
            </a:r>
            <a:r>
              <a:rPr lang="en-US" altLang="en-US" sz="2700" b="1" dirty="0" smtClean="0">
                <a:latin typeface="Thames" panose="02000503080000020003"/>
                <a:ea typeface="Cambria" pitchFamily="18" charset="0"/>
                <a:cs typeface="Cambria" pitchFamily="18" charset="0"/>
              </a:rPr>
              <a:t>ordered </a:t>
            </a:r>
            <a:r>
              <a:rPr lang="en-US" altLang="en-US" sz="2700" dirty="0" smtClean="0">
                <a:latin typeface="Thames" panose="02000503080000020003"/>
                <a:ea typeface="Cambria" pitchFamily="18" charset="0"/>
                <a:cs typeface="Cambria" pitchFamily="18" charset="0"/>
              </a:rPr>
              <a:t>stem-and-leaf plot by putting the leaves in increasing order.</a:t>
            </a:r>
          </a:p>
          <a:p>
            <a:pPr marL="609600" indent="-609600" eaLnBrk="1" hangingPunct="1">
              <a:lnSpc>
                <a:spcPct val="90000"/>
              </a:lnSpc>
              <a:buClr>
                <a:schemeClr val="tx1"/>
              </a:buClr>
              <a:buSzTx/>
              <a:buFont typeface="Wingdings" pitchFamily="2" charset="2"/>
              <a:buAutoNum type="arabicPeriod"/>
              <a:tabLst>
                <a:tab pos="0" algn="l"/>
              </a:tabLst>
            </a:pPr>
            <a:r>
              <a:rPr lang="en-US" altLang="en-US" sz="2700" dirty="0" smtClean="0">
                <a:latin typeface="Thames" panose="02000503080000020003"/>
                <a:ea typeface="Cambria" pitchFamily="18" charset="0"/>
                <a:cs typeface="Cambria" pitchFamily="18" charset="0"/>
              </a:rPr>
              <a:t>Some advantages: Each observation is a visible part of the graph, and data are sorted in an ordered stem-and-leaf plot. However, a stem-and-leaf plot can get very big, very fast.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Frequency Distributions</a:t>
            </a:r>
          </a:p>
        </p:txBody>
      </p:sp>
      <p:sp>
        <p:nvSpPr>
          <p:cNvPr id="3" name="Content Placeholder 2"/>
          <p:cNvSpPr>
            <a:spLocks noGrp="1"/>
          </p:cNvSpPr>
          <p:nvPr>
            <p:ph idx="1"/>
          </p:nvPr>
        </p:nvSpPr>
        <p:spPr/>
        <p:txBody>
          <a:bodyPr/>
          <a:lstStyle/>
          <a:p>
            <a:pPr marL="0" indent="0">
              <a:buNone/>
            </a:pPr>
            <a:r>
              <a:rPr lang="en-US" b="1" dirty="0" smtClean="0">
                <a:latin typeface="Thames"/>
              </a:rPr>
              <a:t>Definition</a:t>
            </a:r>
          </a:p>
          <a:p>
            <a:pPr marL="0" indent="0">
              <a:buNone/>
            </a:pPr>
            <a:r>
              <a:rPr lang="en-US" dirty="0" smtClean="0">
                <a:latin typeface="Thames"/>
              </a:rPr>
              <a:t>A </a:t>
            </a:r>
            <a:r>
              <a:rPr lang="en-US" b="1" dirty="0" smtClean="0">
                <a:latin typeface="Thames"/>
              </a:rPr>
              <a:t>frequency distribution </a:t>
            </a:r>
            <a:r>
              <a:rPr lang="en-US" dirty="0" smtClean="0">
                <a:latin typeface="Thames"/>
              </a:rPr>
              <a:t>for numerical data is a summary table that displays classes, frequencies, relative frequencies, and cumulative relative frequencies.</a:t>
            </a:r>
            <a:endParaRPr lang="en-US" dirty="0">
              <a:latin typeface="Thame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Constructing a Frequency Distribution (1 of 3)</a:t>
            </a:r>
          </a:p>
        </p:txBody>
      </p:sp>
      <p:sp>
        <p:nvSpPr>
          <p:cNvPr id="3" name="Content Placeholder 2"/>
          <p:cNvSpPr>
            <a:spLocks noGrp="1"/>
          </p:cNvSpPr>
          <p:nvPr>
            <p:ph idx="1"/>
          </p:nvPr>
        </p:nvSpPr>
        <p:spPr/>
        <p:txBody>
          <a:bodyPr/>
          <a:lstStyle/>
          <a:p>
            <a:pPr marL="0" indent="0">
              <a:buNone/>
            </a:pPr>
            <a:r>
              <a:rPr lang="en-US" b="1" dirty="0" smtClean="0">
                <a:latin typeface="Thames"/>
              </a:rPr>
              <a:t>How to Construct a Frequency Distribution</a:t>
            </a:r>
          </a:p>
          <a:p>
            <a:pPr marL="514350" indent="-514350">
              <a:buFont typeface="+mj-lt"/>
              <a:buAutoNum type="arabicPeriod"/>
            </a:pPr>
            <a:r>
              <a:rPr lang="en-US" dirty="0" smtClean="0">
                <a:latin typeface="Thames"/>
              </a:rPr>
              <a:t>Choose a range of values that captures all of the data. Divide it into non-overlapping(usually equal length) intervals. Each interval is called a </a:t>
            </a:r>
            <a:r>
              <a:rPr lang="en-US" b="1" dirty="0" smtClean="0">
                <a:latin typeface="Thames"/>
              </a:rPr>
              <a:t>class</a:t>
            </a:r>
            <a:r>
              <a:rPr lang="en-US" dirty="0" smtClean="0">
                <a:latin typeface="Thames"/>
              </a:rPr>
              <a:t>, or </a:t>
            </a:r>
            <a:r>
              <a:rPr lang="en-US" b="1" dirty="0" smtClean="0">
                <a:latin typeface="Thames"/>
              </a:rPr>
              <a:t>class interval. </a:t>
            </a:r>
            <a:r>
              <a:rPr lang="en-US" dirty="0" smtClean="0">
                <a:latin typeface="Thames"/>
              </a:rPr>
              <a:t>The endpoints of each class are the </a:t>
            </a:r>
            <a:r>
              <a:rPr lang="en-US" b="1" dirty="0" smtClean="0">
                <a:latin typeface="Thames"/>
              </a:rPr>
              <a:t>class boundaries.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Constructing a Frequency Distribution (2 of 3)</a:t>
            </a:r>
          </a:p>
        </p:txBody>
      </p:sp>
      <p:sp>
        <p:nvSpPr>
          <p:cNvPr id="3" name="Content Placeholder 2"/>
          <p:cNvSpPr>
            <a:spLocks noGrp="1"/>
          </p:cNvSpPr>
          <p:nvPr>
            <p:ph idx="1"/>
          </p:nvPr>
        </p:nvSpPr>
        <p:spPr/>
        <p:txBody>
          <a:bodyPr/>
          <a:lstStyle/>
          <a:p>
            <a:pPr marL="0" indent="0">
              <a:spcBef>
                <a:spcPts val="624"/>
              </a:spcBef>
              <a:buNone/>
            </a:pPr>
            <a:r>
              <a:rPr lang="en-US" sz="2900" b="1" dirty="0" smtClean="0">
                <a:latin typeface="Thames"/>
              </a:rPr>
              <a:t>How to Construct a Frequency Distribution</a:t>
            </a:r>
          </a:p>
          <a:p>
            <a:pPr marL="514350" indent="-514350">
              <a:spcBef>
                <a:spcPts val="624"/>
              </a:spcBef>
              <a:buFont typeface="+mj-lt"/>
              <a:buAutoNum type="arabicPeriod" startAt="2"/>
            </a:pPr>
            <a:r>
              <a:rPr lang="en-US" sz="2900" dirty="0" smtClean="0">
                <a:latin typeface="Thames"/>
              </a:rPr>
              <a:t>We use the left-endpoints. An observation equal to an endpoint is allocated to the class with that value as its lower endpoint. Hence, the lower class boundary is always included in the interval, and the upper class boundary is never included. This ensures that each observation falls into exactly one interval.</a:t>
            </a:r>
            <a:endParaRPr lang="en-US" sz="2900" dirty="0">
              <a:latin typeface="Thame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Constructing a Frequency Distribution (3 of 3)</a:t>
            </a:r>
          </a:p>
        </p:txBody>
      </p:sp>
      <p:sp>
        <p:nvSpPr>
          <p:cNvPr id="3" name="Content Placeholder 2"/>
          <p:cNvSpPr>
            <a:spLocks noGrp="1"/>
          </p:cNvSpPr>
          <p:nvPr>
            <p:ph idx="1"/>
          </p:nvPr>
        </p:nvSpPr>
        <p:spPr/>
        <p:txBody>
          <a:bodyPr/>
          <a:lstStyle/>
          <a:p>
            <a:pPr marL="0" indent="0">
              <a:buNone/>
            </a:pPr>
            <a:r>
              <a:rPr lang="en-US" sz="2900" b="1" dirty="0" smtClean="0">
                <a:latin typeface="Thames"/>
              </a:rPr>
              <a:t>How to Construct a Frequency Distribution</a:t>
            </a:r>
          </a:p>
          <a:p>
            <a:pPr marL="514350" indent="-514350">
              <a:buFont typeface="+mj-lt"/>
              <a:buAutoNum type="arabicPeriod" startAt="3"/>
            </a:pPr>
            <a:r>
              <a:rPr lang="en-US" sz="2900" dirty="0" smtClean="0">
                <a:latin typeface="Thames"/>
              </a:rPr>
              <a:t>Use 5-20 intervals.</a:t>
            </a:r>
          </a:p>
          <a:p>
            <a:pPr marL="514350" indent="-514350">
              <a:buFont typeface="+mj-lt"/>
              <a:buAutoNum type="arabicPeriod" startAt="3"/>
            </a:pPr>
            <a:r>
              <a:rPr lang="en-US" sz="2900" dirty="0" smtClean="0">
                <a:latin typeface="Thames"/>
              </a:rPr>
              <a:t>Count the number of observations in each class interval. This count is the </a:t>
            </a:r>
            <a:r>
              <a:rPr lang="en-US" sz="2900" b="1" dirty="0" smtClean="0">
                <a:latin typeface="Thames"/>
              </a:rPr>
              <a:t>class frequency </a:t>
            </a:r>
            <a:r>
              <a:rPr lang="en-US" sz="2900" dirty="0" smtClean="0">
                <a:latin typeface="Thames"/>
              </a:rPr>
              <a:t>or </a:t>
            </a:r>
            <a:r>
              <a:rPr lang="en-US" sz="2900" b="1" dirty="0" smtClean="0">
                <a:latin typeface="Thames"/>
              </a:rPr>
              <a:t>frequency.</a:t>
            </a:r>
          </a:p>
          <a:p>
            <a:pPr marL="514350" indent="-514350">
              <a:buFont typeface="+mj-lt"/>
              <a:buAutoNum type="arabicPeriod" startAt="3"/>
            </a:pPr>
            <a:r>
              <a:rPr lang="en-US" sz="2900" dirty="0" smtClean="0">
                <a:latin typeface="Thames"/>
              </a:rPr>
              <a:t>Compute the proportion of observations in each class. This ratio is the </a:t>
            </a:r>
            <a:r>
              <a:rPr lang="en-US" sz="2900" b="1" dirty="0" smtClean="0">
                <a:latin typeface="Thames"/>
              </a:rPr>
              <a:t>relative frequency.</a:t>
            </a:r>
            <a:endParaRPr lang="en-US" sz="2900" b="1" dirty="0">
              <a:latin typeface="Thame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itle 2"/>
          <p:cNvSpPr>
            <a:spLocks noGrp="1" noChangeArrowheads="1"/>
          </p:cNvSpPr>
          <p:nvPr>
            <p:ph type="title"/>
          </p:nvPr>
        </p:nvSpPr>
        <p:spPr/>
        <p:txBody>
          <a:bodyPr/>
          <a:lstStyle/>
          <a:p>
            <a:pPr eaLnBrk="1" hangingPunct="1"/>
            <a:r>
              <a:rPr lang="en-US" altLang="en-US" sz="4000" b="1" dirty="0" smtClean="0">
                <a:latin typeface="Thames" panose="02000503080000020003"/>
                <a:ea typeface="Cambria" pitchFamily="18" charset="0"/>
                <a:cs typeface="Cambria" pitchFamily="18" charset="0"/>
              </a:rPr>
              <a:t>Constructing a Cumulative Relative Frequency Distribution</a:t>
            </a:r>
          </a:p>
        </p:txBody>
      </p:sp>
      <p:sp>
        <p:nvSpPr>
          <p:cNvPr id="2" name="Content Placeholder 1"/>
          <p:cNvSpPr>
            <a:spLocks noGrp="1"/>
          </p:cNvSpPr>
          <p:nvPr>
            <p:ph idx="1"/>
          </p:nvPr>
        </p:nvSpPr>
        <p:spPr/>
        <p:txBody>
          <a:bodyPr/>
          <a:lstStyle/>
          <a:p>
            <a:pPr marL="0" indent="0">
              <a:buNone/>
            </a:pPr>
            <a:r>
              <a:rPr lang="en-US" sz="3000" b="1" dirty="0" smtClean="0">
                <a:latin typeface="Thames"/>
              </a:rPr>
              <a:t>How to Construct a Frequency Distribution</a:t>
            </a:r>
          </a:p>
          <a:p>
            <a:pPr marL="514350" indent="-514350">
              <a:buFont typeface="+mj-lt"/>
              <a:buAutoNum type="arabicPeriod" startAt="6"/>
            </a:pPr>
            <a:r>
              <a:rPr lang="en-US" sz="3000" dirty="0" smtClean="0">
                <a:latin typeface="Thames"/>
              </a:rPr>
              <a:t>Find the </a:t>
            </a:r>
            <a:r>
              <a:rPr lang="en-US" sz="3000" b="1" dirty="0" smtClean="0">
                <a:latin typeface="Thames"/>
              </a:rPr>
              <a:t>cumulative relative frequency </a:t>
            </a:r>
            <a:r>
              <a:rPr lang="en-US" sz="3000" dirty="0" smtClean="0">
                <a:latin typeface="Thames"/>
              </a:rPr>
              <a:t>(CRF) for each class: the sum of all the relative frequencies of classes up to and including that class. This column is a running total, or accumulation, of relative frequency by row.</a:t>
            </a:r>
            <a:endParaRPr lang="en-US" sz="3000" dirty="0">
              <a:latin typeface="Thame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noChangeArrowheads="1"/>
          </p:cNvSpPr>
          <p:nvPr>
            <p:ph type="title"/>
          </p:nvPr>
        </p:nvSpPr>
        <p:spPr/>
        <p:txBody>
          <a:bodyPr/>
          <a:lstStyle/>
          <a:p>
            <a:r>
              <a:rPr lang="en-US" altLang="en-US" b="1" dirty="0" smtClean="0">
                <a:latin typeface="Thames" panose="02000503080000020003"/>
                <a:ea typeface="Cambria" pitchFamily="18" charset="0"/>
                <a:cs typeface="Cambria" pitchFamily="18" charset="0"/>
              </a:rPr>
              <a:t>Example: Frequency Distribution</a:t>
            </a:r>
          </a:p>
        </p:txBody>
      </p:sp>
      <p:sp>
        <p:nvSpPr>
          <p:cNvPr id="4" name="Content Placeholder 3"/>
          <p:cNvSpPr>
            <a:spLocks noGrp="1"/>
          </p:cNvSpPr>
          <p:nvPr>
            <p:ph idx="12"/>
          </p:nvPr>
        </p:nvSpPr>
        <p:spPr>
          <a:xfrm>
            <a:off x="1169894" y="1905000"/>
            <a:ext cx="7772400" cy="1856441"/>
          </a:xfrm>
        </p:spPr>
        <p:txBody>
          <a:bodyPr/>
          <a:lstStyle/>
          <a:p>
            <a:pPr marL="0" indent="0">
              <a:buNone/>
            </a:pPr>
            <a:r>
              <a:rPr lang="en-US" altLang="en-US" sz="2000" dirty="0" smtClean="0">
                <a:latin typeface="Thames" panose="02000503080000020003"/>
                <a:ea typeface="Cambria" pitchFamily="18" charset="0"/>
                <a:cs typeface="Cambria" pitchFamily="18" charset="0"/>
              </a:rPr>
              <a:t>Torque is a measure of the force needed to cause an object to rotate. It is usually measured in foot-pounds (ft-lb). As part of a quality-control program, Whirlpool inspectors measure the initial torque needed to loosen the balancing bolts on each leg of a clothes washer. A random sample of these measurements yields the following frequency distribution.</a:t>
            </a:r>
          </a:p>
        </p:txBody>
      </p:sp>
      <p:graphicFrame>
        <p:nvGraphicFramePr>
          <p:cNvPr id="6" name="Table Placeholder 5"/>
          <p:cNvGraphicFramePr>
            <a:graphicFrameLocks noGrp="1"/>
          </p:cNvGraphicFramePr>
          <p:nvPr>
            <p:ph type="tbl" sz="quarter" idx="13"/>
            <p:extLst>
              <p:ext uri="{D42A27DB-BD31-4B8C-83A1-F6EECF244321}">
                <p14:modId xmlns:p14="http://schemas.microsoft.com/office/powerpoint/2010/main" val="522773517"/>
              </p:ext>
            </p:extLst>
          </p:nvPr>
        </p:nvGraphicFramePr>
        <p:xfrm>
          <a:off x="457200" y="3886200"/>
          <a:ext cx="8389070" cy="2377440"/>
        </p:xfrm>
        <a:graphic>
          <a:graphicData uri="http://schemas.openxmlformats.org/drawingml/2006/table">
            <a:tbl>
              <a:tblPr firstRow="1" bandRow="1">
                <a:tableStyleId>{5940675A-B579-460E-94D1-54222C63F5DA}</a:tableStyleId>
              </a:tblPr>
              <a:tblGrid>
                <a:gridCol w="614680">
                  <a:extLst>
                    <a:ext uri="{9D8B030D-6E8A-4147-A177-3AD203B41FA5}">
                      <a16:colId xmlns="" xmlns:a16="http://schemas.microsoft.com/office/drawing/2014/main" val="20000"/>
                    </a:ext>
                  </a:extLst>
                </a:gridCol>
                <a:gridCol w="962342">
                  <a:extLst>
                    <a:ext uri="{9D8B030D-6E8A-4147-A177-3AD203B41FA5}">
                      <a16:colId xmlns="" xmlns:a16="http://schemas.microsoft.com/office/drawing/2014/main" val="20001"/>
                    </a:ext>
                  </a:extLst>
                </a:gridCol>
                <a:gridCol w="1557655">
                  <a:extLst>
                    <a:ext uri="{9D8B030D-6E8A-4147-A177-3AD203B41FA5}">
                      <a16:colId xmlns="" xmlns:a16="http://schemas.microsoft.com/office/drawing/2014/main" val="20002"/>
                    </a:ext>
                  </a:extLst>
                </a:gridCol>
                <a:gridCol w="1557655">
                  <a:extLst>
                    <a:ext uri="{9D8B030D-6E8A-4147-A177-3AD203B41FA5}">
                      <a16:colId xmlns="" xmlns:a16="http://schemas.microsoft.com/office/drawing/2014/main" val="20003"/>
                    </a:ext>
                  </a:extLst>
                </a:gridCol>
                <a:gridCol w="1639338">
                  <a:extLst>
                    <a:ext uri="{9D8B030D-6E8A-4147-A177-3AD203B41FA5}">
                      <a16:colId xmlns="" xmlns:a16="http://schemas.microsoft.com/office/drawing/2014/main" val="20004"/>
                    </a:ext>
                  </a:extLst>
                </a:gridCol>
                <a:gridCol w="2057400">
                  <a:extLst>
                    <a:ext uri="{9D8B030D-6E8A-4147-A177-3AD203B41FA5}">
                      <a16:colId xmlns="" xmlns:a16="http://schemas.microsoft.com/office/drawing/2014/main" val="20005"/>
                    </a:ext>
                  </a:extLst>
                </a:gridCol>
              </a:tblGrid>
              <a:tr h="152400">
                <a:tc>
                  <a:txBody>
                    <a:bodyPr/>
                    <a:lstStyle/>
                    <a:p>
                      <a:pPr algn="ctr"/>
                      <a:r>
                        <a:rPr lang="en-US" sz="1200" b="1" dirty="0" smtClean="0">
                          <a:latin typeface="Thames"/>
                        </a:rPr>
                        <a:t>Class</a:t>
                      </a:r>
                      <a:endParaRPr lang="en-US" sz="1200" b="1"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smtClean="0">
                          <a:latin typeface="Thames"/>
                        </a:rPr>
                        <a:t>Frequency</a:t>
                      </a:r>
                      <a:endParaRPr lang="en-US" sz="1200" b="1"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smtClean="0">
                          <a:latin typeface="Thames"/>
                        </a:rPr>
                        <a:t>Relative frequency</a:t>
                      </a:r>
                      <a:endParaRPr lang="en-US" sz="1200" b="1"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smtClean="0">
                          <a:latin typeface="Thames"/>
                        </a:rPr>
                        <a:t>Relative frequency</a:t>
                      </a:r>
                      <a:endParaRPr lang="en-US" sz="1200" b="1"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latin typeface="Thames"/>
                        </a:rPr>
                        <a:t>Cumulative relative frequency</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latin typeface="Thames"/>
                        </a:rPr>
                        <a:t>Cumulative relative frequency</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1920">
                <a:tc>
                  <a:txBody>
                    <a:bodyPr/>
                    <a:lstStyle/>
                    <a:p>
                      <a:pPr algn="ctr"/>
                      <a:r>
                        <a:rPr lang="en-US" sz="1200" dirty="0" smtClean="0">
                          <a:latin typeface="Thames"/>
                        </a:rPr>
                        <a:t>10-20</a:t>
                      </a: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4</a:t>
                      </a: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0.16</a:t>
                      </a: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(=4/25)</a:t>
                      </a: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0.16</a:t>
                      </a: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(=0.16)</a:t>
                      </a: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0">
                <a:tc>
                  <a:txBody>
                    <a:bodyPr/>
                    <a:lstStyle/>
                    <a:p>
                      <a:pPr algn="ctr"/>
                      <a:r>
                        <a:rPr lang="en-US" sz="1200" dirty="0" smtClean="0">
                          <a:latin typeface="Thames"/>
                        </a:rPr>
                        <a:t>20-30</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7</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0.28</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(=7/25)</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0.44</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(=0.16 + 0.28)</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121920">
                <a:tc>
                  <a:txBody>
                    <a:bodyPr/>
                    <a:lstStyle/>
                    <a:p>
                      <a:pPr algn="ctr"/>
                      <a:r>
                        <a:rPr lang="en-US" sz="1200" dirty="0" smtClean="0">
                          <a:latin typeface="Thames"/>
                        </a:rPr>
                        <a:t>30-40</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5</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0.20</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(=5/25)</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0.64</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(=0.44 + 0.20)</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0">
                <a:tc>
                  <a:txBody>
                    <a:bodyPr/>
                    <a:lstStyle/>
                    <a:p>
                      <a:pPr algn="ctr"/>
                      <a:r>
                        <a:rPr lang="en-US" sz="1200" dirty="0" smtClean="0">
                          <a:latin typeface="Thames"/>
                        </a:rPr>
                        <a:t>40-50</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4</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0.16</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(=4/25)</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0.80</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(=0.64 + 0.16)</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137160">
                <a:tc>
                  <a:txBody>
                    <a:bodyPr/>
                    <a:lstStyle/>
                    <a:p>
                      <a:pPr algn="ctr"/>
                      <a:r>
                        <a:rPr lang="en-US" sz="1200" dirty="0" smtClean="0">
                          <a:latin typeface="Thames"/>
                        </a:rPr>
                        <a:t>50-60</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3</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0.12</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(=3/25)</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0.92</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latin typeface="Thames"/>
                        </a:rPr>
                        <a:t>(=0.80 + 0.12)</a:t>
                      </a:r>
                      <a:endParaRPr lang="en-US" sz="12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121920">
                <a:tc>
                  <a:txBody>
                    <a:bodyPr/>
                    <a:lstStyle/>
                    <a:p>
                      <a:pPr algn="ctr"/>
                      <a:r>
                        <a:rPr lang="en-US" sz="1200" dirty="0" smtClean="0">
                          <a:latin typeface="Thames"/>
                        </a:rPr>
                        <a:t>60-70</a:t>
                      </a:r>
                      <a:endParaRPr lang="en-US" sz="1200"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Thames"/>
                        </a:rPr>
                        <a:t>2</a:t>
                      </a:r>
                      <a:endParaRPr lang="en-US" sz="1200"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Thames"/>
                        </a:rPr>
                        <a:t>0.08</a:t>
                      </a:r>
                      <a:endParaRPr lang="en-US" sz="1200"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Thames"/>
                        </a:rPr>
                        <a:t>(=2/25)</a:t>
                      </a:r>
                      <a:endParaRPr lang="en-US" sz="1200"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Thames"/>
                        </a:rPr>
                        <a:t>1.00</a:t>
                      </a:r>
                      <a:endParaRPr lang="en-US" sz="1200"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Thames"/>
                        </a:rPr>
                        <a:t>(=0.92 + 0.08)</a:t>
                      </a:r>
                      <a:endParaRPr lang="en-US" sz="1200"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6"/>
                  </a:ext>
                </a:extLst>
              </a:tr>
              <a:tr h="137160">
                <a:tc>
                  <a:txBody>
                    <a:bodyPr/>
                    <a:lstStyle/>
                    <a:p>
                      <a:pPr algn="ctr"/>
                      <a:r>
                        <a:rPr lang="en-US" sz="1200" dirty="0" smtClean="0">
                          <a:latin typeface="Thames"/>
                        </a:rPr>
                        <a:t>Total</a:t>
                      </a: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Thames"/>
                        </a:rPr>
                        <a:t>25</a:t>
                      </a: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Thames"/>
                        </a:rPr>
                        <a:t>1.00</a:t>
                      </a: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7"/>
                  </a:ext>
                </a:extLst>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Histograms</a:t>
            </a:r>
          </a:p>
        </p:txBody>
      </p:sp>
      <p:sp>
        <p:nvSpPr>
          <p:cNvPr id="33796" name="Content Placeholder 3"/>
          <p:cNvSpPr>
            <a:spLocks noGrp="1" noChangeArrowheads="1"/>
          </p:cNvSpPr>
          <p:nvPr>
            <p:ph idx="1"/>
          </p:nvPr>
        </p:nvSpPr>
        <p:spPr/>
        <p:txBody>
          <a:bodyPr/>
          <a:lstStyle/>
          <a:p>
            <a:pPr marL="0" indent="0" eaLnBrk="1" hangingPunct="1">
              <a:buFont typeface="Wingdings" pitchFamily="2" charset="2"/>
              <a:buNone/>
            </a:pPr>
            <a:r>
              <a:rPr lang="en-US" altLang="en-US" smtClean="0">
                <a:latin typeface="Thames" panose="02000503080000020003"/>
                <a:ea typeface="Cambria" pitchFamily="18" charset="0"/>
                <a:cs typeface="Cambria" pitchFamily="18" charset="0"/>
              </a:rPr>
              <a:t>A histogram is a graphical representation of a frequency distribution, a plot of frequency versus class interval.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Types of Data (2 of 3)</a:t>
            </a:r>
          </a:p>
        </p:txBody>
      </p:sp>
      <p:sp>
        <p:nvSpPr>
          <p:cNvPr id="7173" name="Content Placeholder3"/>
          <p:cNvSpPr>
            <a:spLocks noGrp="1" noChangeArrowheads="1"/>
          </p:cNvSpPr>
          <p:nvPr>
            <p:ph idx="1"/>
          </p:nvPr>
        </p:nvSpPr>
        <p:spPr/>
        <p:txBody>
          <a:bodyPr/>
          <a:lstStyle/>
          <a:p>
            <a:pPr eaLnBrk="1" hangingPunct="1"/>
            <a:r>
              <a:rPr lang="en-US" altLang="en-US" dirty="0" smtClean="0">
                <a:latin typeface="Thames" panose="02000503080000020003"/>
                <a:ea typeface="Cambria" pitchFamily="18" charset="0"/>
                <a:cs typeface="Cambria" pitchFamily="18" charset="0"/>
              </a:rPr>
              <a:t>A </a:t>
            </a:r>
            <a:r>
              <a:rPr lang="en-US" altLang="en-US" b="1" dirty="0" smtClean="0">
                <a:latin typeface="Thames" panose="02000503080000020003"/>
                <a:ea typeface="Cambria" pitchFamily="18" charset="0"/>
                <a:cs typeface="Cambria" pitchFamily="18" charset="0"/>
              </a:rPr>
              <a:t>categorical</a:t>
            </a:r>
            <a:r>
              <a:rPr lang="en-US" altLang="en-US" dirty="0" smtClean="0">
                <a:latin typeface="Thames" panose="02000503080000020003"/>
                <a:ea typeface="Cambria" pitchFamily="18" charset="0"/>
                <a:cs typeface="Cambria" pitchFamily="18" charset="0"/>
              </a:rPr>
              <a:t>, or </a:t>
            </a:r>
            <a:r>
              <a:rPr lang="en-US" altLang="en-US" b="1" dirty="0" smtClean="0">
                <a:latin typeface="Thames" panose="02000503080000020003"/>
                <a:ea typeface="Cambria" pitchFamily="18" charset="0"/>
                <a:cs typeface="Cambria" pitchFamily="18" charset="0"/>
              </a:rPr>
              <a:t>qualitative</a:t>
            </a:r>
            <a:r>
              <a:rPr lang="en-US" altLang="en-US" dirty="0" smtClean="0">
                <a:latin typeface="Thames" panose="02000503080000020003"/>
                <a:ea typeface="Cambria" pitchFamily="18" charset="0"/>
                <a:cs typeface="Cambria" pitchFamily="18" charset="0"/>
              </a:rPr>
              <a:t>, </a:t>
            </a:r>
            <a:r>
              <a:rPr lang="en-US" altLang="en-US" dirty="0" err="1" smtClean="0">
                <a:latin typeface="Thames" panose="02000503080000020003"/>
                <a:ea typeface="Cambria" pitchFamily="18" charset="0"/>
                <a:cs typeface="Cambria" pitchFamily="18" charset="0"/>
              </a:rPr>
              <a:t>univariate</a:t>
            </a:r>
            <a:r>
              <a:rPr lang="en-US" altLang="en-US" dirty="0" smtClean="0">
                <a:latin typeface="Thames" panose="02000503080000020003"/>
                <a:ea typeface="Cambria" pitchFamily="18" charset="0"/>
                <a:cs typeface="Cambria" pitchFamily="18" charset="0"/>
              </a:rPr>
              <a:t> data set consists of non-numerical observations that may be placed in categories.</a:t>
            </a:r>
          </a:p>
          <a:p>
            <a:pPr eaLnBrk="1" hangingPunct="1"/>
            <a:r>
              <a:rPr lang="en-US" altLang="en-US" dirty="0" smtClean="0">
                <a:latin typeface="Thames" panose="02000503080000020003"/>
                <a:ea typeface="Cambria" pitchFamily="18" charset="0"/>
                <a:cs typeface="Cambria" pitchFamily="18" charset="0"/>
              </a:rPr>
              <a:t>A </a:t>
            </a:r>
            <a:r>
              <a:rPr lang="en-US" altLang="en-US" b="1" dirty="0" smtClean="0">
                <a:latin typeface="Thames" panose="02000503080000020003"/>
                <a:ea typeface="Cambria" pitchFamily="18" charset="0"/>
                <a:cs typeface="Cambria" pitchFamily="18" charset="0"/>
              </a:rPr>
              <a:t>numerical</a:t>
            </a:r>
            <a:r>
              <a:rPr lang="en-US" altLang="en-US" dirty="0" smtClean="0">
                <a:latin typeface="Thames" panose="02000503080000020003"/>
                <a:ea typeface="Cambria" pitchFamily="18" charset="0"/>
                <a:cs typeface="Cambria" pitchFamily="18" charset="0"/>
              </a:rPr>
              <a:t>, or </a:t>
            </a:r>
            <a:r>
              <a:rPr lang="en-US" altLang="en-US" b="1" dirty="0" smtClean="0">
                <a:latin typeface="Thames" panose="02000503080000020003"/>
                <a:ea typeface="Cambria" pitchFamily="18" charset="0"/>
                <a:cs typeface="Cambria" pitchFamily="18" charset="0"/>
              </a:rPr>
              <a:t>quantitative</a:t>
            </a:r>
            <a:r>
              <a:rPr lang="en-US" altLang="en-US" dirty="0" smtClean="0">
                <a:latin typeface="Thames" panose="02000503080000020003"/>
                <a:ea typeface="Cambria" pitchFamily="18" charset="0"/>
                <a:cs typeface="Cambria" pitchFamily="18" charset="0"/>
              </a:rPr>
              <a:t>, </a:t>
            </a:r>
            <a:r>
              <a:rPr lang="en-US" altLang="en-US" dirty="0" err="1" smtClean="0">
                <a:latin typeface="Thames" panose="02000503080000020003"/>
                <a:ea typeface="Cambria" pitchFamily="18" charset="0"/>
                <a:cs typeface="Cambria" pitchFamily="18" charset="0"/>
              </a:rPr>
              <a:t>univariate</a:t>
            </a:r>
            <a:r>
              <a:rPr lang="en-US" altLang="en-US" dirty="0" smtClean="0">
                <a:latin typeface="Thames" panose="02000503080000020003"/>
                <a:ea typeface="Cambria" pitchFamily="18" charset="0"/>
                <a:cs typeface="Cambria" pitchFamily="18" charset="0"/>
              </a:rPr>
              <a:t> data set consists of observations that are numbers.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How to Construct a Histogram</a:t>
            </a:r>
          </a:p>
        </p:txBody>
      </p:sp>
      <p:sp>
        <p:nvSpPr>
          <p:cNvPr id="2" name="Content Placeholder 1"/>
          <p:cNvSpPr>
            <a:spLocks noGrp="1"/>
          </p:cNvSpPr>
          <p:nvPr>
            <p:ph idx="1"/>
          </p:nvPr>
        </p:nvSpPr>
        <p:spPr/>
        <p:txBody>
          <a:bodyPr/>
          <a:lstStyle/>
          <a:p>
            <a:pPr marL="0" indent="0">
              <a:spcBef>
                <a:spcPts val="624"/>
              </a:spcBef>
              <a:buNone/>
            </a:pPr>
            <a:r>
              <a:rPr lang="en-US" sz="2900" b="1" dirty="0" smtClean="0">
                <a:latin typeface="Thames"/>
              </a:rPr>
              <a:t>How to Construct a Histogram</a:t>
            </a:r>
          </a:p>
          <a:p>
            <a:pPr marL="514350" indent="-514350">
              <a:spcBef>
                <a:spcPts val="624"/>
              </a:spcBef>
              <a:buFont typeface="+mj-lt"/>
              <a:buAutoNum type="arabicPeriod"/>
            </a:pPr>
            <a:r>
              <a:rPr lang="en-US" sz="2900" dirty="0" smtClean="0">
                <a:latin typeface="Thames"/>
              </a:rPr>
              <a:t>Draw a horizontal axis and place tick marks corresponding to the class boundaries.</a:t>
            </a:r>
          </a:p>
          <a:p>
            <a:pPr marL="514350" indent="-514350">
              <a:spcBef>
                <a:spcPts val="624"/>
              </a:spcBef>
              <a:buFont typeface="+mj-lt"/>
              <a:buAutoNum type="arabicPeriod"/>
            </a:pPr>
            <a:r>
              <a:rPr lang="en-US" sz="2900" dirty="0" smtClean="0">
                <a:latin typeface="Thames"/>
              </a:rPr>
              <a:t>Draw a vertical axis and place tick marks corresponding to frequency. Label each axis.</a:t>
            </a:r>
          </a:p>
          <a:p>
            <a:pPr marL="514350" indent="-514350">
              <a:spcBef>
                <a:spcPts val="624"/>
              </a:spcBef>
              <a:buFont typeface="+mj-lt"/>
              <a:buAutoNum type="arabicPeriod"/>
            </a:pPr>
            <a:r>
              <a:rPr lang="en-US" sz="2900" dirty="0" smtClean="0">
                <a:latin typeface="Thames"/>
              </a:rPr>
              <a:t>Draw a rectangle above each class with height equal to frequency.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6"/>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Frequency Histogram of Torque</a:t>
            </a:r>
          </a:p>
        </p:txBody>
      </p:sp>
      <p:pic>
        <p:nvPicPr>
          <p:cNvPr id="11" name="Picture 1" descr="A bar graph for frequency of Torque is shown. &#10;The horizontal axis shows Torque values ranging from 10 to 70. The vertical axis represents Frequency ranging from 1 to 7. The data for each interval in Torque are as follows: (10 to 20, 4), (20 to 30, 7), (30 to 40, 5), (40 to 50, 4), (50 to 60, 3), (60 to 70, 2). "/>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068687" y="2173532"/>
            <a:ext cx="5006627" cy="382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itle 6"/>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Frequency Versus Relative Frequency Histograms</a:t>
            </a:r>
          </a:p>
        </p:txBody>
      </p:sp>
      <p:sp>
        <p:nvSpPr>
          <p:cNvPr id="2" name="Content Placeholder 1"/>
          <p:cNvSpPr>
            <a:spLocks noGrp="1"/>
          </p:cNvSpPr>
          <p:nvPr>
            <p:ph idx="1"/>
          </p:nvPr>
        </p:nvSpPr>
        <p:spPr>
          <a:xfrm>
            <a:off x="1182688" y="2017713"/>
            <a:ext cx="7772400" cy="954087"/>
          </a:xfrm>
        </p:spPr>
        <p:txBody>
          <a:bodyPr/>
          <a:lstStyle/>
          <a:p>
            <a:pPr marL="0" indent="0">
              <a:spcBef>
                <a:spcPts val="624"/>
              </a:spcBef>
              <a:buNone/>
            </a:pPr>
            <a:r>
              <a:rPr lang="en-US" altLang="en-US" kern="0" dirty="0" smtClean="0">
                <a:latin typeface="Thames" panose="02000503080000020003"/>
                <a:ea typeface="Cambria" panose="02040503050406030204" pitchFamily="18" charset="0"/>
                <a:cs typeface="Cambria" panose="02040503050406030204" pitchFamily="18" charset="0"/>
              </a:rPr>
              <a:t>Yearly subsidence rate (in mm) from a random sample of San Francisco Bay locations</a:t>
            </a:r>
          </a:p>
        </p:txBody>
      </p:sp>
      <p:pic>
        <p:nvPicPr>
          <p:cNvPr id="12" name="Picture 1" descr="Two bar graphs for shows frequency of Subsidence and relative frequency of Subsidence is shown. &#10;In the first graph, the horizontal axis represents Subsidence ranging from 0 to 14. The vertical axis represents Frequency ranging from 1 to 60. The data for each interval in Subsidence are as follows: (0 to 2, 5), (2 to 4, 22), (4 to 6, 45), (6 to 8, 55), (8 to 10, 45), (10 to 12, 20), (12 to 14, 10).&#10;In the second graph, the horizontal axis represents Subsidence ranging from 0 to 14. The vertical axis represents Relative Frequency ranging from 0.00 to 0.30. The data for each interval in Subsidence are as follows: (0 to 2, 0.025), (2 to 4, 0.12), (4 to 6, 0.23), (6 to 8, 0.27), (8 to 10, 0.23), (10 to 12, 0.10), (12 to 14, 0.05)."/>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814424" y="3143619"/>
            <a:ext cx="7515152" cy="295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A Closer Look (2 of 2)</a:t>
            </a:r>
          </a:p>
        </p:txBody>
      </p:sp>
      <p:sp>
        <p:nvSpPr>
          <p:cNvPr id="37892" name="Content Placeholder 3"/>
          <p:cNvSpPr>
            <a:spLocks noGrp="1" noChangeArrowheads="1"/>
          </p:cNvSpPr>
          <p:nvPr>
            <p:ph idx="1"/>
          </p:nvPr>
        </p:nvSpPr>
        <p:spPr>
          <a:xfrm>
            <a:off x="1182688" y="2017712"/>
            <a:ext cx="7772400" cy="4230687"/>
          </a:xfrm>
        </p:spPr>
        <p:txBody>
          <a:bodyPr/>
          <a:lstStyle/>
          <a:p>
            <a:pPr marL="457200" indent="-457200" eaLnBrk="1" hangingPunct="1">
              <a:buClr>
                <a:schemeClr val="tx1"/>
              </a:buClr>
              <a:buSzTx/>
              <a:buFont typeface="Wingdings" pitchFamily="2" charset="2"/>
              <a:buAutoNum type="arabicPeriod"/>
            </a:pPr>
            <a:r>
              <a:rPr lang="en-US" altLang="en-US" sz="2000" dirty="0" smtClean="0">
                <a:latin typeface="Thames" panose="02000503080000020003"/>
                <a:ea typeface="Cambria" pitchFamily="18" charset="0"/>
                <a:cs typeface="Cambria" pitchFamily="18" charset="0"/>
              </a:rPr>
              <a:t>A histogram tells us about the shape, center, and variability of the distribution, and allows us to quickly identify any outliers.</a:t>
            </a:r>
          </a:p>
          <a:p>
            <a:pPr marL="457200" indent="-457200" eaLnBrk="1" hangingPunct="1">
              <a:buClr>
                <a:schemeClr val="tx1"/>
              </a:buClr>
              <a:buSzTx/>
              <a:buFont typeface="Wingdings" pitchFamily="2" charset="2"/>
              <a:buAutoNum type="arabicPeriod"/>
            </a:pPr>
            <a:r>
              <a:rPr lang="en-US" altLang="en-US" sz="2000" dirty="0" smtClean="0">
                <a:latin typeface="Thames" panose="02000503080000020003"/>
                <a:ea typeface="Cambria" pitchFamily="18" charset="0"/>
                <a:cs typeface="Cambria" pitchFamily="18" charset="0"/>
              </a:rPr>
              <a:t>To construct a histogram by hand, you must construct the frequency distribution first. Calculators and computers can construct the histogram directly from the data.</a:t>
            </a:r>
          </a:p>
          <a:p>
            <a:pPr marL="457200" indent="-457200" eaLnBrk="1" hangingPunct="1">
              <a:buClr>
                <a:schemeClr val="tx1"/>
              </a:buClr>
              <a:buSzTx/>
              <a:buFont typeface="Wingdings" pitchFamily="2" charset="2"/>
              <a:buAutoNum type="arabicPeriod"/>
            </a:pPr>
            <a:r>
              <a:rPr lang="en-US" altLang="en-US" sz="2000" dirty="0" smtClean="0">
                <a:latin typeface="Thames" panose="02000503080000020003"/>
                <a:ea typeface="Cambria" pitchFamily="18" charset="0"/>
                <a:cs typeface="Cambria" pitchFamily="18" charset="0"/>
              </a:rPr>
              <a:t>To construct a </a:t>
            </a:r>
            <a:r>
              <a:rPr lang="en-US" altLang="en-US" sz="2000" i="1" dirty="0" smtClean="0">
                <a:latin typeface="Thames" panose="02000503080000020003"/>
                <a:ea typeface="Cambria" pitchFamily="18" charset="0"/>
                <a:cs typeface="Cambria" pitchFamily="18" charset="0"/>
              </a:rPr>
              <a:t>relative</a:t>
            </a:r>
            <a:r>
              <a:rPr lang="en-US" altLang="en-US" sz="2000" dirty="0" smtClean="0">
                <a:latin typeface="Thames" panose="02000503080000020003"/>
                <a:ea typeface="Cambria" pitchFamily="18" charset="0"/>
                <a:cs typeface="Cambria" pitchFamily="18" charset="0"/>
              </a:rPr>
              <a:t> frequency histogram, plot relative frequency versus class interval. The only difference between a frequency histogram and a relative frequency histogram is the scale on the vertical axis. The two graphs are identical in appearance.</a:t>
            </a:r>
          </a:p>
          <a:p>
            <a:pPr marL="457200" indent="-457200" eaLnBrk="1" hangingPunct="1">
              <a:buClr>
                <a:schemeClr val="tx1"/>
              </a:buClr>
              <a:buSzTx/>
              <a:buFont typeface="Wingdings" pitchFamily="2" charset="2"/>
              <a:buAutoNum type="arabicPeriod"/>
            </a:pPr>
            <a:r>
              <a:rPr lang="en-US" altLang="en-US" sz="2000" dirty="0" smtClean="0">
                <a:latin typeface="Thames" panose="02000503080000020003"/>
                <a:ea typeface="Cambria" pitchFamily="18" charset="0"/>
                <a:cs typeface="Cambria" pitchFamily="18" charset="0"/>
              </a:rPr>
              <a:t>Histograms should not be used for inference. They provide a quick look at the distribution, and only suggest certain characteristics.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Density Histograms (Unequal Class Widths)</a:t>
            </a:r>
          </a:p>
        </p:txBody>
      </p:sp>
      <p:sp>
        <p:nvSpPr>
          <p:cNvPr id="38917" name="Content Placholder 3"/>
          <p:cNvSpPr>
            <a:spLocks noGrp="1" noChangeArrowheads="1"/>
          </p:cNvSpPr>
          <p:nvPr>
            <p:ph idx="1"/>
          </p:nvPr>
        </p:nvSpPr>
        <p:spPr/>
        <p:txBody>
          <a:bodyPr/>
          <a:lstStyle/>
          <a:p>
            <a:pPr marL="609600" indent="-609600" eaLnBrk="1" hangingPunct="1">
              <a:buClr>
                <a:schemeClr val="tx1"/>
              </a:buClr>
              <a:buSzTx/>
              <a:buFont typeface="Wingdings" pitchFamily="2" charset="2"/>
              <a:buAutoNum type="arabicPeriod"/>
            </a:pPr>
            <a:r>
              <a:rPr lang="en-US" altLang="en-US" dirty="0" smtClean="0">
                <a:latin typeface="Thames" panose="02000503080000020003"/>
                <a:ea typeface="Cambria" pitchFamily="18" charset="0"/>
                <a:cs typeface="Cambria" pitchFamily="18" charset="0"/>
              </a:rPr>
              <a:t>Do </a:t>
            </a:r>
            <a:r>
              <a:rPr lang="en-US" altLang="en-US" i="1" dirty="0" smtClean="0">
                <a:latin typeface="Thames" panose="02000503080000020003"/>
                <a:ea typeface="Cambria" pitchFamily="18" charset="0"/>
                <a:cs typeface="Cambria" pitchFamily="18" charset="0"/>
              </a:rPr>
              <a:t>not</a:t>
            </a:r>
            <a:r>
              <a:rPr lang="en-US" altLang="en-US" dirty="0" smtClean="0">
                <a:latin typeface="Thames" panose="02000503080000020003"/>
                <a:ea typeface="Cambria" pitchFamily="18" charset="0"/>
                <a:cs typeface="Cambria" pitchFamily="18" charset="0"/>
              </a:rPr>
              <a:t> use either frequency or relative frequency on the vertical axis of the corresponding histogram.</a:t>
            </a:r>
          </a:p>
          <a:p>
            <a:pPr marL="609600" indent="-609600" eaLnBrk="1" hangingPunct="1">
              <a:buClr>
                <a:schemeClr val="tx1"/>
              </a:buClr>
              <a:buSzTx/>
              <a:buFont typeface="Wingdings" pitchFamily="2" charset="2"/>
              <a:buAutoNum type="arabicPeriod"/>
            </a:pPr>
            <a:r>
              <a:rPr lang="en-US" altLang="en-US" dirty="0" smtClean="0">
                <a:latin typeface="Thames" panose="02000503080000020003"/>
                <a:ea typeface="Cambria" pitchFamily="18" charset="0"/>
                <a:cs typeface="Cambria" pitchFamily="18" charset="0"/>
              </a:rPr>
              <a:t>To account for the unequal class width, set the area of each rectangle equal to the relative frequency.</a:t>
            </a:r>
          </a:p>
          <a:p>
            <a:pPr marL="609600" indent="-609600" eaLnBrk="1" hangingPunct="1">
              <a:buClr>
                <a:schemeClr val="tx1"/>
              </a:buClr>
              <a:buSzTx/>
              <a:buFont typeface="Wingdings" pitchFamily="2" charset="2"/>
              <a:buAutoNum type="arabicPeriod"/>
            </a:pPr>
            <a:r>
              <a:rPr lang="en-US" altLang="en-US" dirty="0" smtClean="0">
                <a:latin typeface="Thames" panose="02000503080000020003"/>
                <a:ea typeface="Cambria" pitchFamily="18" charset="0"/>
                <a:cs typeface="Cambria" pitchFamily="18" charset="0"/>
              </a:rPr>
              <a:t>The height of each rectangle is called the density.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Finding the Density</a:t>
            </a:r>
          </a:p>
        </p:txBody>
      </p:sp>
      <p:sp>
        <p:nvSpPr>
          <p:cNvPr id="2" name="Content Placeholder 1"/>
          <p:cNvSpPr>
            <a:spLocks noGrp="1"/>
          </p:cNvSpPr>
          <p:nvPr>
            <p:ph idx="1"/>
          </p:nvPr>
        </p:nvSpPr>
        <p:spPr>
          <a:xfrm>
            <a:off x="685800" y="2017713"/>
            <a:ext cx="8269288" cy="4114800"/>
          </a:xfrm>
        </p:spPr>
        <p:txBody>
          <a:bodyPr/>
          <a:lstStyle/>
          <a:p>
            <a:pPr marL="0" indent="0">
              <a:spcBef>
                <a:spcPts val="624"/>
              </a:spcBef>
              <a:buNone/>
            </a:pPr>
            <a:r>
              <a:rPr lang="en-US" sz="2600" b="1" dirty="0" smtClean="0">
                <a:latin typeface="Thames"/>
              </a:rPr>
              <a:t>How to </a:t>
            </a:r>
            <a:r>
              <a:rPr lang="en-US" sz="2600" b="1" dirty="0">
                <a:latin typeface="Thames"/>
              </a:rPr>
              <a:t>F</a:t>
            </a:r>
            <a:r>
              <a:rPr lang="en-US" sz="2600" b="1" dirty="0" smtClean="0">
                <a:latin typeface="Thames"/>
              </a:rPr>
              <a:t>ind the Density</a:t>
            </a:r>
          </a:p>
          <a:p>
            <a:pPr marL="0" indent="0">
              <a:spcBef>
                <a:spcPts val="624"/>
              </a:spcBef>
              <a:buNone/>
            </a:pPr>
            <a:r>
              <a:rPr lang="en-US" sz="2600" dirty="0" smtClean="0">
                <a:latin typeface="Thames"/>
              </a:rPr>
              <a:t>To find the density for each class:</a:t>
            </a:r>
          </a:p>
          <a:p>
            <a:pPr marL="514350" indent="-514350">
              <a:spcBef>
                <a:spcPts val="624"/>
              </a:spcBef>
              <a:buFont typeface="+mj-lt"/>
              <a:buAutoNum type="arabicPeriod"/>
            </a:pPr>
            <a:r>
              <a:rPr lang="en-US" sz="2600" dirty="0" smtClean="0">
                <a:latin typeface="Thames"/>
              </a:rPr>
              <a:t>Set the area of each rectangle equal to the relative frequency.</a:t>
            </a:r>
          </a:p>
          <a:p>
            <a:pPr marL="0" indent="508000">
              <a:spcBef>
                <a:spcPts val="624"/>
              </a:spcBef>
              <a:buNone/>
            </a:pPr>
            <a:r>
              <a:rPr lang="en-US" sz="2600" dirty="0" smtClean="0">
                <a:latin typeface="Thames"/>
              </a:rPr>
              <a:t>Area of rectangle = Relative frequency</a:t>
            </a:r>
          </a:p>
          <a:p>
            <a:pPr marL="0" indent="2627313">
              <a:spcBef>
                <a:spcPts val="624"/>
              </a:spcBef>
              <a:buNone/>
            </a:pPr>
            <a:r>
              <a:rPr lang="en-US" sz="2600" dirty="0" smtClean="0">
                <a:latin typeface="Thames"/>
              </a:rPr>
              <a:t>	    = </a:t>
            </a:r>
            <a:r>
              <a:rPr lang="en-US" sz="2600" dirty="0" smtClean="0">
                <a:latin typeface="Thames"/>
              </a:rPr>
              <a:t>(Height) </a:t>
            </a:r>
            <a:r>
              <a:rPr lang="en-US" sz="2600" dirty="0" smtClean="0">
                <a:latin typeface="Thames"/>
                <a:cs typeface="Times New Roman"/>
              </a:rPr>
              <a:t>× (Class width)</a:t>
            </a:r>
          </a:p>
          <a:p>
            <a:pPr marL="514350" indent="-514350">
              <a:spcBef>
                <a:spcPts val="624"/>
              </a:spcBef>
              <a:buFont typeface="+mj-lt"/>
              <a:buAutoNum type="arabicPeriod" startAt="2"/>
            </a:pPr>
            <a:r>
              <a:rPr lang="en-US" sz="2600" dirty="0" smtClean="0">
                <a:latin typeface="Thames"/>
                <a:cs typeface="Times New Roman"/>
              </a:rPr>
              <a:t>Solve for the height.</a:t>
            </a:r>
          </a:p>
          <a:p>
            <a:pPr marL="0" indent="0">
              <a:spcBef>
                <a:spcPts val="624"/>
              </a:spcBef>
              <a:buNone/>
            </a:pPr>
            <a:r>
              <a:rPr lang="en-US" sz="2600" dirty="0" smtClean="0">
                <a:latin typeface="Thames"/>
                <a:cs typeface="Times New Roman"/>
              </a:rPr>
              <a:t>Density = Height = (Relative frequency)/(Class width)</a:t>
            </a:r>
            <a:endParaRPr lang="en-US" sz="2600" dirty="0">
              <a:latin typeface="Thame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itle 6"/>
          <p:cNvSpPr>
            <a:spLocks noGrp="1" noChangeArrowheads="1"/>
          </p:cNvSpPr>
          <p:nvPr>
            <p:ph type="title"/>
          </p:nvPr>
        </p:nvSpPr>
        <p:spPr/>
        <p:txBody>
          <a:bodyPr/>
          <a:lstStyle/>
          <a:p>
            <a:pPr eaLnBrk="1" hangingPunct="1"/>
            <a:r>
              <a:rPr lang="en-US" altLang="en-US" sz="3600" b="1" dirty="0" smtClean="0">
                <a:latin typeface="Thames" panose="02000503080000020003"/>
                <a:ea typeface="Cambria" pitchFamily="18" charset="0"/>
                <a:cs typeface="Cambria" pitchFamily="18" charset="0"/>
              </a:rPr>
              <a:t>Histogram with Unequal Class Widths</a:t>
            </a:r>
          </a:p>
        </p:txBody>
      </p:sp>
      <p:sp>
        <p:nvSpPr>
          <p:cNvPr id="2" name="Content Placeholder 1"/>
          <p:cNvSpPr>
            <a:spLocks noGrp="1"/>
          </p:cNvSpPr>
          <p:nvPr>
            <p:ph idx="1"/>
          </p:nvPr>
        </p:nvSpPr>
        <p:spPr>
          <a:xfrm>
            <a:off x="1182688" y="2017713"/>
            <a:ext cx="7772400" cy="1106487"/>
          </a:xfrm>
        </p:spPr>
        <p:txBody>
          <a:bodyPr/>
          <a:lstStyle/>
          <a:p>
            <a:pPr marL="0" indent="0">
              <a:buNone/>
            </a:pPr>
            <a:r>
              <a:rPr lang="en-US" altLang="en-US" kern="0" dirty="0" smtClean="0">
                <a:latin typeface="Thames" panose="02000503080000020003"/>
                <a:ea typeface="Cambria" panose="02040503050406030204" pitchFamily="18" charset="0"/>
                <a:cs typeface="Cambria" panose="02040503050406030204" pitchFamily="18" charset="0"/>
              </a:rPr>
              <a:t>Accident demographics: The number of automobile fatalities in the United States in 2016 by age group</a:t>
            </a:r>
          </a:p>
        </p:txBody>
      </p:sp>
      <p:pic>
        <p:nvPicPr>
          <p:cNvPr id="12" name="Picture 1" descr="A bar graph for destiny by age is shown. &#10;The horizontal axis represents age and ranges from 13 to 70. The vertical axis represents Frequency and ranges from 0 to 0.030. The data for each interval in Subsidence are as follows: (0 to 2, 5), (2 to 4, 22), (4 to 6, 45), (6 to 8, 55), (8 to 10, 45), (10 to 12, 20), (12 to 14, 10).&#10;In the second graph, the horizontal axis represents Subsidence and ranges from 0 to 14. The vertical axis represents Relative Frequency and ranges from 0.00 to 0.30. The data for each interval in Subsidence are as follows: (13 to 16, 0.005), (16 to 20, 0.019), (20 to 25, 0.027), (30 to 40, 0.018), (40 to 50, 0.015), (50 to 60 0.017), (60 to 70, 0.015)."/>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686558" y="3131164"/>
            <a:ext cx="3770885" cy="30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Shape of a Distribution</a:t>
            </a:r>
          </a:p>
        </p:txBody>
      </p:sp>
      <p:sp>
        <p:nvSpPr>
          <p:cNvPr id="2" name="Content Placeholder 1"/>
          <p:cNvSpPr>
            <a:spLocks noGrp="1"/>
          </p:cNvSpPr>
          <p:nvPr>
            <p:ph idx="1"/>
          </p:nvPr>
        </p:nvSpPr>
        <p:spPr/>
        <p:txBody>
          <a:bodyPr/>
          <a:lstStyle/>
          <a:p>
            <a:pPr marL="0" indent="0">
              <a:spcBef>
                <a:spcPts val="624"/>
              </a:spcBef>
              <a:buNone/>
            </a:pPr>
            <a:r>
              <a:rPr lang="en-US" b="1" dirty="0" smtClean="0">
                <a:latin typeface="Thames"/>
              </a:rPr>
              <a:t>Definition</a:t>
            </a:r>
          </a:p>
          <a:p>
            <a:pPr marL="514350" indent="-514350">
              <a:spcBef>
                <a:spcPts val="624"/>
              </a:spcBef>
              <a:buFont typeface="+mj-lt"/>
              <a:buAutoNum type="arabicPeriod"/>
            </a:pPr>
            <a:r>
              <a:rPr lang="en-US" dirty="0" smtClean="0">
                <a:latin typeface="Thames"/>
              </a:rPr>
              <a:t>A </a:t>
            </a:r>
            <a:r>
              <a:rPr lang="en-US" b="1" dirty="0" err="1" smtClean="0">
                <a:latin typeface="Thames"/>
              </a:rPr>
              <a:t>unimodal</a:t>
            </a:r>
            <a:r>
              <a:rPr lang="en-US" dirty="0" smtClean="0">
                <a:latin typeface="Thames"/>
              </a:rPr>
              <a:t> distribution had one peak.</a:t>
            </a:r>
          </a:p>
          <a:p>
            <a:pPr marL="514350" indent="-514350">
              <a:spcBef>
                <a:spcPts val="624"/>
              </a:spcBef>
              <a:buFont typeface="+mj-lt"/>
              <a:buAutoNum type="arabicPeriod"/>
            </a:pPr>
            <a:r>
              <a:rPr lang="en-US" dirty="0" smtClean="0">
                <a:latin typeface="Thames"/>
              </a:rPr>
              <a:t>A </a:t>
            </a:r>
            <a:r>
              <a:rPr lang="en-US" b="1" dirty="0" smtClean="0">
                <a:latin typeface="Thames"/>
              </a:rPr>
              <a:t>bimodal</a:t>
            </a:r>
            <a:r>
              <a:rPr lang="en-US" dirty="0" smtClean="0">
                <a:latin typeface="Thames"/>
              </a:rPr>
              <a:t> distribution has two peaks.</a:t>
            </a:r>
          </a:p>
          <a:p>
            <a:pPr marL="514350" indent="-514350">
              <a:spcBef>
                <a:spcPts val="624"/>
              </a:spcBef>
              <a:buFont typeface="+mj-lt"/>
              <a:buAutoNum type="arabicPeriod"/>
            </a:pPr>
            <a:r>
              <a:rPr lang="en-US" dirty="0" smtClean="0">
                <a:latin typeface="Thames"/>
              </a:rPr>
              <a:t>A </a:t>
            </a:r>
            <a:r>
              <a:rPr lang="en-US" b="1" dirty="0" smtClean="0">
                <a:latin typeface="Thames"/>
              </a:rPr>
              <a:t>multimodal</a:t>
            </a:r>
            <a:r>
              <a:rPr lang="en-US" dirty="0" smtClean="0">
                <a:latin typeface="Thames"/>
              </a:rPr>
              <a:t> distribution has more than one peak.</a:t>
            </a:r>
            <a:endParaRPr lang="en-US" dirty="0">
              <a:latin typeface="Thame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itle  6"/>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A </a:t>
            </a:r>
            <a:r>
              <a:rPr lang="en-US" altLang="en-US" b="1" dirty="0" err="1" smtClean="0">
                <a:latin typeface="Thames" panose="02000503080000020003"/>
                <a:ea typeface="Cambria" pitchFamily="18" charset="0"/>
                <a:cs typeface="Cambria" pitchFamily="18" charset="0"/>
              </a:rPr>
              <a:t>Unimodal</a:t>
            </a:r>
            <a:r>
              <a:rPr lang="en-US" altLang="en-US" b="1" dirty="0" smtClean="0">
                <a:latin typeface="Thames" panose="02000503080000020003"/>
                <a:ea typeface="Cambria" pitchFamily="18" charset="0"/>
                <a:cs typeface="Cambria" pitchFamily="18" charset="0"/>
              </a:rPr>
              <a:t> Distribution</a:t>
            </a:r>
          </a:p>
        </p:txBody>
      </p:sp>
      <p:sp>
        <p:nvSpPr>
          <p:cNvPr id="2" name="Content Placeholder 1"/>
          <p:cNvSpPr>
            <a:spLocks noGrp="1"/>
          </p:cNvSpPr>
          <p:nvPr>
            <p:ph idx="1"/>
          </p:nvPr>
        </p:nvSpPr>
        <p:spPr>
          <a:xfrm>
            <a:off x="1182688" y="2017713"/>
            <a:ext cx="7772400" cy="1182687"/>
          </a:xfrm>
        </p:spPr>
        <p:txBody>
          <a:bodyPr/>
          <a:lstStyle/>
          <a:p>
            <a:pPr marL="0" indent="0">
              <a:spcBef>
                <a:spcPts val="624"/>
              </a:spcBef>
              <a:buNone/>
            </a:pPr>
            <a:r>
              <a:rPr lang="en-US" altLang="en-US" kern="0" dirty="0" err="1" smtClean="0">
                <a:latin typeface="Thames" panose="02000503080000020003"/>
                <a:ea typeface="Cambria" panose="02040503050406030204" pitchFamily="18" charset="0"/>
                <a:cs typeface="Cambria" panose="02040503050406030204" pitchFamily="18" charset="0"/>
              </a:rPr>
              <a:t>Unimodal</a:t>
            </a:r>
            <a:r>
              <a:rPr lang="en-US" altLang="en-US" kern="0" dirty="0" smtClean="0">
                <a:latin typeface="Thames" panose="02000503080000020003"/>
                <a:ea typeface="Cambria" panose="02040503050406030204" pitchFamily="18" charset="0"/>
                <a:cs typeface="Cambria" panose="02040503050406030204" pitchFamily="18" charset="0"/>
              </a:rPr>
              <a:t> distributions are very common. Almost all distributions have a single peak.</a:t>
            </a:r>
          </a:p>
        </p:txBody>
      </p:sp>
      <p:pic>
        <p:nvPicPr>
          <p:cNvPr id="12" name="Picture 1" descr="A curve is drawn above a horizontal line. The curve starts on the left rises steeply and then falls gradually on the right. "/>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379019" y="3426443"/>
            <a:ext cx="4385962" cy="2471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itle  6"/>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A Bimodal Distribution</a:t>
            </a:r>
          </a:p>
        </p:txBody>
      </p:sp>
      <p:sp>
        <p:nvSpPr>
          <p:cNvPr id="2" name="Content Placeholder 1"/>
          <p:cNvSpPr>
            <a:spLocks noGrp="1"/>
          </p:cNvSpPr>
          <p:nvPr>
            <p:ph idx="1"/>
          </p:nvPr>
        </p:nvSpPr>
        <p:spPr>
          <a:xfrm>
            <a:off x="1182688" y="2017713"/>
            <a:ext cx="7772400" cy="1030287"/>
          </a:xfrm>
        </p:spPr>
        <p:txBody>
          <a:bodyPr/>
          <a:lstStyle/>
          <a:p>
            <a:pPr marL="0" indent="0">
              <a:spcBef>
                <a:spcPts val="624"/>
              </a:spcBef>
              <a:buNone/>
            </a:pPr>
            <a:r>
              <a:rPr lang="en-US" altLang="en-US" kern="0" dirty="0" smtClean="0">
                <a:latin typeface="Thames" panose="02000503080000020003"/>
                <a:ea typeface="Cambria" panose="02040503050406030204" pitchFamily="18" charset="0"/>
                <a:cs typeface="Cambria" panose="02040503050406030204" pitchFamily="18" charset="0"/>
              </a:rPr>
              <a:t>A bimodal shape is not very common and may occur if data from two different populations are accidentally mixed.</a:t>
            </a:r>
          </a:p>
        </p:txBody>
      </p:sp>
      <p:pic>
        <p:nvPicPr>
          <p:cNvPr id="12" name="Picture 1" descr="A curve is drawn above a horizontal line. The curve starts on the left and rises steeply, then falls less steeply, but not back to the horizontal axis, and then rises steeply again, before falling steeply back to the axis. "/>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286000" y="3505200"/>
            <a:ext cx="4317279" cy="2420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Types of Numerical Data</a:t>
            </a:r>
          </a:p>
        </p:txBody>
      </p:sp>
      <p:sp>
        <p:nvSpPr>
          <p:cNvPr id="8197" name="Content Placeholder3"/>
          <p:cNvSpPr>
            <a:spLocks noGrp="1" noChangeArrowheads="1"/>
          </p:cNvSpPr>
          <p:nvPr>
            <p:ph idx="1"/>
          </p:nvPr>
        </p:nvSpPr>
        <p:spPr/>
        <p:txBody>
          <a:bodyPr/>
          <a:lstStyle/>
          <a:p>
            <a:pPr eaLnBrk="1" hangingPunct="1"/>
            <a:r>
              <a:rPr lang="en-US" altLang="en-US" sz="2800" dirty="0" smtClean="0">
                <a:latin typeface="Thames" panose="02000503080000020003"/>
                <a:ea typeface="Cambria" pitchFamily="18" charset="0"/>
                <a:cs typeface="Cambria" pitchFamily="18" charset="0"/>
              </a:rPr>
              <a:t>A numerical data set is </a:t>
            </a:r>
            <a:r>
              <a:rPr lang="en-US" altLang="en-US" sz="2800" b="1" dirty="0" smtClean="0">
                <a:latin typeface="Thames" panose="02000503080000020003"/>
                <a:ea typeface="Cambria" pitchFamily="18" charset="0"/>
                <a:cs typeface="Cambria" pitchFamily="18" charset="0"/>
              </a:rPr>
              <a:t>discrete</a:t>
            </a:r>
            <a:r>
              <a:rPr lang="en-US" altLang="en-US" sz="2800" dirty="0" smtClean="0">
                <a:latin typeface="Thames" panose="02000503080000020003"/>
                <a:ea typeface="Cambria" pitchFamily="18" charset="0"/>
                <a:cs typeface="Cambria" pitchFamily="18" charset="0"/>
              </a:rPr>
              <a:t> if the set of all possible values is finite, or </a:t>
            </a:r>
            <a:r>
              <a:rPr lang="en-US" altLang="en-US" sz="2800" dirty="0" err="1" smtClean="0">
                <a:latin typeface="Thames" panose="02000503080000020003"/>
                <a:ea typeface="Cambria" pitchFamily="18" charset="0"/>
                <a:cs typeface="Cambria" pitchFamily="18" charset="0"/>
              </a:rPr>
              <a:t>countably</a:t>
            </a:r>
            <a:r>
              <a:rPr lang="en-US" altLang="en-US" sz="2800" dirty="0" smtClean="0">
                <a:latin typeface="Thames" panose="02000503080000020003"/>
                <a:ea typeface="Cambria" pitchFamily="18" charset="0"/>
                <a:cs typeface="Cambria" pitchFamily="18" charset="0"/>
              </a:rPr>
              <a:t> infinite. Discrete data sets are usually associated with counting.</a:t>
            </a:r>
          </a:p>
          <a:p>
            <a:pPr eaLnBrk="1" hangingPunct="1"/>
            <a:r>
              <a:rPr lang="en-US" altLang="en-US" sz="2800" dirty="0" smtClean="0">
                <a:latin typeface="Thames" panose="02000503080000020003"/>
                <a:ea typeface="Cambria" pitchFamily="18" charset="0"/>
                <a:cs typeface="Cambria" pitchFamily="18" charset="0"/>
              </a:rPr>
              <a:t>A numerical data set is </a:t>
            </a:r>
            <a:r>
              <a:rPr lang="en-US" altLang="en-US" sz="2800" b="1" dirty="0" smtClean="0">
                <a:latin typeface="Thames" panose="02000503080000020003"/>
                <a:ea typeface="Cambria" pitchFamily="18" charset="0"/>
                <a:cs typeface="Cambria" pitchFamily="18" charset="0"/>
              </a:rPr>
              <a:t>continuous</a:t>
            </a:r>
            <a:r>
              <a:rPr lang="en-US" altLang="en-US" sz="2800" dirty="0" smtClean="0">
                <a:latin typeface="Thames" panose="02000503080000020003"/>
                <a:ea typeface="Cambria" pitchFamily="18" charset="0"/>
                <a:cs typeface="Cambria" pitchFamily="18" charset="0"/>
              </a:rPr>
              <a:t> if the set of all possible values is an interval of numbers. Continuous data sets are usually associated with measuring.</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6"/>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A Multimodal Distribution</a:t>
            </a:r>
          </a:p>
        </p:txBody>
      </p:sp>
      <p:sp>
        <p:nvSpPr>
          <p:cNvPr id="2" name="Content Placeholder 1"/>
          <p:cNvSpPr>
            <a:spLocks noGrp="1"/>
          </p:cNvSpPr>
          <p:nvPr>
            <p:ph idx="1"/>
          </p:nvPr>
        </p:nvSpPr>
        <p:spPr>
          <a:xfrm>
            <a:off x="1182688" y="2017713"/>
            <a:ext cx="7772400" cy="496887"/>
          </a:xfrm>
        </p:spPr>
        <p:txBody>
          <a:bodyPr/>
          <a:lstStyle/>
          <a:p>
            <a:pPr marL="0" indent="0">
              <a:spcBef>
                <a:spcPts val="624"/>
              </a:spcBef>
              <a:buNone/>
            </a:pPr>
            <a:r>
              <a:rPr lang="en-US" altLang="en-US" kern="0" dirty="0" smtClean="0">
                <a:latin typeface="Thames" panose="02000503080000020003"/>
                <a:ea typeface="Cambria" panose="02040503050406030204" pitchFamily="18" charset="0"/>
                <a:cs typeface="Cambria" panose="02040503050406030204" pitchFamily="18" charset="0"/>
              </a:rPr>
              <a:t>A distribution with more than two peaks is very rare.</a:t>
            </a:r>
          </a:p>
        </p:txBody>
      </p:sp>
      <p:pic>
        <p:nvPicPr>
          <p:cNvPr id="12" name="Picture 2" descr="An oscillating curve is drawn above a horizontal line. The curve starts at an unlabeled point on the axis rises and falls and ends at an unlabeled point on the axis."/>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133600" y="3352800"/>
            <a:ext cx="4950053" cy="2830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Symmetric Distributions</a:t>
            </a:r>
          </a:p>
        </p:txBody>
      </p:sp>
      <p:sp>
        <p:nvSpPr>
          <p:cNvPr id="46084" name="Content Placeholder 3"/>
          <p:cNvSpPr>
            <a:spLocks noGrp="1" noChangeArrowheads="1"/>
          </p:cNvSpPr>
          <p:nvPr>
            <p:ph idx="1"/>
          </p:nvPr>
        </p:nvSpPr>
        <p:spPr>
          <a:xfrm>
            <a:off x="1182688" y="2017713"/>
            <a:ext cx="7772400" cy="954087"/>
          </a:xfrm>
        </p:spPr>
        <p:txBody>
          <a:bodyPr/>
          <a:lstStyle/>
          <a:p>
            <a:pPr marL="0" indent="0" eaLnBrk="1" hangingPunct="1">
              <a:spcBef>
                <a:spcPts val="624"/>
              </a:spcBef>
              <a:buFont typeface="Wingdings" pitchFamily="2" charset="2"/>
              <a:buNone/>
            </a:pPr>
            <a:r>
              <a:rPr lang="en-US" altLang="en-US" dirty="0" smtClean="0">
                <a:latin typeface="Thames" panose="02000503080000020003"/>
                <a:ea typeface="Cambria" pitchFamily="18" charset="0"/>
                <a:cs typeface="Cambria" pitchFamily="18" charset="0"/>
              </a:rPr>
              <a:t>A distribution is </a:t>
            </a:r>
            <a:r>
              <a:rPr lang="en-US" altLang="en-US" b="1" dirty="0" smtClean="0">
                <a:latin typeface="Thames" panose="02000503080000020003"/>
                <a:ea typeface="Cambria" pitchFamily="18" charset="0"/>
                <a:cs typeface="Cambria" pitchFamily="18" charset="0"/>
              </a:rPr>
              <a:t>symmetric</a:t>
            </a:r>
            <a:r>
              <a:rPr lang="en-US" altLang="en-US" dirty="0" smtClean="0">
                <a:latin typeface="Thames" panose="02000503080000020003"/>
                <a:ea typeface="Cambria" pitchFamily="18" charset="0"/>
                <a:cs typeface="Cambria" pitchFamily="18" charset="0"/>
              </a:rPr>
              <a:t> if there is a vertical line of symmetry in the distribution.</a:t>
            </a:r>
          </a:p>
        </p:txBody>
      </p:sp>
      <p:pic>
        <p:nvPicPr>
          <p:cNvPr id="12" name="Picture 1" descr="A curve is drawn above a horizontal line. The curve starts just above the axis, and then rises and falls back to the axis in a symmetric shape. A dashed line is drawn from the horizontal line to the peak of the curve.  "/>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1131326" y="3529433"/>
            <a:ext cx="3593074" cy="2008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An upward opening U shaped curve is drawn above a horizontal line. A dashed line is drawn from the horizontal line to the minimum of the curve. "/>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bwMode="auto">
          <a:xfrm>
            <a:off x="5029200" y="3529433"/>
            <a:ext cx="3567100" cy="2008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itle 6"/>
          <p:cNvSpPr>
            <a:spLocks noGrp="1" noChangeArrowheads="1"/>
          </p:cNvSpPr>
          <p:nvPr>
            <p:ph type="title"/>
          </p:nvPr>
        </p:nvSpPr>
        <p:spPr/>
        <p:txBody>
          <a:bodyPr/>
          <a:lstStyle/>
          <a:p>
            <a:pPr eaLnBrk="1" hangingPunct="1"/>
            <a:r>
              <a:rPr lang="en-US" altLang="en-US" sz="3600" b="1" dirty="0" smtClean="0">
                <a:latin typeface="Thames" panose="02000503080000020003"/>
                <a:ea typeface="Cambria" pitchFamily="18" charset="0"/>
                <a:cs typeface="Cambria" pitchFamily="18" charset="0"/>
              </a:rPr>
              <a:t>Tails</a:t>
            </a:r>
          </a:p>
        </p:txBody>
      </p:sp>
      <p:sp>
        <p:nvSpPr>
          <p:cNvPr id="2" name="Content Placeholder 1"/>
          <p:cNvSpPr>
            <a:spLocks noGrp="1"/>
          </p:cNvSpPr>
          <p:nvPr>
            <p:ph idx="1"/>
          </p:nvPr>
        </p:nvSpPr>
        <p:spPr>
          <a:xfrm>
            <a:off x="1189643" y="1918526"/>
            <a:ext cx="7772400" cy="1639887"/>
          </a:xfrm>
        </p:spPr>
        <p:txBody>
          <a:bodyPr/>
          <a:lstStyle/>
          <a:p>
            <a:pPr marL="0" indent="0">
              <a:spcBef>
                <a:spcPts val="624"/>
              </a:spcBef>
              <a:buNone/>
            </a:pPr>
            <a:r>
              <a:rPr lang="en-US" altLang="en-US" sz="2600" kern="0" dirty="0" smtClean="0">
                <a:latin typeface="Thames" panose="02000503080000020003"/>
                <a:ea typeface="Cambria" panose="02040503050406030204" pitchFamily="18" charset="0"/>
                <a:cs typeface="Cambria" panose="02040503050406030204" pitchFamily="18" charset="0"/>
              </a:rPr>
              <a:t>The </a:t>
            </a:r>
            <a:r>
              <a:rPr lang="en-US" altLang="en-US" sz="2600" b="1" kern="0" dirty="0" smtClean="0">
                <a:latin typeface="Thames" panose="02000503080000020003"/>
                <a:ea typeface="Cambria" panose="02040503050406030204" pitchFamily="18" charset="0"/>
                <a:cs typeface="Cambria" panose="02040503050406030204" pitchFamily="18" charset="0"/>
              </a:rPr>
              <a:t>lower tail</a:t>
            </a:r>
            <a:r>
              <a:rPr lang="en-US" altLang="en-US" sz="2600" kern="0" dirty="0" smtClean="0">
                <a:latin typeface="Thames" panose="02000503080000020003"/>
                <a:ea typeface="Cambria" panose="02040503050406030204" pitchFamily="18" charset="0"/>
                <a:cs typeface="Cambria" panose="02040503050406030204" pitchFamily="18" charset="0"/>
              </a:rPr>
              <a:t> of a </a:t>
            </a:r>
            <a:r>
              <a:rPr lang="en-US" altLang="en-US" sz="2600" kern="0" dirty="0" err="1" smtClean="0">
                <a:latin typeface="Thames" panose="02000503080000020003"/>
                <a:ea typeface="Cambria" panose="02040503050406030204" pitchFamily="18" charset="0"/>
                <a:cs typeface="Cambria" panose="02040503050406030204" pitchFamily="18" charset="0"/>
              </a:rPr>
              <a:t>unimodal</a:t>
            </a:r>
            <a:r>
              <a:rPr lang="en-US" altLang="en-US" sz="2600" kern="0" dirty="0" smtClean="0">
                <a:latin typeface="Thames" panose="02000503080000020003"/>
                <a:ea typeface="Cambria" panose="02040503050406030204" pitchFamily="18" charset="0"/>
                <a:cs typeface="Cambria" panose="02040503050406030204" pitchFamily="18" charset="0"/>
              </a:rPr>
              <a:t> distribution is the leftmost portion of the distribution. The </a:t>
            </a:r>
            <a:r>
              <a:rPr lang="en-US" altLang="en-US" sz="2600" b="1" kern="0" dirty="0" smtClean="0">
                <a:latin typeface="Thames" panose="02000503080000020003"/>
                <a:ea typeface="Cambria" panose="02040503050406030204" pitchFamily="18" charset="0"/>
                <a:cs typeface="Cambria" panose="02040503050406030204" pitchFamily="18" charset="0"/>
              </a:rPr>
              <a:t>upper tail</a:t>
            </a:r>
            <a:r>
              <a:rPr lang="en-US" altLang="en-US" sz="2600" kern="0" dirty="0" smtClean="0">
                <a:latin typeface="Thames" panose="02000503080000020003"/>
                <a:ea typeface="Cambria" panose="02040503050406030204" pitchFamily="18" charset="0"/>
                <a:cs typeface="Cambria" panose="02040503050406030204" pitchFamily="18" charset="0"/>
              </a:rPr>
              <a:t> is the rightmost portion of the distribution.</a:t>
            </a:r>
          </a:p>
        </p:txBody>
      </p:sp>
      <p:pic>
        <p:nvPicPr>
          <p:cNvPr id="15" name="Picture 3" descr="A curve is drawn above a horizontal line. The curve starts at an unlabeled point above the axis, then rises and falls in a symmetrical shape, never intersecting the axis."/>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1164193" y="3200400"/>
            <a:ext cx="3295238" cy="1838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8"/>
          <p:cNvSpPr>
            <a:spLocks noGrp="1"/>
          </p:cNvSpPr>
          <p:nvPr>
            <p:ph idx="12"/>
          </p:nvPr>
        </p:nvSpPr>
        <p:spPr>
          <a:xfrm>
            <a:off x="1189643" y="5127771"/>
            <a:ext cx="3296256" cy="356887"/>
          </a:xfrm>
        </p:spPr>
        <p:txBody>
          <a:bodyPr/>
          <a:lstStyle/>
          <a:p>
            <a:pPr marL="0" indent="0">
              <a:buNone/>
            </a:pPr>
            <a:r>
              <a:rPr lang="en-US" altLang="en-US" sz="2800" kern="0" dirty="0" smtClean="0">
                <a:latin typeface="Thames" panose="02000503080000020003"/>
                <a:ea typeface="Cambria" panose="02040503050406030204" pitchFamily="18" charset="0"/>
                <a:cs typeface="Cambria" panose="02040503050406030204" pitchFamily="18" charset="0"/>
              </a:rPr>
              <a:t>A distribution with heavy tails</a:t>
            </a:r>
          </a:p>
        </p:txBody>
      </p:sp>
      <p:pic>
        <p:nvPicPr>
          <p:cNvPr id="17" name="Picture 1" descr="A curve is drawn above a horizontal line. The curve starts just above the axis, and then rises and falls back to the axis in a symmetric shape. A dashed line is drawn from the horizontal line to the peak of the curve."/>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bwMode="auto">
          <a:xfrm>
            <a:off x="5391562" y="3181352"/>
            <a:ext cx="3295238" cy="185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10"/>
          <p:cNvSpPr>
            <a:spLocks noGrp="1"/>
          </p:cNvSpPr>
          <p:nvPr>
            <p:ph sz="quarter" idx="14"/>
          </p:nvPr>
        </p:nvSpPr>
        <p:spPr>
          <a:xfrm>
            <a:off x="5483453" y="5164727"/>
            <a:ext cx="3203347" cy="319931"/>
          </a:xfrm>
        </p:spPr>
        <p:txBody>
          <a:bodyPr/>
          <a:lstStyle/>
          <a:p>
            <a:pPr marL="0" indent="0">
              <a:buNone/>
            </a:pPr>
            <a:r>
              <a:rPr lang="en-US" altLang="en-US" sz="2800" kern="0" dirty="0" smtClean="0">
                <a:latin typeface="Thames" panose="02000503080000020003"/>
                <a:ea typeface="Cambria" panose="02040503050406030204" pitchFamily="18" charset="0"/>
                <a:cs typeface="Cambria" panose="02040503050406030204" pitchFamily="18" charset="0"/>
              </a:rPr>
              <a:t>A distribution with light tails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Skewed Distributions</a:t>
            </a:r>
          </a:p>
        </p:txBody>
      </p:sp>
      <p:sp>
        <p:nvSpPr>
          <p:cNvPr id="48132" name="Content Placeholder 3"/>
          <p:cNvSpPr>
            <a:spLocks noGrp="1" noChangeArrowheads="1"/>
          </p:cNvSpPr>
          <p:nvPr>
            <p:ph idx="1"/>
          </p:nvPr>
        </p:nvSpPr>
        <p:spPr/>
        <p:txBody>
          <a:bodyPr/>
          <a:lstStyle/>
          <a:p>
            <a:pPr marL="0" indent="0" eaLnBrk="1" hangingPunct="1">
              <a:buFont typeface="Wingdings" pitchFamily="2" charset="2"/>
              <a:buNone/>
            </a:pPr>
            <a:r>
              <a:rPr lang="en-US" altLang="en-US" sz="2800" smtClean="0">
                <a:latin typeface="Thames" panose="02000503080000020003"/>
                <a:ea typeface="Cambria" pitchFamily="18" charset="0"/>
                <a:cs typeface="Cambria" pitchFamily="18" charset="0"/>
              </a:rPr>
              <a:t>If a unimodal distribution is not symmetric, then it is </a:t>
            </a:r>
            <a:r>
              <a:rPr lang="en-US" altLang="en-US" sz="2800" b="1" smtClean="0">
                <a:latin typeface="Thames" panose="02000503080000020003"/>
                <a:ea typeface="Cambria" pitchFamily="18" charset="0"/>
                <a:cs typeface="Cambria" pitchFamily="18" charset="0"/>
              </a:rPr>
              <a:t>skewed</a:t>
            </a:r>
            <a:r>
              <a:rPr lang="en-US" altLang="en-US" sz="2800" smtClean="0">
                <a:latin typeface="Thames" panose="02000503080000020003"/>
                <a:ea typeface="Cambria" pitchFamily="18" charset="0"/>
                <a:cs typeface="Cambria" pitchFamily="18" charset="0"/>
              </a:rPr>
              <a:t>.</a:t>
            </a:r>
          </a:p>
          <a:p>
            <a:pPr marL="0" indent="0" eaLnBrk="1" hangingPunct="1">
              <a:buFont typeface="Wingdings" pitchFamily="2" charset="2"/>
              <a:buNone/>
            </a:pPr>
            <a:r>
              <a:rPr lang="en-US" altLang="en-US" sz="2800" smtClean="0">
                <a:latin typeface="Thames" panose="02000503080000020003"/>
                <a:ea typeface="Cambria" pitchFamily="18" charset="0"/>
                <a:cs typeface="Cambria" pitchFamily="18" charset="0"/>
              </a:rPr>
              <a:t>(a) In a </a:t>
            </a:r>
            <a:r>
              <a:rPr lang="en-US" altLang="en-US" sz="2800" b="1" smtClean="0">
                <a:latin typeface="Thames" panose="02000503080000020003"/>
                <a:ea typeface="Cambria" pitchFamily="18" charset="0"/>
                <a:cs typeface="Cambria" pitchFamily="18" charset="0"/>
              </a:rPr>
              <a:t>positively skewed </a:t>
            </a:r>
            <a:r>
              <a:rPr lang="en-US" altLang="en-US" sz="2800" smtClean="0">
                <a:latin typeface="Thames" panose="02000503080000020003"/>
                <a:ea typeface="Cambria" pitchFamily="18" charset="0"/>
                <a:cs typeface="Cambria" pitchFamily="18" charset="0"/>
              </a:rPr>
              <a:t>distribution, the upper tail extends farther than the lower tail.</a:t>
            </a:r>
          </a:p>
          <a:p>
            <a:pPr marL="0" indent="0" eaLnBrk="1" hangingPunct="1">
              <a:buFont typeface="Wingdings" pitchFamily="2" charset="2"/>
              <a:buNone/>
            </a:pPr>
            <a:r>
              <a:rPr lang="en-US" altLang="en-US" sz="2800" smtClean="0">
                <a:latin typeface="Thames" panose="02000503080000020003"/>
                <a:ea typeface="Cambria" pitchFamily="18" charset="0"/>
                <a:cs typeface="Cambria" pitchFamily="18" charset="0"/>
              </a:rPr>
              <a:t>(b) In a </a:t>
            </a:r>
            <a:r>
              <a:rPr lang="en-US" altLang="en-US" sz="2800" b="1" smtClean="0">
                <a:latin typeface="Thames" panose="02000503080000020003"/>
                <a:ea typeface="Cambria" pitchFamily="18" charset="0"/>
                <a:cs typeface="Cambria" pitchFamily="18" charset="0"/>
              </a:rPr>
              <a:t>negatively skewed distribution</a:t>
            </a:r>
            <a:r>
              <a:rPr lang="en-US" altLang="en-US" sz="2800" smtClean="0">
                <a:latin typeface="Thames" panose="02000503080000020003"/>
                <a:ea typeface="Cambria" pitchFamily="18" charset="0"/>
                <a:cs typeface="Cambria" pitchFamily="18" charset="0"/>
              </a:rPr>
              <a:t>, the lower tail extends farther than the upper tail.</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Title  8"/>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Skewed Right</a:t>
            </a:r>
          </a:p>
        </p:txBody>
      </p:sp>
      <p:sp>
        <p:nvSpPr>
          <p:cNvPr id="2" name="Content Placeholder 1"/>
          <p:cNvSpPr>
            <a:spLocks noGrp="1"/>
          </p:cNvSpPr>
          <p:nvPr>
            <p:ph idx="1"/>
          </p:nvPr>
        </p:nvSpPr>
        <p:spPr/>
        <p:txBody>
          <a:bodyPr/>
          <a:lstStyle/>
          <a:p>
            <a:pPr marL="0" indent="0">
              <a:spcBef>
                <a:spcPts val="624"/>
              </a:spcBef>
              <a:buNone/>
            </a:pPr>
            <a:r>
              <a:rPr lang="en-US" altLang="en-US" kern="0" dirty="0" smtClean="0">
                <a:latin typeface="Thames" panose="02000503080000020003"/>
                <a:ea typeface="Cambria" panose="02040503050406030204" pitchFamily="18" charset="0"/>
                <a:cs typeface="Cambria" panose="02040503050406030204" pitchFamily="18" charset="0"/>
              </a:rPr>
              <a:t>In a </a:t>
            </a:r>
            <a:r>
              <a:rPr lang="en-US" altLang="en-US" b="1" kern="0" dirty="0" smtClean="0">
                <a:latin typeface="Thames" panose="02000503080000020003"/>
                <a:ea typeface="Cambria" panose="02040503050406030204" pitchFamily="18" charset="0"/>
                <a:cs typeface="Cambria" panose="02040503050406030204" pitchFamily="18" charset="0"/>
              </a:rPr>
              <a:t>positively skewed </a:t>
            </a:r>
            <a:r>
              <a:rPr lang="en-US" altLang="en-US" kern="0" dirty="0" smtClean="0">
                <a:latin typeface="Thames" panose="02000503080000020003"/>
                <a:ea typeface="Cambria" panose="02040503050406030204" pitchFamily="18" charset="0"/>
                <a:cs typeface="Cambria" panose="02040503050406030204" pitchFamily="18" charset="0"/>
              </a:rPr>
              <a:t>distribution, or a distribution that is </a:t>
            </a:r>
            <a:r>
              <a:rPr lang="en-US" altLang="en-US" b="1" kern="0" dirty="0" smtClean="0">
                <a:latin typeface="Thames" panose="02000503080000020003"/>
                <a:ea typeface="Cambria" panose="02040503050406030204" pitchFamily="18" charset="0"/>
                <a:cs typeface="Cambria" panose="02040503050406030204" pitchFamily="18" charset="0"/>
              </a:rPr>
              <a:t>skewed to the right</a:t>
            </a:r>
            <a:r>
              <a:rPr lang="en-US" altLang="en-US" kern="0" dirty="0" smtClean="0">
                <a:latin typeface="Thames" panose="02000503080000020003"/>
                <a:ea typeface="Cambria" panose="02040503050406030204" pitchFamily="18" charset="0"/>
                <a:cs typeface="Cambria" panose="02040503050406030204" pitchFamily="18" charset="0"/>
              </a:rPr>
              <a:t>, the upper tail extends farther than the lower tail.</a:t>
            </a:r>
          </a:p>
        </p:txBody>
      </p:sp>
      <p:pic>
        <p:nvPicPr>
          <p:cNvPr id="12" name="Picture 1" descr="A curve is drawn above a horizontal line. The curve starts on the axis, rises steeply, and then falls gradually on the right."/>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3505200" y="3665456"/>
            <a:ext cx="3952381" cy="22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Title 6"/>
          <p:cNvSpPr>
            <a:spLocks noGrp="1" noChangeArrowheads="1"/>
          </p:cNvSpPr>
          <p:nvPr>
            <p:ph type="title"/>
          </p:nvPr>
        </p:nvSpPr>
        <p:spPr/>
        <p:txBody>
          <a:bodyPr/>
          <a:lstStyle/>
          <a:p>
            <a:pPr eaLnBrk="1" hangingPunct="1"/>
            <a:r>
              <a:rPr lang="en-US" altLang="en-US" sz="4000" b="1" smtClean="0">
                <a:latin typeface="Thames" panose="02000503080000020003"/>
                <a:ea typeface="Cambria" pitchFamily="18" charset="0"/>
                <a:cs typeface="Cambria" pitchFamily="18" charset="0"/>
              </a:rPr>
              <a:t>Skewed Left</a:t>
            </a:r>
          </a:p>
        </p:txBody>
      </p:sp>
      <p:sp>
        <p:nvSpPr>
          <p:cNvPr id="2" name="Content Placeholder 1"/>
          <p:cNvSpPr>
            <a:spLocks noGrp="1"/>
          </p:cNvSpPr>
          <p:nvPr>
            <p:ph idx="1"/>
          </p:nvPr>
        </p:nvSpPr>
        <p:spPr/>
        <p:txBody>
          <a:bodyPr/>
          <a:lstStyle/>
          <a:p>
            <a:pPr marL="0" indent="0">
              <a:buNone/>
            </a:pPr>
            <a:r>
              <a:rPr lang="en-US" altLang="en-US" kern="0" dirty="0" smtClean="0">
                <a:latin typeface="Thames" panose="02000503080000020003"/>
                <a:ea typeface="Cambria" panose="02040503050406030204" pitchFamily="18" charset="0"/>
                <a:cs typeface="Cambria" panose="02040503050406030204" pitchFamily="18" charset="0"/>
              </a:rPr>
              <a:t>In a </a:t>
            </a:r>
            <a:r>
              <a:rPr lang="en-US" altLang="en-US" b="1" kern="0" dirty="0" smtClean="0">
                <a:latin typeface="Thames" panose="02000503080000020003"/>
                <a:ea typeface="Cambria" panose="02040503050406030204" pitchFamily="18" charset="0"/>
                <a:cs typeface="Cambria" panose="02040503050406030204" pitchFamily="18" charset="0"/>
              </a:rPr>
              <a:t>negatively skewed distribution</a:t>
            </a:r>
            <a:r>
              <a:rPr lang="en-US" altLang="en-US" kern="0" dirty="0" smtClean="0">
                <a:latin typeface="Thames" panose="02000503080000020003"/>
                <a:ea typeface="Cambria" panose="02040503050406030204" pitchFamily="18" charset="0"/>
                <a:cs typeface="Cambria" panose="02040503050406030204" pitchFamily="18" charset="0"/>
              </a:rPr>
              <a:t>, or a distribution that is </a:t>
            </a:r>
            <a:r>
              <a:rPr lang="en-US" altLang="en-US" b="1" kern="0" dirty="0" smtClean="0">
                <a:latin typeface="Thames" panose="02000503080000020003"/>
                <a:ea typeface="Cambria" panose="02040503050406030204" pitchFamily="18" charset="0"/>
                <a:cs typeface="Cambria" panose="02040503050406030204" pitchFamily="18" charset="0"/>
              </a:rPr>
              <a:t>skewed to the left</a:t>
            </a:r>
            <a:r>
              <a:rPr lang="en-US" altLang="en-US" kern="0" dirty="0" smtClean="0">
                <a:latin typeface="Thames" panose="02000503080000020003"/>
                <a:ea typeface="Cambria" panose="02040503050406030204" pitchFamily="18" charset="0"/>
                <a:cs typeface="Cambria" panose="02040503050406030204" pitchFamily="18" charset="0"/>
              </a:rPr>
              <a:t>, the lower tail extends farther than the upper tail.</a:t>
            </a:r>
          </a:p>
        </p:txBody>
      </p:sp>
      <p:pic>
        <p:nvPicPr>
          <p:cNvPr id="12" name="Picture 1" descr="A curve is drawn above a horizontal line. The curve starts just above the axis, rises gradually to the right and then falls steeply to the axis."/>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3505200" y="3657600"/>
            <a:ext cx="4347619" cy="2430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ltLang="en-US" b="1" dirty="0" smtClean="0">
                <a:latin typeface="Thames" panose="02000503080000020003"/>
                <a:ea typeface="Cambria" pitchFamily="18" charset="0"/>
                <a:cs typeface="Cambria" pitchFamily="18" charset="0"/>
              </a:rPr>
              <a:t>Example: Solar Power</a:t>
            </a:r>
            <a:endParaRPr lang="en-US" dirty="0">
              <a:latin typeface="Thames" panose="02000503080000020003"/>
            </a:endParaRPr>
          </a:p>
        </p:txBody>
      </p:sp>
      <p:sp>
        <p:nvSpPr>
          <p:cNvPr id="2" name="Content Placeholder 1"/>
          <p:cNvSpPr>
            <a:spLocks noGrp="1"/>
          </p:cNvSpPr>
          <p:nvPr>
            <p:ph idx="1"/>
          </p:nvPr>
        </p:nvSpPr>
        <p:spPr>
          <a:xfrm>
            <a:off x="1182688" y="2017713"/>
            <a:ext cx="7772400" cy="1030287"/>
          </a:xfrm>
        </p:spPr>
        <p:txBody>
          <a:bodyPr/>
          <a:lstStyle/>
          <a:p>
            <a:pPr marL="0" indent="0">
              <a:buNone/>
            </a:pPr>
            <a:r>
              <a:rPr lang="en-US" altLang="en-US" kern="0" dirty="0" smtClean="0">
                <a:latin typeface="Thames" panose="02000503080000020003"/>
                <a:ea typeface="Cambria" panose="02040503050406030204" pitchFamily="18" charset="0"/>
                <a:cs typeface="Cambria" panose="02040503050406030204" pitchFamily="18" charset="0"/>
              </a:rPr>
              <a:t>The histogram of daily power output (in kWh) for 50 solar panels on the roofs of residential homes is negatively skewed.</a:t>
            </a:r>
          </a:p>
        </p:txBody>
      </p:sp>
      <p:pic>
        <p:nvPicPr>
          <p:cNvPr id="12" name="Picture 2" descr="A bar graph for frequency versus Solar panel power is shown. &#10;The horizontal axis shows solar panel power ranging from 0 to 2 in increments of 0.25. The vertical axis shows Frequency ranging from 0 to 17 in increments of 2. The data for each interval in Solar panel power are as follows: (0 to 0.025, 1), (0.25 to 0.5, 1), (0.5 to 0.75, 2), (0.75 to 1, 5), (1 to 1.25, 7), (1.25 to 1.5, 15), (1.5 to 1.75, 14), (1.75 to 2, 5). "/>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743200" y="3573248"/>
            <a:ext cx="3800219" cy="266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Normal Curves</a:t>
            </a:r>
          </a:p>
        </p:txBody>
      </p:sp>
      <p:sp>
        <p:nvSpPr>
          <p:cNvPr id="52229" name="Content Placeholder  3"/>
          <p:cNvSpPr>
            <a:spLocks noGrp="1" noChangeArrowheads="1"/>
          </p:cNvSpPr>
          <p:nvPr>
            <p:ph idx="1"/>
          </p:nvPr>
        </p:nvSpPr>
        <p:spPr>
          <a:xfrm>
            <a:off x="1182688" y="2017713"/>
            <a:ext cx="7656512" cy="2020887"/>
          </a:xfrm>
        </p:spPr>
        <p:txBody>
          <a:bodyPr/>
          <a:lstStyle/>
          <a:p>
            <a:pPr marL="514350" indent="-514350" eaLnBrk="1" hangingPunct="1">
              <a:spcBef>
                <a:spcPts val="624"/>
              </a:spcBef>
              <a:buClr>
                <a:schemeClr val="tx1"/>
              </a:buClr>
              <a:buSzTx/>
              <a:buFont typeface="+mj-lt"/>
              <a:buAutoNum type="arabicPeriod"/>
            </a:pPr>
            <a:r>
              <a:rPr lang="en-US" altLang="en-US" dirty="0" smtClean="0">
                <a:latin typeface="Thames" panose="02000503080000020003"/>
                <a:ea typeface="Cambria" pitchFamily="18" charset="0"/>
                <a:cs typeface="Cambria" pitchFamily="18" charset="0"/>
              </a:rPr>
              <a:t>The normal curve is the most common </a:t>
            </a:r>
            <a:r>
              <a:rPr lang="en-US" altLang="en-US" dirty="0" err="1" smtClean="0">
                <a:latin typeface="Thames" panose="02000503080000020003"/>
                <a:ea typeface="Cambria" pitchFamily="18" charset="0"/>
                <a:cs typeface="Cambria" pitchFamily="18" charset="0"/>
              </a:rPr>
              <a:t>unimodal</a:t>
            </a:r>
            <a:r>
              <a:rPr lang="en-US" altLang="en-US" dirty="0" smtClean="0">
                <a:latin typeface="Thames" panose="02000503080000020003"/>
                <a:ea typeface="Cambria" pitchFamily="18" charset="0"/>
                <a:cs typeface="Cambria" pitchFamily="18" charset="0"/>
              </a:rPr>
              <a:t> distribution.</a:t>
            </a:r>
          </a:p>
          <a:p>
            <a:pPr marL="514350" indent="-514350" eaLnBrk="1" hangingPunct="1">
              <a:spcBef>
                <a:spcPts val="624"/>
              </a:spcBef>
              <a:buClr>
                <a:schemeClr val="tx1"/>
              </a:buClr>
              <a:buSzTx/>
              <a:buFont typeface="+mj-lt"/>
              <a:buAutoNum type="arabicPeriod"/>
            </a:pPr>
            <a:r>
              <a:rPr lang="en-US" altLang="en-US" dirty="0" smtClean="0">
                <a:latin typeface="Thames" panose="02000503080000020003"/>
                <a:ea typeface="Cambria" pitchFamily="18" charset="0"/>
                <a:cs typeface="Cambria" pitchFamily="18" charset="0"/>
              </a:rPr>
              <a:t>This curve is symmetric and bell-shaped, and approximates many populations.</a:t>
            </a:r>
          </a:p>
        </p:txBody>
      </p:sp>
      <p:pic>
        <p:nvPicPr>
          <p:cNvPr id="11" name="Picture 1" descr="A curve is drawn above a horizontal line. The curve starts just above the axis, and then rises and falls back to the axis in a symmetric shape. A dashed line is drawn from the horizontal line to the peak of the curve.  "/>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bwMode="auto">
          <a:xfrm>
            <a:off x="4419600" y="4267200"/>
            <a:ext cx="3295238" cy="184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Types of Data (3 of</a:t>
            </a:r>
            <a:r>
              <a:rPr lang="en-US" altLang="en-US" b="1" baseline="0" dirty="0" smtClean="0">
                <a:latin typeface="Thames" panose="02000503080000020003"/>
                <a:ea typeface="Cambria" pitchFamily="18" charset="0"/>
                <a:cs typeface="Cambria" pitchFamily="18" charset="0"/>
              </a:rPr>
              <a:t> 3</a:t>
            </a:r>
            <a:r>
              <a:rPr lang="en-US" altLang="en-US" b="1" dirty="0" smtClean="0">
                <a:latin typeface="Thames" panose="02000503080000020003"/>
                <a:ea typeface="Cambria" pitchFamily="18" charset="0"/>
                <a:cs typeface="Cambria" pitchFamily="18" charset="0"/>
              </a:rPr>
              <a:t>)</a:t>
            </a:r>
          </a:p>
        </p:txBody>
      </p:sp>
      <p:sp>
        <p:nvSpPr>
          <p:cNvPr id="9221" name="Content Placeholder3"/>
          <p:cNvSpPr>
            <a:spLocks noGrp="1" noChangeArrowheads="1"/>
          </p:cNvSpPr>
          <p:nvPr>
            <p:ph idx="1"/>
          </p:nvPr>
        </p:nvSpPr>
        <p:spPr/>
        <p:txBody>
          <a:bodyPr/>
          <a:lstStyle/>
          <a:p>
            <a:pPr marL="461963" lvl="2" indent="-461963" eaLnBrk="1" hangingPunct="1">
              <a:tabLst>
                <a:tab pos="461963" algn="l"/>
              </a:tabLst>
            </a:pPr>
            <a:r>
              <a:rPr lang="en-US" altLang="en-US" sz="3200" dirty="0">
                <a:latin typeface="Thames" panose="02000503080000020003"/>
                <a:ea typeface="Cambria" pitchFamily="18" charset="0"/>
                <a:cs typeface="Cambria" pitchFamily="18" charset="0"/>
              </a:rPr>
              <a:t>Univariate data</a:t>
            </a:r>
          </a:p>
          <a:p>
            <a:pPr lvl="1" eaLnBrk="1" hangingPunct="1"/>
            <a:r>
              <a:rPr lang="en-US" altLang="en-US" dirty="0" smtClean="0">
                <a:latin typeface="Thames" panose="02000503080000020003"/>
                <a:ea typeface="Cambria" pitchFamily="18" charset="0"/>
                <a:cs typeface="Cambria" pitchFamily="18" charset="0"/>
              </a:rPr>
              <a:t>Categorical data</a:t>
            </a:r>
          </a:p>
          <a:p>
            <a:pPr lvl="1" eaLnBrk="1" hangingPunct="1"/>
            <a:r>
              <a:rPr lang="en-US" altLang="en-US" dirty="0" smtClean="0">
                <a:latin typeface="Thames" panose="02000503080000020003"/>
                <a:ea typeface="Cambria" pitchFamily="18" charset="0"/>
                <a:cs typeface="Cambria" pitchFamily="18" charset="0"/>
              </a:rPr>
              <a:t>Numerical data</a:t>
            </a:r>
          </a:p>
          <a:p>
            <a:pPr lvl="2" eaLnBrk="1" hangingPunct="1"/>
            <a:r>
              <a:rPr lang="en-US" altLang="en-US" dirty="0" smtClean="0">
                <a:latin typeface="Thames" panose="02000503080000020003"/>
                <a:ea typeface="Cambria" pitchFamily="18" charset="0"/>
                <a:cs typeface="Cambria" pitchFamily="18" charset="0"/>
              </a:rPr>
              <a:t>Discrete data</a:t>
            </a:r>
          </a:p>
          <a:p>
            <a:pPr lvl="2" eaLnBrk="1" hangingPunct="1"/>
            <a:r>
              <a:rPr lang="en-US" altLang="en-US" dirty="0" smtClean="0">
                <a:latin typeface="Thames" panose="02000503080000020003"/>
                <a:ea typeface="Cambria" pitchFamily="18" charset="0"/>
                <a:cs typeface="Cambria" pitchFamily="18" charset="0"/>
              </a:rPr>
              <a:t>Continuous data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itle 2"/>
          <p:cNvSpPr>
            <a:spLocks noGrp="1" noChangeArrowheads="1"/>
          </p:cNvSpPr>
          <p:nvPr>
            <p:ph type="title"/>
          </p:nvPr>
        </p:nvSpPr>
        <p:spPr/>
        <p:txBody>
          <a:bodyPr/>
          <a:lstStyle/>
          <a:p>
            <a:pPr eaLnBrk="1" hangingPunct="1"/>
            <a:r>
              <a:rPr lang="en-US" altLang="en-US" b="1" smtClean="0">
                <a:latin typeface="Thames" panose="02000503080000020003"/>
                <a:ea typeface="Cambria" pitchFamily="18" charset="0"/>
                <a:cs typeface="Cambria" pitchFamily="18" charset="0"/>
              </a:rPr>
              <a:t>Frequency Distribution</a:t>
            </a:r>
          </a:p>
        </p:txBody>
      </p:sp>
      <p:sp>
        <p:nvSpPr>
          <p:cNvPr id="11269" name="Content Placeholder 3">
            <a:extLst/>
          </p:cNvPr>
          <p:cNvSpPr>
            <a:spLocks noGrp="1" noChangeArrowheads="1"/>
          </p:cNvSpPr>
          <p:nvPr>
            <p:ph idx="1"/>
          </p:nvPr>
        </p:nvSpPr>
        <p:spPr/>
        <p:txBody>
          <a:bodyPr/>
          <a:lstStyle/>
          <a:p>
            <a:pPr marL="0" indent="0" eaLnBrk="1" hangingPunct="1">
              <a:buFont typeface="Wingdings" pitchFamily="2" charset="2"/>
              <a:buNone/>
              <a:defRPr/>
            </a:pPr>
            <a:r>
              <a:rPr lang="en-US" altLang="en-US" sz="2800" dirty="0">
                <a:latin typeface="Thames" panose="02000503080000020003"/>
                <a:ea typeface="Cambria" panose="02040503050406030204" pitchFamily="18" charset="0"/>
                <a:cs typeface="Cambria" panose="02040503050406030204" pitchFamily="18" charset="0"/>
              </a:rPr>
              <a:t>A </a:t>
            </a:r>
            <a:r>
              <a:rPr lang="en-US" altLang="en-US" sz="2800" b="1" dirty="0">
                <a:latin typeface="Thames" panose="02000503080000020003"/>
                <a:ea typeface="Cambria" panose="02040503050406030204" pitchFamily="18" charset="0"/>
                <a:cs typeface="Cambria" panose="02040503050406030204" pitchFamily="18" charset="0"/>
              </a:rPr>
              <a:t>frequency distribution</a:t>
            </a:r>
            <a:r>
              <a:rPr lang="en-US" altLang="en-US" sz="2800" dirty="0">
                <a:latin typeface="Thames" panose="02000503080000020003"/>
                <a:ea typeface="Cambria" panose="02040503050406030204" pitchFamily="18" charset="0"/>
                <a:cs typeface="Cambria" panose="02040503050406030204" pitchFamily="18" charset="0"/>
              </a:rPr>
              <a:t> for categorical data is a summary table that presents categories, counts, and proportions.</a:t>
            </a:r>
          </a:p>
          <a:p>
            <a:pPr marL="817563" indent="-533400" eaLnBrk="1" hangingPunct="1">
              <a:buClr>
                <a:schemeClr val="tx1"/>
              </a:buClr>
              <a:buSzTx/>
              <a:buFont typeface="Wingdings" pitchFamily="2" charset="2"/>
              <a:buAutoNum type="arabicPeriod"/>
              <a:defRPr/>
            </a:pPr>
            <a:r>
              <a:rPr lang="en-US" altLang="en-US" sz="2600" dirty="0">
                <a:latin typeface="Thames" panose="02000503080000020003"/>
                <a:ea typeface="Cambria" panose="02040503050406030204" pitchFamily="18" charset="0"/>
                <a:cs typeface="Cambria" panose="02040503050406030204" pitchFamily="18" charset="0"/>
              </a:rPr>
              <a:t>Each unique value in a categorical data set is a label, or class.</a:t>
            </a:r>
          </a:p>
          <a:p>
            <a:pPr marL="817563" indent="-533400" eaLnBrk="1" hangingPunct="1">
              <a:buClr>
                <a:schemeClr val="tx1"/>
              </a:buClr>
              <a:buSzTx/>
              <a:buFont typeface="Wingdings" pitchFamily="2" charset="2"/>
              <a:buAutoNum type="arabicPeriod"/>
              <a:defRPr/>
            </a:pPr>
            <a:r>
              <a:rPr lang="en-US" altLang="en-US" sz="2600" dirty="0">
                <a:latin typeface="Thames" panose="02000503080000020003"/>
                <a:ea typeface="Cambria" panose="02040503050406030204" pitchFamily="18" charset="0"/>
                <a:cs typeface="Cambria" panose="02040503050406030204" pitchFamily="18" charset="0"/>
              </a:rPr>
              <a:t>The frequency is the count for each class.</a:t>
            </a:r>
          </a:p>
          <a:p>
            <a:pPr marL="817563" indent="-533400" eaLnBrk="1" hangingPunct="1">
              <a:buClr>
                <a:schemeClr val="tx1"/>
              </a:buClr>
              <a:buSzTx/>
              <a:buFont typeface="Wingdings" pitchFamily="2" charset="2"/>
              <a:buAutoNum type="arabicPeriod"/>
              <a:defRPr/>
            </a:pPr>
            <a:r>
              <a:rPr lang="en-US" altLang="en-US" sz="2600" dirty="0">
                <a:latin typeface="Thames" panose="02000503080000020003"/>
                <a:ea typeface="Cambria" panose="02040503050406030204" pitchFamily="18" charset="0"/>
                <a:cs typeface="Cambria" panose="02040503050406030204" pitchFamily="18" charset="0"/>
              </a:rPr>
              <a:t>The relative frequency, or sample proportion, for each class is the frequency of the class divided by the total number of observations.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Bar Charts (1 of 2)</a:t>
            </a:r>
          </a:p>
        </p:txBody>
      </p:sp>
      <p:sp>
        <p:nvSpPr>
          <p:cNvPr id="11269" name="Content Placeholder3"/>
          <p:cNvSpPr>
            <a:spLocks noGrp="1" noChangeArrowheads="1"/>
          </p:cNvSpPr>
          <p:nvPr>
            <p:ph idx="1"/>
          </p:nvPr>
        </p:nvSpPr>
        <p:spPr>
          <a:xfrm>
            <a:off x="1182688" y="2017713"/>
            <a:ext cx="7772400" cy="1030287"/>
          </a:xfrm>
        </p:spPr>
        <p:txBody>
          <a:bodyPr/>
          <a:lstStyle/>
          <a:p>
            <a:pPr marL="0" indent="0" eaLnBrk="1" hangingPunct="1">
              <a:buNone/>
            </a:pPr>
            <a:r>
              <a:rPr lang="en-US" altLang="en-US" dirty="0" smtClean="0">
                <a:latin typeface="Thames" panose="02000503080000020003"/>
                <a:ea typeface="Cambria" pitchFamily="18" charset="0"/>
                <a:cs typeface="Cambria" pitchFamily="18" charset="0"/>
              </a:rPr>
              <a:t>A bar chart is a graphical representation of a frequency distribution for categorical data.</a:t>
            </a:r>
          </a:p>
        </p:txBody>
      </p:sp>
      <p:pic>
        <p:nvPicPr>
          <p:cNvPr id="10" name="Picture 1" descr="A bar graph shows frequency data for certain law schools. &#10;The horizontal axis shows 6 law schools as follows: N Y C, C o l, C o r, Ford, S y r, S t J.  The vertical axis shows Frequency ranging from 50 to 350. The data for each school are as follows: &#10;N Y C: 400&#10;C o l: 325&#10;C o r: 150&#10;Ford: 200&#10;S y r: 100&#10;S t J: 200"/>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438400" y="3200400"/>
            <a:ext cx="4967314"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itle 2"/>
          <p:cNvSpPr>
            <a:spLocks noGrp="1" noChangeArrowheads="1"/>
          </p:cNvSpPr>
          <p:nvPr>
            <p:ph type="title"/>
          </p:nvPr>
        </p:nvSpPr>
        <p:spPr/>
        <p:txBody>
          <a:bodyPr/>
          <a:lstStyle/>
          <a:p>
            <a:pPr eaLnBrk="1" hangingPunct="1"/>
            <a:r>
              <a:rPr lang="en-US" altLang="en-US" b="1" dirty="0">
                <a:latin typeface="Thames" panose="02000503080000020003"/>
                <a:ea typeface="Cambria" pitchFamily="18" charset="0"/>
                <a:cs typeface="Cambria" pitchFamily="18" charset="0"/>
              </a:rPr>
              <a:t>Bar Charts (2 of 2)</a:t>
            </a:r>
          </a:p>
        </p:txBody>
      </p:sp>
      <p:sp>
        <p:nvSpPr>
          <p:cNvPr id="2" name="Content Placeholder 1"/>
          <p:cNvSpPr>
            <a:spLocks noGrp="1"/>
          </p:cNvSpPr>
          <p:nvPr>
            <p:ph idx="1"/>
          </p:nvPr>
        </p:nvSpPr>
        <p:spPr/>
        <p:txBody>
          <a:bodyPr/>
          <a:lstStyle/>
          <a:p>
            <a:pPr marL="0" indent="0">
              <a:buNone/>
            </a:pPr>
            <a:r>
              <a:rPr lang="en-US" sz="2200" b="1" dirty="0" smtClean="0">
                <a:latin typeface="Thames"/>
              </a:rPr>
              <a:t>How to Construct a Bar Chart</a:t>
            </a:r>
          </a:p>
          <a:p>
            <a:pPr marL="514350" indent="-514350">
              <a:buFont typeface="+mj-lt"/>
              <a:buAutoNum type="arabicPeriod"/>
            </a:pPr>
            <a:r>
              <a:rPr lang="en-US" sz="2200" dirty="0" smtClean="0">
                <a:latin typeface="Thames"/>
              </a:rPr>
              <a:t>Draw a horizontal axis with equally spaced tic marks, one for each class.</a:t>
            </a:r>
          </a:p>
          <a:p>
            <a:pPr marL="514350" indent="-514350">
              <a:buFont typeface="+mj-lt"/>
              <a:buAutoNum type="arabicPeriod"/>
            </a:pPr>
            <a:r>
              <a:rPr lang="en-US" sz="2200" dirty="0" smtClean="0">
                <a:latin typeface="Thames"/>
              </a:rPr>
              <a:t>Draw a vertical axis for the frequency (or relative frequency) and use appropriate tick marks. Label each axis.</a:t>
            </a:r>
          </a:p>
          <a:p>
            <a:pPr marL="514350" indent="-514350">
              <a:buFont typeface="+mj-lt"/>
              <a:buAutoNum type="arabicPeriod"/>
            </a:pPr>
            <a:r>
              <a:rPr lang="en-US" sz="2200" dirty="0" smtClean="0">
                <a:latin typeface="Thames"/>
              </a:rPr>
              <a:t>Draw a rectangle centered at each tick mark (class) with height equal to, or proportional to, the frequency of each class (also called the class frequency). The bars should be of equal width but do not necessarily have to abut one another. There are often spaces between the bars to distinguish a bar chart from a histogram.</a:t>
            </a:r>
            <a:endParaRPr lang="en-US" sz="2200" dirty="0">
              <a:latin typeface="Thame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2"/>
          <p:cNvSpPr>
            <a:spLocks noGrp="1" noChangeArrowheads="1"/>
          </p:cNvSpPr>
          <p:nvPr>
            <p:ph type="title"/>
          </p:nvPr>
        </p:nvSpPr>
        <p:spPr/>
        <p:txBody>
          <a:bodyPr/>
          <a:lstStyle/>
          <a:p>
            <a:pPr eaLnBrk="1" hangingPunct="1"/>
            <a:r>
              <a:rPr lang="en-US" altLang="en-US" b="1" dirty="0" smtClean="0">
                <a:latin typeface="Thames" panose="02000503080000020003"/>
                <a:ea typeface="Cambria" pitchFamily="18" charset="0"/>
                <a:cs typeface="Cambria" pitchFamily="18" charset="0"/>
              </a:rPr>
              <a:t>Example: Online Shopping</a:t>
            </a:r>
          </a:p>
        </p:txBody>
      </p:sp>
      <p:sp>
        <p:nvSpPr>
          <p:cNvPr id="13316" name="Content Placeholder3"/>
          <p:cNvSpPr>
            <a:spLocks noGrp="1" noChangeArrowheads="1"/>
          </p:cNvSpPr>
          <p:nvPr>
            <p:ph idx="1"/>
          </p:nvPr>
        </p:nvSpPr>
        <p:spPr>
          <a:xfrm>
            <a:off x="1171575" y="1905000"/>
            <a:ext cx="7772400" cy="954087"/>
          </a:xfrm>
        </p:spPr>
        <p:txBody>
          <a:bodyPr/>
          <a:lstStyle/>
          <a:p>
            <a:pPr marL="0" indent="0" eaLnBrk="1" hangingPunct="1">
              <a:spcBef>
                <a:spcPts val="600"/>
              </a:spcBef>
              <a:buNone/>
            </a:pPr>
            <a:r>
              <a:rPr lang="en-US" altLang="en-US" sz="2800" dirty="0" smtClean="0">
                <a:latin typeface="Thames" panose="02000503080000020003"/>
                <a:ea typeface="Cambria" pitchFamily="18" charset="0"/>
                <a:cs typeface="Cambria" pitchFamily="18" charset="0"/>
              </a:rPr>
              <a:t>A random sample of ecommerce companies in the United States was obtained. The category for each company is given here.</a:t>
            </a:r>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2437056540"/>
              </p:ext>
            </p:extLst>
          </p:nvPr>
        </p:nvGraphicFramePr>
        <p:xfrm>
          <a:off x="838200" y="3276600"/>
          <a:ext cx="7477125" cy="2895600"/>
        </p:xfrm>
        <a:graphic>
          <a:graphicData uri="http://schemas.openxmlformats.org/drawingml/2006/table">
            <a:tbl>
              <a:tblPr firstRow="1" bandRow="1">
                <a:tableStyleId>{5940675A-B579-460E-94D1-54222C63F5DA}</a:tableStyleId>
              </a:tblPr>
              <a:tblGrid>
                <a:gridCol w="1495425">
                  <a:extLst>
                    <a:ext uri="{9D8B030D-6E8A-4147-A177-3AD203B41FA5}">
                      <a16:colId xmlns="" xmlns:a16="http://schemas.microsoft.com/office/drawing/2014/main" val="20000"/>
                    </a:ext>
                  </a:extLst>
                </a:gridCol>
                <a:gridCol w="1495425">
                  <a:extLst>
                    <a:ext uri="{9D8B030D-6E8A-4147-A177-3AD203B41FA5}">
                      <a16:colId xmlns="" xmlns:a16="http://schemas.microsoft.com/office/drawing/2014/main" val="20001"/>
                    </a:ext>
                  </a:extLst>
                </a:gridCol>
                <a:gridCol w="1495425">
                  <a:extLst>
                    <a:ext uri="{9D8B030D-6E8A-4147-A177-3AD203B41FA5}">
                      <a16:colId xmlns="" xmlns:a16="http://schemas.microsoft.com/office/drawing/2014/main" val="20002"/>
                    </a:ext>
                  </a:extLst>
                </a:gridCol>
                <a:gridCol w="1495425">
                  <a:extLst>
                    <a:ext uri="{9D8B030D-6E8A-4147-A177-3AD203B41FA5}">
                      <a16:colId xmlns="" xmlns:a16="http://schemas.microsoft.com/office/drawing/2014/main" val="20003"/>
                    </a:ext>
                  </a:extLst>
                </a:gridCol>
                <a:gridCol w="1495425">
                  <a:extLst>
                    <a:ext uri="{9D8B030D-6E8A-4147-A177-3AD203B41FA5}">
                      <a16:colId xmlns="" xmlns:a16="http://schemas.microsoft.com/office/drawing/2014/main" val="20004"/>
                    </a:ext>
                  </a:extLst>
                </a:gridCol>
              </a:tblGrid>
              <a:tr h="152400">
                <a:tc>
                  <a:txBody>
                    <a:bodyPr/>
                    <a:lstStyle/>
                    <a:p>
                      <a:r>
                        <a:rPr lang="en-US" sz="1600" dirty="0" smtClean="0">
                          <a:latin typeface="Thames"/>
                        </a:rPr>
                        <a:t>Pet products</a:t>
                      </a:r>
                      <a:endParaRPr lang="en-US" sz="16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1600" dirty="0" smtClean="0">
                          <a:latin typeface="Thames"/>
                        </a:rPr>
                        <a:t>Health</a:t>
                      </a:r>
                      <a:endParaRPr lang="en-US" sz="1600" dirty="0">
                        <a:latin typeface="Thames"/>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Sporting goods</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Artisanal</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Sporting goods</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r>
                        <a:rPr lang="en-US" sz="1600" dirty="0" smtClean="0">
                          <a:latin typeface="Thames"/>
                        </a:rPr>
                        <a:t>Sporting goods</a:t>
                      </a:r>
                      <a:endParaRPr lang="en-US" sz="16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1600" dirty="0" smtClean="0">
                          <a:latin typeface="Thames"/>
                        </a:rPr>
                        <a:t>Artisanal</a:t>
                      </a:r>
                      <a:endParaRPr lang="en-US" sz="16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Sporting goods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Sporting goods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1600" dirty="0" smtClean="0">
                          <a:latin typeface="Thames"/>
                        </a:rPr>
                        <a:t>Grocery</a:t>
                      </a:r>
                      <a:endParaRPr lang="en-US" sz="16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0">
                <a:tc>
                  <a:txBody>
                    <a:bodyPr/>
                    <a:lstStyle/>
                    <a:p>
                      <a:r>
                        <a:rPr lang="en-US" sz="1600" dirty="0" smtClean="0">
                          <a:latin typeface="Thames"/>
                        </a:rPr>
                        <a:t>Health</a:t>
                      </a:r>
                      <a:endParaRPr lang="en-US" sz="16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1600" dirty="0" smtClean="0">
                          <a:latin typeface="Thames"/>
                        </a:rPr>
                        <a:t>Sporting goods</a:t>
                      </a:r>
                      <a:endParaRPr lang="en-US" sz="16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Pet products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Sporting goods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Artisanal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121920">
                <a:tc>
                  <a:txBody>
                    <a:bodyPr/>
                    <a:lstStyle/>
                    <a:p>
                      <a:r>
                        <a:rPr lang="en-US" sz="1600" dirty="0" smtClean="0">
                          <a:latin typeface="Thames"/>
                        </a:rPr>
                        <a:t>Artisanal</a:t>
                      </a:r>
                      <a:endParaRPr lang="en-US" sz="16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1600" dirty="0" smtClean="0">
                          <a:latin typeface="Thames"/>
                        </a:rPr>
                        <a:t>Grocery</a:t>
                      </a:r>
                      <a:endParaRPr lang="en-US" sz="16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1600" dirty="0" smtClean="0">
                          <a:latin typeface="Thames"/>
                        </a:rPr>
                        <a:t>Health</a:t>
                      </a:r>
                      <a:endParaRPr lang="en-US" sz="1600" dirty="0">
                        <a:latin typeface="Thame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Pet Products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Sporting goods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137160">
                <a:tc>
                  <a:txBody>
                    <a:bodyPr/>
                    <a:lstStyle/>
                    <a:p>
                      <a:r>
                        <a:rPr lang="en-US" sz="1600" dirty="0" smtClean="0">
                          <a:latin typeface="Thames"/>
                        </a:rPr>
                        <a:t>Sporting goods</a:t>
                      </a:r>
                      <a:endParaRPr lang="en-US" sz="1600"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dirty="0" smtClean="0">
                          <a:latin typeface="Thames"/>
                        </a:rPr>
                        <a:t>Sporting goods</a:t>
                      </a:r>
                      <a:endParaRPr lang="en-US" sz="1600"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Artisanal</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dirty="0" smtClean="0">
                          <a:latin typeface="Thames"/>
                        </a:rPr>
                        <a:t>Health</a:t>
                      </a:r>
                      <a:endParaRPr lang="en-US" sz="1600" dirty="0">
                        <a:latin typeface="Thames"/>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hames"/>
                        </a:rPr>
                        <a:t>Artisanal</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904</TotalTime>
  <Words>2308</Words>
  <Application>Microsoft Office PowerPoint</Application>
  <PresentationFormat>On-screen Show (4:3)</PresentationFormat>
  <Paragraphs>316</Paragraphs>
  <Slides>47</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47</vt:i4>
      </vt:variant>
    </vt:vector>
  </HeadingPairs>
  <TitlesOfParts>
    <vt:vector size="56" baseType="lpstr">
      <vt:lpstr>Arial</vt:lpstr>
      <vt:lpstr>Calibri</vt:lpstr>
      <vt:lpstr>Cambria</vt:lpstr>
      <vt:lpstr>Tahoma</vt:lpstr>
      <vt:lpstr>Thames</vt:lpstr>
      <vt:lpstr>Times New Roman</vt:lpstr>
      <vt:lpstr>Verdana</vt:lpstr>
      <vt:lpstr>Wingdings</vt:lpstr>
      <vt:lpstr>Blends</vt:lpstr>
      <vt:lpstr>Introductory Statistics: A Problem-Solving Approach by Stephen Kokoska</vt:lpstr>
      <vt:lpstr>Types of Data (1 of 3)</vt:lpstr>
      <vt:lpstr>Types of Data (2 of 3)</vt:lpstr>
      <vt:lpstr>Types of Numerical Data</vt:lpstr>
      <vt:lpstr>Types of Data (3 of 3)</vt:lpstr>
      <vt:lpstr>Frequency Distribution</vt:lpstr>
      <vt:lpstr>Bar Charts (1 of 2)</vt:lpstr>
      <vt:lpstr>Bar Charts (2 of 2)</vt:lpstr>
      <vt:lpstr>Example: Online Shopping</vt:lpstr>
      <vt:lpstr>Frequency Distribution for Online Shopping</vt:lpstr>
      <vt:lpstr>Bar Graph of Online Shopping</vt:lpstr>
      <vt:lpstr>Pie Charts</vt:lpstr>
      <vt:lpstr>Example 2.6 Pie Chart for Online Shopping</vt:lpstr>
      <vt:lpstr>Pie Chart Example (1 of 2)</vt:lpstr>
      <vt:lpstr>Pie Chart Example (2 of 2)</vt:lpstr>
      <vt:lpstr>Graphical Techniques for Numerical Data</vt:lpstr>
      <vt:lpstr>How to Create a Stem-and-Leaf Plot (1 of 3)</vt:lpstr>
      <vt:lpstr>How to Create a Stem-and-Leaf Plot (2 of 3)</vt:lpstr>
      <vt:lpstr>How to Create a Stem-and-Leaf Plot (3 of 3)</vt:lpstr>
      <vt:lpstr>Example Stem-and Leaf Plot (1 of 2)</vt:lpstr>
      <vt:lpstr>Example Stem-and-Leaf Plot (2 of 2)</vt:lpstr>
      <vt:lpstr>A Closer Look (1 of 2)</vt:lpstr>
      <vt:lpstr>Frequency Distributions</vt:lpstr>
      <vt:lpstr>Constructing a Frequency Distribution (1 of 3)</vt:lpstr>
      <vt:lpstr>Constructing a Frequency Distribution (2 of 3)</vt:lpstr>
      <vt:lpstr>Constructing a Frequency Distribution (3 of 3)</vt:lpstr>
      <vt:lpstr>Constructing a Cumulative Relative Frequency Distribution</vt:lpstr>
      <vt:lpstr>Example: Frequency Distribution</vt:lpstr>
      <vt:lpstr>Histograms</vt:lpstr>
      <vt:lpstr>How to Construct a Histogram</vt:lpstr>
      <vt:lpstr>Frequency Histogram of Torque</vt:lpstr>
      <vt:lpstr>Frequency Versus Relative Frequency Histograms</vt:lpstr>
      <vt:lpstr>A Closer Look (2 of 2)</vt:lpstr>
      <vt:lpstr>Density Histograms (Unequal Class Widths)</vt:lpstr>
      <vt:lpstr>Finding the Density</vt:lpstr>
      <vt:lpstr>Histogram with Unequal Class Widths</vt:lpstr>
      <vt:lpstr>Shape of a Distribution</vt:lpstr>
      <vt:lpstr>A Unimodal Distribution</vt:lpstr>
      <vt:lpstr>A Bimodal Distribution</vt:lpstr>
      <vt:lpstr>A Multimodal Distribution</vt:lpstr>
      <vt:lpstr>Symmetric Distributions</vt:lpstr>
      <vt:lpstr>Tails</vt:lpstr>
      <vt:lpstr>Skewed Distributions</vt:lpstr>
      <vt:lpstr>Skewed Right</vt:lpstr>
      <vt:lpstr>Skewed Left</vt:lpstr>
      <vt:lpstr>Example: Solar Power</vt:lpstr>
      <vt:lpstr>Normal Curves</vt:lpstr>
    </vt:vector>
  </TitlesOfParts>
  <Company>SSU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Tables and Graphs for Summarizing Data</dc:title>
  <dc:creator>Kokoska</dc:creator>
  <cp:lastModifiedBy>Newton, Andy</cp:lastModifiedBy>
  <cp:revision>116</cp:revision>
  <dcterms:created xsi:type="dcterms:W3CDTF">2009-08-29T13:09:26Z</dcterms:created>
  <dcterms:modified xsi:type="dcterms:W3CDTF">2019-06-28T15:20:51Z</dcterms:modified>
</cp:coreProperties>
</file>