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68" r:id="rId5"/>
    <p:sldId id="265" r:id="rId6"/>
    <p:sldId id="259" r:id="rId7"/>
    <p:sldId id="269" r:id="rId8"/>
    <p:sldId id="258" r:id="rId9"/>
    <p:sldId id="260" r:id="rId10"/>
    <p:sldId id="261" r:id="rId11"/>
    <p:sldId id="262" r:id="rId12"/>
    <p:sldId id="270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178018372703412E-2"/>
          <c:y val="6.0659813356663747E-2"/>
          <c:w val="0.71844291338582678"/>
          <c:h val="0.8326195683872849"/>
        </c:manualLayout>
      </c:layout>
      <c:line3DChart>
        <c:grouping val="standard"/>
        <c:varyColors val="0"/>
        <c:ser>
          <c:idx val="0"/>
          <c:order val="0"/>
          <c:tx>
            <c:strRef>
              <c:f>Sheet2!$A$2</c:f>
              <c:strCache>
                <c:ptCount val="1"/>
                <c:pt idx="0">
                  <c:v>Module 1</c:v>
                </c:pt>
              </c:strCache>
            </c:strRef>
          </c:tx>
          <c:val>
            <c:numRef>
              <c:f>Sheet2!$B$2:$M$2</c:f>
              <c:numCache>
                <c:formatCode>General</c:formatCode>
                <c:ptCount val="12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0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124-45CF-8A9B-C7BF89FCAB64}"/>
            </c:ext>
          </c:extLst>
        </c:ser>
        <c:ser>
          <c:idx val="1"/>
          <c:order val="1"/>
          <c:tx>
            <c:strRef>
              <c:f>Sheet2!$A$3</c:f>
              <c:strCache>
                <c:ptCount val="1"/>
                <c:pt idx="0">
                  <c:v>Module 2</c:v>
                </c:pt>
              </c:strCache>
            </c:strRef>
          </c:tx>
          <c:val>
            <c:numRef>
              <c:f>Sheet2!$B$3:$M$3</c:f>
              <c:numCache>
                <c:formatCode>General</c:formatCode>
                <c:ptCount val="12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0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124-45CF-8A9B-C7BF89FCAB64}"/>
            </c:ext>
          </c:extLst>
        </c:ser>
        <c:ser>
          <c:idx val="2"/>
          <c:order val="2"/>
          <c:tx>
            <c:strRef>
              <c:f>Sheet2!$A$4</c:f>
              <c:strCache>
                <c:ptCount val="1"/>
                <c:pt idx="0">
                  <c:v>Module 3</c:v>
                </c:pt>
              </c:strCache>
            </c:strRef>
          </c:tx>
          <c:val>
            <c:numRef>
              <c:f>Sheet2!$B$4:$M$4</c:f>
              <c:numCache>
                <c:formatCode>General</c:formatCode>
                <c:ptCount val="12"/>
                <c:pt idx="0">
                  <c:v>1</c:v>
                </c:pt>
                <c:pt idx="1">
                  <c:v>1</c:v>
                </c:pt>
                <c:pt idx="2">
                  <c:v>0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9124-45CF-8A9B-C7BF89FCAB64}"/>
            </c:ext>
          </c:extLst>
        </c:ser>
        <c:ser>
          <c:idx val="3"/>
          <c:order val="3"/>
          <c:tx>
            <c:strRef>
              <c:f>Sheet2!$A$5</c:f>
              <c:strCache>
                <c:ptCount val="1"/>
                <c:pt idx="0">
                  <c:v>Module 4</c:v>
                </c:pt>
              </c:strCache>
            </c:strRef>
          </c:tx>
          <c:val>
            <c:numRef>
              <c:f>Sheet2!$B$5:$M$5</c:f>
              <c:numCache>
                <c:formatCode>General</c:formatCode>
                <c:ptCount val="12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0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0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9124-45CF-8A9B-C7BF89FCAB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3730816"/>
        <c:axId val="43732352"/>
        <c:axId val="54632896"/>
      </c:line3DChart>
      <c:catAx>
        <c:axId val="43730816"/>
        <c:scaling>
          <c:orientation val="minMax"/>
        </c:scaling>
        <c:delete val="0"/>
        <c:axPos val="b"/>
        <c:majorTickMark val="out"/>
        <c:minorTickMark val="none"/>
        <c:tickLblPos val="nextTo"/>
        <c:crossAx val="43732352"/>
        <c:crosses val="autoZero"/>
        <c:auto val="1"/>
        <c:lblAlgn val="ctr"/>
        <c:lblOffset val="100"/>
        <c:noMultiLvlLbl val="0"/>
      </c:catAx>
      <c:valAx>
        <c:axId val="437323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3730816"/>
        <c:crosses val="autoZero"/>
        <c:crossBetween val="between"/>
      </c:valAx>
      <c:serAx>
        <c:axId val="54632896"/>
        <c:scaling>
          <c:orientation val="minMax"/>
        </c:scaling>
        <c:delete val="1"/>
        <c:axPos val="b"/>
        <c:majorTickMark val="out"/>
        <c:minorTickMark val="none"/>
        <c:tickLblPos val="nextTo"/>
        <c:crossAx val="43732352"/>
        <c:crosses val="autoZero"/>
      </c:ser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88084-472E-4F61-93B3-D478933C263F}" type="datetimeFigureOut">
              <a:rPr lang="en-GB" smtClean="0"/>
              <a:t>27/01/2020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9E2AD-1D97-48C2-81D6-79544040DC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01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88084-472E-4F61-93B3-D478933C263F}" type="datetimeFigureOut">
              <a:rPr lang="en-GB" smtClean="0"/>
              <a:t>27/01/2020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9E2AD-1D97-48C2-81D6-79544040DC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1344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88084-472E-4F61-93B3-D478933C263F}" type="datetimeFigureOut">
              <a:rPr lang="en-GB" smtClean="0"/>
              <a:t>27/01/2020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9E2AD-1D97-48C2-81D6-79544040DC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227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88084-472E-4F61-93B3-D478933C263F}" type="datetimeFigureOut">
              <a:rPr lang="en-GB" smtClean="0"/>
              <a:t>27/01/2020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9E2AD-1D97-48C2-81D6-79544040DC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4296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88084-472E-4F61-93B3-D478933C263F}" type="datetimeFigureOut">
              <a:rPr lang="en-GB" smtClean="0"/>
              <a:t>27/01/2020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9E2AD-1D97-48C2-81D6-79544040DC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9194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88084-472E-4F61-93B3-D478933C263F}" type="datetimeFigureOut">
              <a:rPr lang="en-GB" smtClean="0"/>
              <a:t>27/01/2020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9E2AD-1D97-48C2-81D6-79544040DC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9137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88084-472E-4F61-93B3-D478933C263F}" type="datetimeFigureOut">
              <a:rPr lang="en-GB" smtClean="0"/>
              <a:t>27/01/2020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9E2AD-1D97-48C2-81D6-79544040DC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3618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88084-472E-4F61-93B3-D478933C263F}" type="datetimeFigureOut">
              <a:rPr lang="en-GB" smtClean="0"/>
              <a:t>27/01/2020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9E2AD-1D97-48C2-81D6-79544040DC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6922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88084-472E-4F61-93B3-D478933C263F}" type="datetimeFigureOut">
              <a:rPr lang="en-GB" smtClean="0"/>
              <a:t>27/01/2020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9E2AD-1D97-48C2-81D6-79544040DC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514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88084-472E-4F61-93B3-D478933C263F}" type="datetimeFigureOut">
              <a:rPr lang="en-GB" smtClean="0"/>
              <a:t>27/01/2020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9E2AD-1D97-48C2-81D6-79544040DC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0717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88084-472E-4F61-93B3-D478933C263F}" type="datetimeFigureOut">
              <a:rPr lang="en-GB" smtClean="0"/>
              <a:t>27/01/2020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9E2AD-1D97-48C2-81D6-79544040DC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5417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888084-472E-4F61-93B3-D478933C263F}" type="datetimeFigureOut">
              <a:rPr lang="en-GB" smtClean="0"/>
              <a:t>27/01/2020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9E2AD-1D97-48C2-81D6-79544040DC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8939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Attendance Monitoring System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IMAT2402</a:t>
            </a:r>
          </a:p>
          <a:p>
            <a:r>
              <a:rPr lang="en-GB" dirty="0"/>
              <a:t>Final Assignment</a:t>
            </a:r>
          </a:p>
        </p:txBody>
      </p:sp>
    </p:spTree>
    <p:extLst>
      <p:ext uri="{BB962C8B-B14F-4D97-AF65-F5344CB8AC3E}">
        <p14:creationId xmlns:p14="http://schemas.microsoft.com/office/powerpoint/2010/main" val="32062733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254" y="205966"/>
            <a:ext cx="8229600" cy="4525963"/>
          </a:xfrm>
        </p:spPr>
        <p:txBody>
          <a:bodyPr/>
          <a:lstStyle/>
          <a:p>
            <a:pPr lvl="0">
              <a:lnSpc>
                <a:spcPct val="115000"/>
              </a:lnSpc>
              <a:buFont typeface="+mj-lt"/>
              <a:buAutoNum type="arabicPeriod"/>
            </a:pPr>
            <a:r>
              <a:rPr lang="en-GB" dirty="0">
                <a:ea typeface="Calibri"/>
                <a:cs typeface="Times New Roman"/>
              </a:rPr>
              <a:t>Graphs showing attendance fluctuations.</a:t>
            </a:r>
          </a:p>
          <a:p>
            <a:pPr marL="408940">
              <a:lnSpc>
                <a:spcPct val="115000"/>
              </a:lnSpc>
              <a:spcAft>
                <a:spcPts val="0"/>
              </a:spcAft>
            </a:pPr>
            <a:r>
              <a:rPr lang="en-GB" dirty="0">
                <a:ea typeface="Calibri"/>
                <a:cs typeface="Times New Roman"/>
              </a:rPr>
              <a:t>For example this is a 3D graph showing the attendance of one student in different weeks for the different modules the student is taking</a:t>
            </a:r>
          </a:p>
          <a:p>
            <a:pPr marL="66040" indent="0">
              <a:lnSpc>
                <a:spcPct val="115000"/>
              </a:lnSpc>
              <a:spcAft>
                <a:spcPts val="0"/>
              </a:spcAft>
              <a:buNone/>
            </a:pPr>
            <a:endParaRPr lang="en-GB" dirty="0">
              <a:ea typeface="Calibri"/>
              <a:cs typeface="Times New Roman"/>
            </a:endParaRP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567425802"/>
              </p:ext>
            </p:extLst>
          </p:nvPr>
        </p:nvGraphicFramePr>
        <p:xfrm>
          <a:off x="2195736" y="2924944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36520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340768"/>
            <a:ext cx="6624736" cy="41044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446523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marL="0" lvl="0" indent="0">
              <a:lnSpc>
                <a:spcPct val="115000"/>
              </a:lnSpc>
              <a:buNone/>
            </a:pPr>
            <a:r>
              <a:rPr lang="en-GB" dirty="0">
                <a:ea typeface="Calibri"/>
                <a:cs typeface="Times New Roman"/>
              </a:rPr>
              <a:t>4. Report for each User catering to the users responsibility</a:t>
            </a:r>
          </a:p>
          <a:p>
            <a:pPr lvl="1">
              <a:lnSpc>
                <a:spcPct val="115000"/>
              </a:lnSpc>
              <a:buFont typeface="+mj-lt"/>
              <a:buAutoNum type="alphaLcPeriod"/>
            </a:pPr>
            <a:r>
              <a:rPr lang="en-GB" dirty="0">
                <a:ea typeface="Calibri"/>
                <a:cs typeface="Times New Roman"/>
              </a:rPr>
              <a:t>Year manger: </a:t>
            </a:r>
          </a:p>
          <a:p>
            <a:pPr lvl="1">
              <a:lnSpc>
                <a:spcPct val="115000"/>
              </a:lnSpc>
            </a:pPr>
            <a:r>
              <a:rPr lang="en-GB" dirty="0">
                <a:ea typeface="Calibri"/>
                <a:cs typeface="Times New Roman"/>
              </a:rPr>
              <a:t>Report 1: Gets a report when a student misses class for a week or more at a go without getting in touch with the tutors. Report can contain: student name, p number, absent in which modules and from when.</a:t>
            </a:r>
          </a:p>
          <a:p>
            <a:pPr lvl="1">
              <a:lnSpc>
                <a:spcPct val="115000"/>
              </a:lnSpc>
            </a:pPr>
            <a:r>
              <a:rPr lang="en-GB" dirty="0">
                <a:ea typeface="Calibri"/>
                <a:cs typeface="Times New Roman"/>
              </a:rPr>
              <a:t>Report 2:  Summary of attendance of student each week. (This will tell of students missing classes but less than a week)</a:t>
            </a:r>
          </a:p>
          <a:p>
            <a:pPr lvl="1">
              <a:lnSpc>
                <a:spcPct val="115000"/>
              </a:lnSpc>
            </a:pPr>
            <a:r>
              <a:rPr lang="en-GB" dirty="0">
                <a:ea typeface="Calibri"/>
                <a:cs typeface="Times New Roman"/>
              </a:rPr>
              <a:t>Report 3: “</a:t>
            </a:r>
            <a:r>
              <a:rPr lang="en-GB" dirty="0">
                <a:effectLst/>
                <a:latin typeface="Arial"/>
                <a:ea typeface="SimSun"/>
                <a:cs typeface="Times New Roman"/>
              </a:rPr>
              <a:t> Attendance below 70% on a module is considered problematic.” </a:t>
            </a:r>
            <a:r>
              <a:rPr lang="en-GB" dirty="0">
                <a:effectLst/>
                <a:ea typeface="SimSun"/>
                <a:cs typeface="Times New Roman"/>
              </a:rPr>
              <a:t>One of the reports should have all students having below 70%.</a:t>
            </a:r>
            <a:endParaRPr lang="en-GB" dirty="0">
              <a:ea typeface="Calibri"/>
              <a:cs typeface="Times New Roman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19363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An attendance monitoring system that caters to the requirements of different users</a:t>
            </a:r>
          </a:p>
          <a:p>
            <a:endParaRPr lang="en-GB" dirty="0"/>
          </a:p>
          <a:p>
            <a:pPr lvl="1"/>
            <a:r>
              <a:rPr lang="en-GB" dirty="0"/>
              <a:t>The Year Manager</a:t>
            </a:r>
          </a:p>
          <a:p>
            <a:pPr lvl="1"/>
            <a:r>
              <a:rPr lang="en-GB" dirty="0"/>
              <a:t>The Course Leader</a:t>
            </a:r>
          </a:p>
          <a:p>
            <a:pPr lvl="1"/>
            <a:r>
              <a:rPr lang="en-GB" dirty="0"/>
              <a:t>The Department Head</a:t>
            </a:r>
          </a:p>
        </p:txBody>
      </p:sp>
    </p:spTree>
    <p:extLst>
      <p:ext uri="{BB962C8B-B14F-4D97-AF65-F5344CB8AC3E}">
        <p14:creationId xmlns:p14="http://schemas.microsoft.com/office/powerpoint/2010/main" val="13066324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504056"/>
          </a:xfrm>
        </p:spPr>
        <p:txBody>
          <a:bodyPr>
            <a:noAutofit/>
          </a:bodyPr>
          <a:lstStyle/>
          <a:p>
            <a:r>
              <a:rPr lang="en-GB" sz="3200" dirty="0"/>
              <a:t>Available Data</a:t>
            </a:r>
            <a:br>
              <a:rPr lang="en-GB" sz="3200" dirty="0"/>
            </a:b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 numCol="2">
            <a:normAutofit fontScale="92500" lnSpcReduction="20000"/>
          </a:bodyPr>
          <a:lstStyle/>
          <a:p>
            <a:pPr lvl="0" algn="just">
              <a:lnSpc>
                <a:spcPct val="115000"/>
              </a:lnSpc>
              <a:buFont typeface="+mj-lt"/>
              <a:buAutoNum type="arabicPeriod"/>
            </a:pPr>
            <a:r>
              <a:rPr lang="en-GB" dirty="0">
                <a:ea typeface="Calibri"/>
                <a:cs typeface="Times New Roman"/>
              </a:rPr>
              <a:t>Student file:</a:t>
            </a:r>
          </a:p>
          <a:p>
            <a:pPr lvl="1" algn="just">
              <a:lnSpc>
                <a:spcPct val="115000"/>
              </a:lnSpc>
              <a:buFont typeface="+mj-lt"/>
              <a:buAutoNum type="alphaLcPeriod"/>
            </a:pPr>
            <a:r>
              <a:rPr lang="en-GB" dirty="0">
                <a:ea typeface="Calibri"/>
                <a:cs typeface="Times New Roman"/>
              </a:rPr>
              <a:t>Student id</a:t>
            </a:r>
          </a:p>
          <a:p>
            <a:pPr lvl="1" algn="just">
              <a:lnSpc>
                <a:spcPct val="115000"/>
              </a:lnSpc>
              <a:buFont typeface="+mj-lt"/>
              <a:buAutoNum type="alphaLcPeriod"/>
            </a:pPr>
            <a:r>
              <a:rPr lang="en-GB" dirty="0">
                <a:ea typeface="Calibri"/>
                <a:cs typeface="Times New Roman"/>
              </a:rPr>
              <a:t>Gender</a:t>
            </a:r>
          </a:p>
          <a:p>
            <a:pPr lvl="1" algn="just">
              <a:lnSpc>
                <a:spcPct val="115000"/>
              </a:lnSpc>
              <a:buFont typeface="+mj-lt"/>
              <a:buAutoNum type="alphaLcPeriod"/>
            </a:pPr>
            <a:r>
              <a:rPr lang="en-GB" dirty="0">
                <a:ea typeface="Calibri"/>
                <a:cs typeface="Times New Roman"/>
              </a:rPr>
              <a:t>Age at start of year</a:t>
            </a:r>
          </a:p>
          <a:p>
            <a:pPr lvl="1" algn="just">
              <a:lnSpc>
                <a:spcPct val="115000"/>
              </a:lnSpc>
              <a:buFont typeface="+mj-lt"/>
              <a:buAutoNum type="alphaLcPeriod"/>
            </a:pPr>
            <a:r>
              <a:rPr lang="en-GB" dirty="0">
                <a:ea typeface="Calibri"/>
                <a:cs typeface="Times New Roman"/>
              </a:rPr>
              <a:t>Course</a:t>
            </a:r>
          </a:p>
          <a:p>
            <a:pPr lvl="1" algn="just">
              <a:lnSpc>
                <a:spcPct val="115000"/>
              </a:lnSpc>
              <a:buFont typeface="+mj-lt"/>
              <a:buAutoNum type="alphaLcPeriod"/>
            </a:pPr>
            <a:r>
              <a:rPr lang="en-GB" dirty="0">
                <a:ea typeface="Calibri"/>
                <a:cs typeface="Times New Roman"/>
              </a:rPr>
              <a:t>Personal Tutor</a:t>
            </a:r>
          </a:p>
          <a:p>
            <a:pPr lvl="1" algn="just">
              <a:lnSpc>
                <a:spcPct val="115000"/>
              </a:lnSpc>
              <a:buFont typeface="+mj-lt"/>
              <a:buAutoNum type="alphaLcPeriod"/>
            </a:pPr>
            <a:r>
              <a:rPr lang="en-GB" dirty="0">
                <a:ea typeface="Calibri"/>
                <a:cs typeface="Times New Roman"/>
              </a:rPr>
              <a:t>Living at home</a:t>
            </a:r>
          </a:p>
          <a:p>
            <a:pPr lvl="1" algn="just">
              <a:lnSpc>
                <a:spcPct val="115000"/>
              </a:lnSpc>
              <a:buFont typeface="+mj-lt"/>
              <a:buAutoNum type="alphaLcPeriod"/>
            </a:pPr>
            <a:r>
              <a:rPr lang="en-GB" dirty="0">
                <a:ea typeface="Calibri"/>
                <a:cs typeface="Times New Roman"/>
              </a:rPr>
              <a:t>Done placement</a:t>
            </a:r>
          </a:p>
          <a:p>
            <a:pPr lvl="1" algn="just">
              <a:lnSpc>
                <a:spcPct val="115000"/>
              </a:lnSpc>
              <a:buFont typeface="+mj-lt"/>
              <a:buAutoNum type="alphaLcPeriod"/>
            </a:pPr>
            <a:r>
              <a:rPr lang="en-GB" dirty="0">
                <a:ea typeface="Calibri"/>
                <a:cs typeface="Times New Roman"/>
              </a:rPr>
              <a:t>Resists taken</a:t>
            </a:r>
          </a:p>
          <a:p>
            <a:pPr lvl="0" algn="just">
              <a:lnSpc>
                <a:spcPct val="115000"/>
              </a:lnSpc>
              <a:buFont typeface="+mj-lt"/>
              <a:buAutoNum type="arabicPeriod"/>
            </a:pPr>
            <a:r>
              <a:rPr lang="en-GB" dirty="0">
                <a:ea typeface="Calibri"/>
                <a:cs typeface="Times New Roman"/>
              </a:rPr>
              <a:t>Module 1 marks</a:t>
            </a:r>
          </a:p>
          <a:p>
            <a:pPr lvl="0" algn="just">
              <a:lnSpc>
                <a:spcPct val="115000"/>
              </a:lnSpc>
              <a:buFont typeface="+mj-lt"/>
              <a:buAutoNum type="arabicPeriod"/>
            </a:pPr>
            <a:r>
              <a:rPr lang="en-GB" dirty="0">
                <a:ea typeface="Calibri"/>
                <a:cs typeface="Times New Roman"/>
              </a:rPr>
              <a:t>Module 2 marks</a:t>
            </a:r>
          </a:p>
          <a:p>
            <a:pPr lvl="0" algn="just">
              <a:lnSpc>
                <a:spcPct val="115000"/>
              </a:lnSpc>
              <a:buFont typeface="+mj-lt"/>
              <a:buAutoNum type="arabicPeriod"/>
            </a:pPr>
            <a:r>
              <a:rPr lang="en-GB" dirty="0">
                <a:ea typeface="Calibri"/>
                <a:cs typeface="Times New Roman"/>
              </a:rPr>
              <a:t>Module 3 marks</a:t>
            </a:r>
          </a:p>
          <a:p>
            <a:pPr lvl="0" algn="just">
              <a:lnSpc>
                <a:spcPct val="115000"/>
              </a:lnSpc>
              <a:buFont typeface="+mj-lt"/>
              <a:buAutoNum type="arabicPeriod"/>
            </a:pPr>
            <a:r>
              <a:rPr lang="en-GB" dirty="0">
                <a:ea typeface="Calibri"/>
                <a:cs typeface="Times New Roman"/>
              </a:rPr>
              <a:t>Module 4 marks</a:t>
            </a:r>
          </a:p>
          <a:p>
            <a:pPr lvl="0" algn="just">
              <a:lnSpc>
                <a:spcPct val="115000"/>
              </a:lnSpc>
              <a:buFont typeface="+mj-lt"/>
              <a:buAutoNum type="arabicPeriod"/>
            </a:pPr>
            <a:r>
              <a:rPr lang="en-GB" dirty="0">
                <a:ea typeface="Calibri"/>
                <a:cs typeface="Times New Roman"/>
              </a:rPr>
              <a:t>Module 1 attendance (1,0) (12 weeks)</a:t>
            </a:r>
          </a:p>
          <a:p>
            <a:pPr lvl="0" algn="just">
              <a:lnSpc>
                <a:spcPct val="115000"/>
              </a:lnSpc>
              <a:buFont typeface="+mj-lt"/>
              <a:buAutoNum type="arabicPeriod"/>
            </a:pPr>
            <a:r>
              <a:rPr lang="en-GB" dirty="0">
                <a:ea typeface="Calibri"/>
                <a:cs typeface="Times New Roman"/>
              </a:rPr>
              <a:t>Module 2 attendance (1,0) (12 weeks)</a:t>
            </a:r>
          </a:p>
          <a:p>
            <a:pPr lvl="0" algn="just">
              <a:lnSpc>
                <a:spcPct val="115000"/>
              </a:lnSpc>
              <a:buFont typeface="+mj-lt"/>
              <a:buAutoNum type="arabicPeriod"/>
            </a:pPr>
            <a:r>
              <a:rPr lang="en-GB" dirty="0">
                <a:ea typeface="Calibri"/>
                <a:cs typeface="Times New Roman"/>
              </a:rPr>
              <a:t>Module 3 attendance</a:t>
            </a:r>
          </a:p>
          <a:p>
            <a:pPr lvl="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GB" dirty="0">
                <a:ea typeface="Calibri"/>
                <a:cs typeface="Times New Roman"/>
              </a:rPr>
              <a:t>Module 4 attendance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3342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Data Cleaning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Missing Data</a:t>
            </a:r>
          </a:p>
          <a:p>
            <a:r>
              <a:rPr lang="en-GB" dirty="0"/>
              <a:t>Check Format</a:t>
            </a:r>
          </a:p>
          <a:p>
            <a:r>
              <a:rPr lang="en-GB" dirty="0"/>
              <a:t>Consistency</a:t>
            </a:r>
          </a:p>
        </p:txBody>
      </p:sp>
    </p:spTree>
    <p:extLst>
      <p:ext uri="{BB962C8B-B14F-4D97-AF65-F5344CB8AC3E}">
        <p14:creationId xmlns:p14="http://schemas.microsoft.com/office/powerpoint/2010/main" val="37375469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Data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Find absentees</a:t>
            </a:r>
          </a:p>
          <a:p>
            <a:r>
              <a:rPr lang="en-GB" dirty="0"/>
              <a:t>Total Marks</a:t>
            </a:r>
          </a:p>
        </p:txBody>
      </p:sp>
    </p:spTree>
    <p:extLst>
      <p:ext uri="{BB962C8B-B14F-4D97-AF65-F5344CB8AC3E}">
        <p14:creationId xmlns:p14="http://schemas.microsoft.com/office/powerpoint/2010/main" val="18355169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Data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>
              <a:lnSpc>
                <a:spcPct val="115000"/>
              </a:lnSpc>
              <a:buFont typeface="+mj-lt"/>
              <a:buAutoNum type="arabicPeriod"/>
            </a:pPr>
            <a:r>
              <a:rPr lang="en-GB" dirty="0">
                <a:ea typeface="Calibri"/>
                <a:cs typeface="Times New Roman"/>
              </a:rPr>
              <a:t>Attendance percentage per module</a:t>
            </a:r>
          </a:p>
          <a:p>
            <a:pPr lvl="0" algn="just">
              <a:lnSpc>
                <a:spcPct val="115000"/>
              </a:lnSpc>
              <a:buFont typeface="+mj-lt"/>
              <a:buAutoNum type="arabicPeriod"/>
            </a:pPr>
            <a:r>
              <a:rPr lang="en-GB" dirty="0">
                <a:ea typeface="Calibri"/>
                <a:cs typeface="Times New Roman"/>
              </a:rPr>
              <a:t>Attendance percentage in all modules i.e. per course</a:t>
            </a:r>
          </a:p>
          <a:p>
            <a:pPr lvl="0" algn="just">
              <a:lnSpc>
                <a:spcPct val="115000"/>
              </a:lnSpc>
              <a:buFont typeface="+mj-lt"/>
              <a:buAutoNum type="arabicPeriod"/>
            </a:pPr>
            <a:r>
              <a:rPr lang="en-GB" dirty="0">
                <a:ea typeface="Calibri"/>
                <a:cs typeface="Times New Roman"/>
              </a:rPr>
              <a:t>Overall percentage marks achieved by each student</a:t>
            </a:r>
          </a:p>
          <a:p>
            <a:pPr lvl="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GB" dirty="0">
                <a:ea typeface="Calibri"/>
                <a:cs typeface="Times New Roman"/>
              </a:rPr>
              <a:t>Sorting by marks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6132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11349"/>
            <a:ext cx="8229600" cy="4525963"/>
          </a:xfrm>
        </p:spPr>
        <p:txBody>
          <a:bodyPr>
            <a:normAutofit fontScale="85000" lnSpcReduction="10000"/>
          </a:bodyPr>
          <a:lstStyle/>
          <a:p>
            <a:pPr marL="0" lvl="0" indent="0">
              <a:lnSpc>
                <a:spcPct val="115000"/>
              </a:lnSpc>
              <a:buNone/>
            </a:pPr>
            <a:r>
              <a:rPr lang="en-GB" dirty="0">
                <a:ea typeface="Calibri"/>
                <a:cs typeface="Times New Roman"/>
              </a:rPr>
              <a:t>Data Analysis for each User catering to the users responsibility</a:t>
            </a:r>
          </a:p>
          <a:p>
            <a:pPr lvl="1">
              <a:lnSpc>
                <a:spcPct val="115000"/>
              </a:lnSpc>
              <a:buFont typeface="+mj-lt"/>
              <a:buAutoNum type="alphaLcPeriod"/>
            </a:pPr>
            <a:r>
              <a:rPr lang="en-GB" dirty="0">
                <a:ea typeface="Calibri"/>
                <a:cs typeface="Times New Roman"/>
              </a:rPr>
              <a:t>Year manger: </a:t>
            </a:r>
          </a:p>
          <a:p>
            <a:pPr lvl="1">
              <a:lnSpc>
                <a:spcPct val="115000"/>
              </a:lnSpc>
            </a:pPr>
            <a:r>
              <a:rPr lang="en-GB" dirty="0">
                <a:ea typeface="Calibri"/>
                <a:cs typeface="Times New Roman"/>
              </a:rPr>
              <a:t>Find students who misses class for a week or more at a go. Data that is required for such an analysis: student name, p number, absent in which modules and from when.</a:t>
            </a:r>
          </a:p>
          <a:p>
            <a:pPr lvl="1">
              <a:lnSpc>
                <a:spcPct val="115000"/>
              </a:lnSpc>
            </a:pPr>
            <a:r>
              <a:rPr lang="en-GB" dirty="0">
                <a:ea typeface="Calibri"/>
                <a:cs typeface="Times New Roman"/>
              </a:rPr>
              <a:t>Summary of attendance of student each week. </a:t>
            </a:r>
          </a:p>
          <a:p>
            <a:pPr lvl="1">
              <a:lnSpc>
                <a:spcPct val="115000"/>
              </a:lnSpc>
            </a:pPr>
            <a:r>
              <a:rPr lang="en-GB" dirty="0">
                <a:ea typeface="Calibri"/>
                <a:cs typeface="Times New Roman"/>
              </a:rPr>
              <a:t>“</a:t>
            </a:r>
            <a:r>
              <a:rPr lang="en-GB" dirty="0">
                <a:effectLst/>
                <a:latin typeface="Arial"/>
                <a:ea typeface="SimSun"/>
                <a:cs typeface="Times New Roman"/>
              </a:rPr>
              <a:t> Attendance below 70% on a module is considered problematic.” </a:t>
            </a:r>
            <a:r>
              <a:rPr lang="en-GB" dirty="0">
                <a:effectLst/>
                <a:ea typeface="SimSun"/>
                <a:cs typeface="Times New Roman"/>
              </a:rPr>
              <a:t>Data Analysis should find all students having below 70%.</a:t>
            </a:r>
            <a:endParaRPr lang="en-GB" dirty="0">
              <a:ea typeface="Calibri"/>
              <a:cs typeface="Times New Roman"/>
            </a:endParaRPr>
          </a:p>
          <a:p>
            <a:endParaRPr lang="en-GB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 dirty="0"/>
              <a:t>Data Analysis by User</a:t>
            </a:r>
          </a:p>
        </p:txBody>
      </p:sp>
    </p:spTree>
    <p:extLst>
      <p:ext uri="{BB962C8B-B14F-4D97-AF65-F5344CB8AC3E}">
        <p14:creationId xmlns:p14="http://schemas.microsoft.com/office/powerpoint/2010/main" val="21133579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GB" sz="3200" dirty="0">
                <a:ea typeface="Calibri"/>
                <a:cs typeface="Times New Roman"/>
              </a:rPr>
              <a:t>Data added and why i.e. to help which analysis</a:t>
            </a:r>
            <a:br>
              <a:rPr lang="en-GB" sz="3200" dirty="0">
                <a:ea typeface="Calibri"/>
                <a:cs typeface="Times New Roman"/>
              </a:rPr>
            </a:b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 algn="just">
              <a:lnSpc>
                <a:spcPct val="115000"/>
              </a:lnSpc>
              <a:buFont typeface="+mj-lt"/>
              <a:buAutoNum type="arabicPeriod"/>
            </a:pPr>
            <a:r>
              <a:rPr lang="en-GB" dirty="0">
                <a:ea typeface="Calibri"/>
                <a:cs typeface="Times New Roman"/>
              </a:rPr>
              <a:t>Student absent with authorization or without</a:t>
            </a:r>
          </a:p>
          <a:p>
            <a:pPr lvl="0" algn="just">
              <a:lnSpc>
                <a:spcPct val="115000"/>
              </a:lnSpc>
              <a:buFont typeface="+mj-lt"/>
              <a:buAutoNum type="arabicPeriod"/>
            </a:pPr>
            <a:r>
              <a:rPr lang="en-GB" dirty="0">
                <a:ea typeface="Calibri"/>
                <a:cs typeface="Times New Roman"/>
              </a:rPr>
              <a:t>Late</a:t>
            </a:r>
          </a:p>
          <a:p>
            <a:pPr lvl="0" algn="just">
              <a:lnSpc>
                <a:spcPct val="115000"/>
              </a:lnSpc>
              <a:buFont typeface="+mj-lt"/>
              <a:buAutoNum type="arabicPeriod"/>
            </a:pPr>
            <a:r>
              <a:rPr lang="en-GB" dirty="0">
                <a:ea typeface="Calibri"/>
                <a:cs typeface="Times New Roman"/>
              </a:rPr>
              <a:t>You can have more modules per course or even have more courses with modules within it.</a:t>
            </a:r>
          </a:p>
          <a:p>
            <a:pPr lvl="0" algn="just">
              <a:lnSpc>
                <a:spcPct val="115000"/>
              </a:lnSpc>
              <a:buFont typeface="+mj-lt"/>
              <a:buAutoNum type="arabicPeriod"/>
            </a:pPr>
            <a:r>
              <a:rPr lang="en-GB" dirty="0">
                <a:ea typeface="Calibri"/>
                <a:cs typeface="Times New Roman"/>
              </a:rPr>
              <a:t>Have meaningful names to modules.</a:t>
            </a:r>
          </a:p>
          <a:p>
            <a:pPr lvl="0" algn="just">
              <a:lnSpc>
                <a:spcPct val="115000"/>
              </a:lnSpc>
              <a:buFont typeface="+mj-lt"/>
              <a:buAutoNum type="arabicPeriod"/>
            </a:pPr>
            <a:r>
              <a:rPr lang="en-GB" dirty="0">
                <a:ea typeface="Calibri"/>
                <a:cs typeface="Times New Roman"/>
              </a:rPr>
              <a:t>Basically make the data yours and make the data work for you.</a:t>
            </a:r>
          </a:p>
          <a:p>
            <a:pPr lvl="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GB" dirty="0">
                <a:ea typeface="Calibri"/>
                <a:cs typeface="Times New Roman"/>
              </a:rPr>
              <a:t>This is your domain…business analytics…its all about analysis.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8136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GB" dirty="0">
                <a:ea typeface="Calibri"/>
                <a:cs typeface="Times New Roman"/>
              </a:rPr>
              <a:t>Reports:</a:t>
            </a:r>
            <a:br>
              <a:rPr lang="en-GB" dirty="0">
                <a:ea typeface="Calibri"/>
                <a:cs typeface="Times New Roman"/>
              </a:rPr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115000"/>
              </a:lnSpc>
              <a:buFont typeface="+mj-lt"/>
              <a:buAutoNum type="arabicPeriod"/>
            </a:pPr>
            <a:r>
              <a:rPr lang="en-GB" dirty="0">
                <a:ea typeface="Calibri"/>
                <a:cs typeface="Times New Roman"/>
              </a:rPr>
              <a:t>Reporting students who are absent without authorisation for a prolonged period</a:t>
            </a:r>
          </a:p>
          <a:p>
            <a:pPr lvl="0">
              <a:lnSpc>
                <a:spcPct val="115000"/>
              </a:lnSpc>
              <a:buFont typeface="+mj-lt"/>
              <a:buAutoNum type="arabicPeriod"/>
            </a:pPr>
            <a:r>
              <a:rPr lang="en-GB" dirty="0">
                <a:ea typeface="Calibri"/>
                <a:cs typeface="Times New Roman"/>
              </a:rPr>
              <a:t>Is there a relationship between:</a:t>
            </a:r>
          </a:p>
          <a:p>
            <a:pPr lvl="1">
              <a:lnSpc>
                <a:spcPct val="115000"/>
              </a:lnSpc>
              <a:buFont typeface="+mj-lt"/>
              <a:buAutoNum type="alphaLcPeriod"/>
            </a:pPr>
            <a:r>
              <a:rPr lang="en-GB" dirty="0">
                <a:ea typeface="Calibri"/>
                <a:cs typeface="Times New Roman"/>
              </a:rPr>
              <a:t>Continuous absentees and marks obtained</a:t>
            </a:r>
          </a:p>
          <a:p>
            <a:pPr lvl="1">
              <a:lnSpc>
                <a:spcPct val="115000"/>
              </a:lnSpc>
              <a:buFont typeface="+mj-lt"/>
              <a:buAutoNum type="alphaLcPeriod"/>
            </a:pPr>
            <a:r>
              <a:rPr lang="en-GB" dirty="0">
                <a:ea typeface="Calibri"/>
                <a:cs typeface="Times New Roman"/>
              </a:rPr>
              <a:t>Continuous absentees and those living at home or not</a:t>
            </a:r>
          </a:p>
          <a:p>
            <a:pPr lvl="1">
              <a:lnSpc>
                <a:spcPct val="115000"/>
              </a:lnSpc>
              <a:spcAft>
                <a:spcPts val="1000"/>
              </a:spcAft>
              <a:buFont typeface="+mj-lt"/>
              <a:buAutoNum type="alphaLcPeriod"/>
            </a:pPr>
            <a:r>
              <a:rPr lang="en-GB" dirty="0">
                <a:ea typeface="Calibri"/>
                <a:cs typeface="Times New Roman"/>
              </a:rPr>
              <a:t>Continuous absentees and resits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04244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458</Words>
  <Application>Microsoft Office PowerPoint</Application>
  <PresentationFormat>On-screen Show (4:3)</PresentationFormat>
  <Paragraphs>65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SimSun</vt:lpstr>
      <vt:lpstr>Arial</vt:lpstr>
      <vt:lpstr>Calibri</vt:lpstr>
      <vt:lpstr>Times New Roman</vt:lpstr>
      <vt:lpstr>Office Theme</vt:lpstr>
      <vt:lpstr>Attendance Monitoring System</vt:lpstr>
      <vt:lpstr>Introduction</vt:lpstr>
      <vt:lpstr>Available Data </vt:lpstr>
      <vt:lpstr>Data Cleaning</vt:lpstr>
      <vt:lpstr>Data Analysis</vt:lpstr>
      <vt:lpstr>Data Analysis</vt:lpstr>
      <vt:lpstr>Data Analysis by User</vt:lpstr>
      <vt:lpstr>Data added and why i.e. to help which analysis </vt:lpstr>
      <vt:lpstr>Reports: </vt:lpstr>
      <vt:lpstr>PowerPoint Presentation</vt:lpstr>
      <vt:lpstr>PowerPoint Presentation</vt:lpstr>
      <vt:lpstr>PowerPoint Presentation</vt:lpstr>
    </vt:vector>
  </TitlesOfParts>
  <Company>De Montfort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Attendance Monitoring System</dc:title>
  <dc:creator>Lipika Deka</dc:creator>
  <cp:lastModifiedBy>Tanvir Allidina</cp:lastModifiedBy>
  <cp:revision>10</cp:revision>
  <dcterms:created xsi:type="dcterms:W3CDTF">2016-02-17T09:09:53Z</dcterms:created>
  <dcterms:modified xsi:type="dcterms:W3CDTF">2020-01-27T15:33:33Z</dcterms:modified>
</cp:coreProperties>
</file>