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sldIdLst>
    <p:sldId id="272" r:id="rId2"/>
    <p:sldId id="256" r:id="rId3"/>
    <p:sldId id="257" r:id="rId4"/>
    <p:sldId id="268" r:id="rId5"/>
    <p:sldId id="269" r:id="rId6"/>
    <p:sldId id="275" r:id="rId7"/>
    <p:sldId id="263" r:id="rId8"/>
    <p:sldId id="264" r:id="rId9"/>
    <p:sldId id="265" r:id="rId10"/>
    <p:sldId id="261" r:id="rId11"/>
    <p:sldId id="262" r:id="rId12"/>
    <p:sldId id="267" r:id="rId13"/>
    <p:sldId id="273" r:id="rId14"/>
    <p:sldId id="274" r:id="rId15"/>
    <p:sldId id="276" r:id="rId16"/>
    <p:sldId id="277" r:id="rId17"/>
    <p:sldId id="278" r:id="rId18"/>
    <p:sldId id="280" r:id="rId19"/>
    <p:sldId id="281" r:id="rId20"/>
    <p:sldId id="282" r:id="rId21"/>
    <p:sldId id="283" r:id="rId22"/>
    <p:sldId id="284" r:id="rId23"/>
    <p:sldId id="285" r:id="rId24"/>
    <p:sldId id="286" r:id="rId25"/>
    <p:sldId id="288" r:id="rId26"/>
    <p:sldId id="289" r:id="rId27"/>
    <p:sldId id="290" r:id="rId28"/>
    <p:sldId id="291" r:id="rId29"/>
    <p:sldId id="292" r:id="rId30"/>
    <p:sldId id="293" r:id="rId31"/>
    <p:sldId id="324" r:id="rId32"/>
    <p:sldId id="311" r:id="rId33"/>
    <p:sldId id="312" r:id="rId34"/>
    <p:sldId id="313" r:id="rId35"/>
    <p:sldId id="314" r:id="rId36"/>
    <p:sldId id="315" r:id="rId37"/>
    <p:sldId id="316" r:id="rId38"/>
    <p:sldId id="317" r:id="rId39"/>
    <p:sldId id="318" r:id="rId40"/>
    <p:sldId id="319" r:id="rId41"/>
    <p:sldId id="320" r:id="rId42"/>
    <p:sldId id="321" r:id="rId43"/>
    <p:sldId id="322" r:id="rId44"/>
    <p:sldId id="323" r:id="rId45"/>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t>09-Apr-20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t>09-Apr-20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t>09-Apr-20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t>09-Apr-20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t>09-Apr-20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t>09-Apr-20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t>09-Apr-20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t>09-Apr-20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t>09-Apr-20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t>09-Apr-20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t>09-Apr-20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t>09-Apr-20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Literature%20Review%20Mapping.xls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381000" y="1981200"/>
            <a:ext cx="8529319" cy="2462213"/>
          </a:xfrm>
        </p:spPr>
        <p:txBody>
          <a:bodyPr>
            <a:normAutofit fontScale="92500"/>
          </a:bodyPr>
          <a:lstStyle/>
          <a:p>
            <a:pPr marL="109728" indent="0" algn="ctr">
              <a:buNone/>
            </a:pPr>
            <a:r>
              <a:rPr lang="en-US" sz="8000" b="1" dirty="0" smtClean="0">
                <a:latin typeface="Times New Roman" pitchFamily="18" charset="0"/>
                <a:cs typeface="Times New Roman" pitchFamily="18" charset="0"/>
              </a:rPr>
              <a:t>RESEARCH METHODOLOGY</a:t>
            </a:r>
            <a:endParaRPr lang="en-US" sz="8000" b="1" dirty="0">
              <a:latin typeface="Times New Roman" pitchFamily="18" charset="0"/>
              <a:cs typeface="Times New Roman" pitchFamily="18" charset="0"/>
            </a:endParaRPr>
          </a:p>
        </p:txBody>
      </p:sp>
    </p:spTree>
    <p:extLst>
      <p:ext uri="{BB962C8B-B14F-4D97-AF65-F5344CB8AC3E}">
        <p14:creationId xmlns:p14="http://schemas.microsoft.com/office/powerpoint/2010/main" val="4307513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1252"/>
            <a:ext cx="9143999" cy="10261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2387" y="0"/>
            <a:ext cx="4741612" cy="599315"/>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187" cy="1019937"/>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844" y="52959"/>
            <a:ext cx="9145606" cy="900811"/>
          </a:xfrm>
          <a:prstGeom prst="rect">
            <a:avLst/>
          </a:prstGeom>
          <a:blipFill>
            <a:blip r:embed="rId6" cstate="print"/>
            <a:stretch>
              <a:fillRect/>
            </a:stretch>
          </a:blipFill>
        </p:spPr>
        <p:txBody>
          <a:bodyPr wrap="square" lIns="0" tIns="0" rIns="0" bIns="0" rtlCol="0"/>
          <a:lstStyle/>
          <a:p>
            <a:endParaRPr/>
          </a:p>
        </p:txBody>
      </p:sp>
      <p:sp>
        <p:nvSpPr>
          <p:cNvPr id="7" name="object 7"/>
          <p:cNvSpPr/>
          <p:nvPr/>
        </p:nvSpPr>
        <p:spPr>
          <a:xfrm>
            <a:off x="46928" y="459002"/>
            <a:ext cx="0" cy="330200"/>
          </a:xfrm>
          <a:custGeom>
            <a:avLst/>
            <a:gdLst/>
            <a:ahLst/>
            <a:cxnLst/>
            <a:rect l="l" t="t" r="r" b="b"/>
            <a:pathLst>
              <a:path h="330200">
                <a:moveTo>
                  <a:pt x="0" y="0"/>
                </a:moveTo>
                <a:lnTo>
                  <a:pt x="0" y="329991"/>
                </a:lnTo>
              </a:path>
            </a:pathLst>
          </a:custGeom>
          <a:ln w="73378">
            <a:solidFill>
              <a:srgbClr val="FFFF00"/>
            </a:solidFill>
          </a:ln>
        </p:spPr>
        <p:txBody>
          <a:bodyPr wrap="square" lIns="0" tIns="0" rIns="0" bIns="0" rtlCol="0"/>
          <a:lstStyle/>
          <a:p>
            <a:endParaRPr/>
          </a:p>
        </p:txBody>
      </p:sp>
      <p:sp>
        <p:nvSpPr>
          <p:cNvPr id="8" name="object 8"/>
          <p:cNvSpPr/>
          <p:nvPr/>
        </p:nvSpPr>
        <p:spPr>
          <a:xfrm>
            <a:off x="3686604" y="459002"/>
            <a:ext cx="73660" cy="330200"/>
          </a:xfrm>
          <a:custGeom>
            <a:avLst/>
            <a:gdLst/>
            <a:ahLst/>
            <a:cxnLst/>
            <a:rect l="l" t="t" r="r" b="b"/>
            <a:pathLst>
              <a:path w="73660" h="330200">
                <a:moveTo>
                  <a:pt x="0" y="329991"/>
                </a:moveTo>
                <a:lnTo>
                  <a:pt x="73378" y="329991"/>
                </a:lnTo>
                <a:lnTo>
                  <a:pt x="73378" y="0"/>
                </a:lnTo>
                <a:lnTo>
                  <a:pt x="0" y="0"/>
                </a:lnTo>
                <a:lnTo>
                  <a:pt x="0" y="329991"/>
                </a:lnTo>
                <a:close/>
              </a:path>
            </a:pathLst>
          </a:custGeom>
          <a:solidFill>
            <a:srgbClr val="FFFF00"/>
          </a:solidFill>
        </p:spPr>
        <p:txBody>
          <a:bodyPr wrap="square" lIns="0" tIns="0" rIns="0" bIns="0" rtlCol="0"/>
          <a:lstStyle/>
          <a:p>
            <a:endParaRPr/>
          </a:p>
        </p:txBody>
      </p:sp>
      <p:sp>
        <p:nvSpPr>
          <p:cNvPr id="9" name="object 9"/>
          <p:cNvSpPr/>
          <p:nvPr/>
        </p:nvSpPr>
        <p:spPr>
          <a:xfrm>
            <a:off x="83616" y="459002"/>
            <a:ext cx="3603625" cy="330200"/>
          </a:xfrm>
          <a:custGeom>
            <a:avLst/>
            <a:gdLst/>
            <a:ahLst/>
            <a:cxnLst/>
            <a:rect l="l" t="t" r="r" b="b"/>
            <a:pathLst>
              <a:path w="3603625" h="330200">
                <a:moveTo>
                  <a:pt x="0" y="329991"/>
                </a:moveTo>
                <a:lnTo>
                  <a:pt x="3603044" y="329991"/>
                </a:lnTo>
                <a:lnTo>
                  <a:pt x="3603044" y="0"/>
                </a:lnTo>
                <a:lnTo>
                  <a:pt x="0" y="0"/>
                </a:lnTo>
                <a:lnTo>
                  <a:pt x="0" y="329991"/>
                </a:lnTo>
                <a:close/>
              </a:path>
            </a:pathLst>
          </a:custGeom>
          <a:solidFill>
            <a:srgbClr val="FFFF00"/>
          </a:solidFill>
        </p:spPr>
        <p:txBody>
          <a:bodyPr wrap="square" lIns="0" tIns="0" rIns="0" bIns="0" rtlCol="0"/>
          <a:lstStyle/>
          <a:p>
            <a:endParaRPr/>
          </a:p>
        </p:txBody>
      </p:sp>
      <p:sp>
        <p:nvSpPr>
          <p:cNvPr id="10" name="object 10"/>
          <p:cNvSpPr txBox="1"/>
          <p:nvPr/>
        </p:nvSpPr>
        <p:spPr>
          <a:xfrm>
            <a:off x="70916" y="452301"/>
            <a:ext cx="2564765" cy="318770"/>
          </a:xfrm>
          <a:prstGeom prst="rect">
            <a:avLst/>
          </a:prstGeom>
        </p:spPr>
        <p:txBody>
          <a:bodyPr vert="horz" wrap="square" lIns="0" tIns="15875" rIns="0" bIns="0" rtlCol="0">
            <a:spAutoFit/>
          </a:bodyPr>
          <a:lstStyle/>
          <a:p>
            <a:pPr marL="12700">
              <a:lnSpc>
                <a:spcPct val="100000"/>
              </a:lnSpc>
              <a:spcBef>
                <a:spcPts val="125"/>
              </a:spcBef>
            </a:pPr>
            <a:r>
              <a:rPr sz="1900" b="1" spc="105" dirty="0">
                <a:latin typeface="Times New Roman"/>
                <a:cs typeface="Times New Roman"/>
              </a:rPr>
              <a:t>Quantitative</a:t>
            </a:r>
            <a:r>
              <a:rPr sz="1900" b="1" spc="25" dirty="0">
                <a:latin typeface="Times New Roman"/>
                <a:cs typeface="Times New Roman"/>
              </a:rPr>
              <a:t> </a:t>
            </a:r>
            <a:r>
              <a:rPr sz="1900" b="1" spc="114" dirty="0">
                <a:latin typeface="Times New Roman"/>
                <a:cs typeface="Times New Roman"/>
              </a:rPr>
              <a:t>research</a:t>
            </a:r>
            <a:endParaRPr sz="1900">
              <a:latin typeface="Times New Roman"/>
              <a:cs typeface="Times New Roman"/>
            </a:endParaRPr>
          </a:p>
        </p:txBody>
      </p:sp>
      <p:sp>
        <p:nvSpPr>
          <p:cNvPr id="11" name="object 11"/>
          <p:cNvSpPr/>
          <p:nvPr/>
        </p:nvSpPr>
        <p:spPr>
          <a:xfrm>
            <a:off x="3760041" y="459002"/>
            <a:ext cx="73660" cy="330200"/>
          </a:xfrm>
          <a:custGeom>
            <a:avLst/>
            <a:gdLst/>
            <a:ahLst/>
            <a:cxnLst/>
            <a:rect l="l" t="t" r="r" b="b"/>
            <a:pathLst>
              <a:path w="73660" h="330200">
                <a:moveTo>
                  <a:pt x="0" y="329991"/>
                </a:moveTo>
                <a:lnTo>
                  <a:pt x="73378" y="329991"/>
                </a:lnTo>
                <a:lnTo>
                  <a:pt x="73378" y="0"/>
                </a:lnTo>
                <a:lnTo>
                  <a:pt x="0" y="0"/>
                </a:lnTo>
                <a:lnTo>
                  <a:pt x="0" y="329991"/>
                </a:lnTo>
                <a:close/>
              </a:path>
            </a:pathLst>
          </a:custGeom>
          <a:solidFill>
            <a:srgbClr val="FFFF00"/>
          </a:solidFill>
        </p:spPr>
        <p:txBody>
          <a:bodyPr wrap="square" lIns="0" tIns="0" rIns="0" bIns="0" rtlCol="0"/>
          <a:lstStyle/>
          <a:p>
            <a:endParaRPr/>
          </a:p>
        </p:txBody>
      </p:sp>
      <p:sp>
        <p:nvSpPr>
          <p:cNvPr id="12" name="object 12"/>
          <p:cNvSpPr/>
          <p:nvPr/>
        </p:nvSpPr>
        <p:spPr>
          <a:xfrm>
            <a:off x="7691592" y="459002"/>
            <a:ext cx="0" cy="330200"/>
          </a:xfrm>
          <a:custGeom>
            <a:avLst/>
            <a:gdLst/>
            <a:ahLst/>
            <a:cxnLst/>
            <a:rect l="l" t="t" r="r" b="b"/>
            <a:pathLst>
              <a:path h="330200">
                <a:moveTo>
                  <a:pt x="0" y="0"/>
                </a:moveTo>
                <a:lnTo>
                  <a:pt x="0" y="329991"/>
                </a:lnTo>
              </a:path>
            </a:pathLst>
          </a:custGeom>
          <a:ln w="73378">
            <a:solidFill>
              <a:srgbClr val="FFFF00"/>
            </a:solidFill>
          </a:ln>
        </p:spPr>
        <p:txBody>
          <a:bodyPr wrap="square" lIns="0" tIns="0" rIns="0" bIns="0" rtlCol="0"/>
          <a:lstStyle/>
          <a:p>
            <a:endParaRPr/>
          </a:p>
        </p:txBody>
      </p:sp>
      <p:sp>
        <p:nvSpPr>
          <p:cNvPr id="13" name="object 13"/>
          <p:cNvSpPr/>
          <p:nvPr/>
        </p:nvSpPr>
        <p:spPr>
          <a:xfrm>
            <a:off x="3833477" y="459002"/>
            <a:ext cx="3821429" cy="330200"/>
          </a:xfrm>
          <a:custGeom>
            <a:avLst/>
            <a:gdLst/>
            <a:ahLst/>
            <a:cxnLst/>
            <a:rect l="l" t="t" r="r" b="b"/>
            <a:pathLst>
              <a:path w="3821429" h="330200">
                <a:moveTo>
                  <a:pt x="0" y="329991"/>
                </a:moveTo>
                <a:lnTo>
                  <a:pt x="3821425" y="329991"/>
                </a:lnTo>
                <a:lnTo>
                  <a:pt x="3821425" y="0"/>
                </a:lnTo>
                <a:lnTo>
                  <a:pt x="0" y="0"/>
                </a:lnTo>
                <a:lnTo>
                  <a:pt x="0" y="329991"/>
                </a:lnTo>
                <a:close/>
              </a:path>
            </a:pathLst>
          </a:custGeom>
          <a:solidFill>
            <a:srgbClr val="FFFF00"/>
          </a:solidFill>
        </p:spPr>
        <p:txBody>
          <a:bodyPr wrap="square" lIns="0" tIns="0" rIns="0" bIns="0" rtlCol="0"/>
          <a:lstStyle/>
          <a:p>
            <a:endParaRPr/>
          </a:p>
        </p:txBody>
      </p:sp>
      <p:sp>
        <p:nvSpPr>
          <p:cNvPr id="14" name="object 14"/>
          <p:cNvSpPr txBox="1"/>
          <p:nvPr/>
        </p:nvSpPr>
        <p:spPr>
          <a:xfrm>
            <a:off x="3820777" y="452301"/>
            <a:ext cx="2399030" cy="318770"/>
          </a:xfrm>
          <a:prstGeom prst="rect">
            <a:avLst/>
          </a:prstGeom>
        </p:spPr>
        <p:txBody>
          <a:bodyPr vert="horz" wrap="square" lIns="0" tIns="15875" rIns="0" bIns="0" rtlCol="0">
            <a:spAutoFit/>
          </a:bodyPr>
          <a:lstStyle/>
          <a:p>
            <a:pPr marL="12700">
              <a:lnSpc>
                <a:spcPct val="100000"/>
              </a:lnSpc>
              <a:spcBef>
                <a:spcPts val="125"/>
              </a:spcBef>
            </a:pPr>
            <a:r>
              <a:rPr sz="1900" b="1" spc="105" dirty="0">
                <a:latin typeface="Times New Roman"/>
                <a:cs typeface="Times New Roman"/>
              </a:rPr>
              <a:t>Qualitative</a:t>
            </a:r>
            <a:r>
              <a:rPr sz="1900" b="1" spc="-15" dirty="0">
                <a:latin typeface="Times New Roman"/>
                <a:cs typeface="Times New Roman"/>
              </a:rPr>
              <a:t> </a:t>
            </a:r>
            <a:r>
              <a:rPr sz="1900" b="1" spc="114" dirty="0">
                <a:latin typeface="Times New Roman"/>
                <a:cs typeface="Times New Roman"/>
              </a:rPr>
              <a:t>research</a:t>
            </a:r>
            <a:endParaRPr sz="1900" dirty="0">
              <a:latin typeface="Times New Roman"/>
              <a:cs typeface="Times New Roman"/>
            </a:endParaRPr>
          </a:p>
        </p:txBody>
      </p:sp>
      <p:sp>
        <p:nvSpPr>
          <p:cNvPr id="15" name="object 15"/>
          <p:cNvSpPr/>
          <p:nvPr/>
        </p:nvSpPr>
        <p:spPr>
          <a:xfrm>
            <a:off x="10238" y="454390"/>
            <a:ext cx="3750310" cy="0"/>
          </a:xfrm>
          <a:custGeom>
            <a:avLst/>
            <a:gdLst/>
            <a:ahLst/>
            <a:cxnLst/>
            <a:rect l="l" t="t" r="r" b="b"/>
            <a:pathLst>
              <a:path w="3750310">
                <a:moveTo>
                  <a:pt x="0" y="0"/>
                </a:moveTo>
                <a:lnTo>
                  <a:pt x="3749756" y="0"/>
                </a:lnTo>
              </a:path>
            </a:pathLst>
          </a:custGeom>
          <a:ln w="9166">
            <a:solidFill>
              <a:srgbClr val="FFFF00"/>
            </a:solidFill>
          </a:ln>
        </p:spPr>
        <p:txBody>
          <a:bodyPr wrap="square" lIns="0" tIns="0" rIns="0" bIns="0" rtlCol="0"/>
          <a:lstStyle/>
          <a:p>
            <a:endParaRPr/>
          </a:p>
        </p:txBody>
      </p:sp>
      <p:sp>
        <p:nvSpPr>
          <p:cNvPr id="16" name="object 16"/>
          <p:cNvSpPr/>
          <p:nvPr/>
        </p:nvSpPr>
        <p:spPr>
          <a:xfrm>
            <a:off x="11092" y="450485"/>
            <a:ext cx="3748404" cy="0"/>
          </a:xfrm>
          <a:custGeom>
            <a:avLst/>
            <a:gdLst/>
            <a:ahLst/>
            <a:cxnLst/>
            <a:rect l="l" t="t" r="r" b="b"/>
            <a:pathLst>
              <a:path w="3748404">
                <a:moveTo>
                  <a:pt x="0" y="0"/>
                </a:moveTo>
                <a:lnTo>
                  <a:pt x="3748145" y="0"/>
                </a:lnTo>
              </a:path>
            </a:pathLst>
          </a:custGeom>
          <a:ln w="3175">
            <a:solidFill>
              <a:srgbClr val="FFFF00"/>
            </a:solidFill>
          </a:ln>
        </p:spPr>
        <p:txBody>
          <a:bodyPr wrap="square" lIns="0" tIns="0" rIns="0" bIns="0" rtlCol="0"/>
          <a:lstStyle/>
          <a:p>
            <a:endParaRPr/>
          </a:p>
        </p:txBody>
      </p:sp>
      <p:sp>
        <p:nvSpPr>
          <p:cNvPr id="17" name="object 17"/>
          <p:cNvSpPr/>
          <p:nvPr/>
        </p:nvSpPr>
        <p:spPr>
          <a:xfrm>
            <a:off x="3760041" y="449806"/>
            <a:ext cx="10795" cy="9525"/>
          </a:xfrm>
          <a:custGeom>
            <a:avLst/>
            <a:gdLst/>
            <a:ahLst/>
            <a:cxnLst/>
            <a:rect l="l" t="t" r="r" b="b"/>
            <a:pathLst>
              <a:path w="10795" h="9525">
                <a:moveTo>
                  <a:pt x="0" y="9166"/>
                </a:moveTo>
                <a:lnTo>
                  <a:pt x="10238" y="9166"/>
                </a:lnTo>
                <a:lnTo>
                  <a:pt x="10238" y="0"/>
                </a:lnTo>
                <a:lnTo>
                  <a:pt x="0" y="0"/>
                </a:lnTo>
                <a:lnTo>
                  <a:pt x="0" y="9166"/>
                </a:lnTo>
                <a:close/>
              </a:path>
            </a:pathLst>
          </a:custGeom>
          <a:solidFill>
            <a:srgbClr val="FFFF00"/>
          </a:solidFill>
        </p:spPr>
        <p:txBody>
          <a:bodyPr wrap="square" lIns="0" tIns="0" rIns="0" bIns="0" rtlCol="0"/>
          <a:lstStyle/>
          <a:p>
            <a:endParaRPr/>
          </a:p>
        </p:txBody>
      </p:sp>
      <p:sp>
        <p:nvSpPr>
          <p:cNvPr id="18" name="object 18"/>
          <p:cNvSpPr/>
          <p:nvPr/>
        </p:nvSpPr>
        <p:spPr>
          <a:xfrm>
            <a:off x="3760844" y="450485"/>
            <a:ext cx="8890" cy="0"/>
          </a:xfrm>
          <a:custGeom>
            <a:avLst/>
            <a:gdLst/>
            <a:ahLst/>
            <a:cxnLst/>
            <a:rect l="l" t="t" r="r" b="b"/>
            <a:pathLst>
              <a:path w="8889">
                <a:moveTo>
                  <a:pt x="0" y="0"/>
                </a:moveTo>
                <a:lnTo>
                  <a:pt x="8516" y="0"/>
                </a:lnTo>
              </a:path>
            </a:pathLst>
          </a:custGeom>
          <a:ln w="3175">
            <a:solidFill>
              <a:srgbClr val="FFFF00"/>
            </a:solidFill>
          </a:ln>
        </p:spPr>
        <p:txBody>
          <a:bodyPr wrap="square" lIns="0" tIns="0" rIns="0" bIns="0" rtlCol="0"/>
          <a:lstStyle/>
          <a:p>
            <a:endParaRPr/>
          </a:p>
        </p:txBody>
      </p:sp>
      <p:sp>
        <p:nvSpPr>
          <p:cNvPr id="19" name="object 19"/>
          <p:cNvSpPr/>
          <p:nvPr/>
        </p:nvSpPr>
        <p:spPr>
          <a:xfrm>
            <a:off x="3760844" y="450485"/>
            <a:ext cx="0" cy="8255"/>
          </a:xfrm>
          <a:custGeom>
            <a:avLst/>
            <a:gdLst/>
            <a:ahLst/>
            <a:cxnLst/>
            <a:rect l="l" t="t" r="r" b="b"/>
            <a:pathLst>
              <a:path h="8254">
                <a:moveTo>
                  <a:pt x="0" y="0"/>
                </a:moveTo>
                <a:lnTo>
                  <a:pt x="0" y="7768"/>
                </a:lnTo>
              </a:path>
            </a:pathLst>
          </a:custGeom>
          <a:ln w="3175">
            <a:solidFill>
              <a:srgbClr val="FFFF00"/>
            </a:solidFill>
          </a:ln>
        </p:spPr>
        <p:txBody>
          <a:bodyPr wrap="square" lIns="0" tIns="0" rIns="0" bIns="0" rtlCol="0"/>
          <a:lstStyle/>
          <a:p>
            <a:endParaRPr/>
          </a:p>
        </p:txBody>
      </p:sp>
      <p:sp>
        <p:nvSpPr>
          <p:cNvPr id="20" name="object 20"/>
          <p:cNvSpPr/>
          <p:nvPr/>
        </p:nvSpPr>
        <p:spPr>
          <a:xfrm>
            <a:off x="3770325" y="454390"/>
            <a:ext cx="3959860" cy="0"/>
          </a:xfrm>
          <a:custGeom>
            <a:avLst/>
            <a:gdLst/>
            <a:ahLst/>
            <a:cxnLst/>
            <a:rect l="l" t="t" r="r" b="b"/>
            <a:pathLst>
              <a:path w="3959859">
                <a:moveTo>
                  <a:pt x="0" y="0"/>
                </a:moveTo>
                <a:lnTo>
                  <a:pt x="3959621" y="0"/>
                </a:lnTo>
              </a:path>
            </a:pathLst>
          </a:custGeom>
          <a:ln w="9166">
            <a:solidFill>
              <a:srgbClr val="FFFF00"/>
            </a:solidFill>
          </a:ln>
        </p:spPr>
        <p:txBody>
          <a:bodyPr wrap="square" lIns="0" tIns="0" rIns="0" bIns="0" rtlCol="0"/>
          <a:lstStyle/>
          <a:p>
            <a:endParaRPr/>
          </a:p>
        </p:txBody>
      </p:sp>
      <p:sp>
        <p:nvSpPr>
          <p:cNvPr id="21" name="object 21"/>
          <p:cNvSpPr/>
          <p:nvPr/>
        </p:nvSpPr>
        <p:spPr>
          <a:xfrm>
            <a:off x="3771129" y="450485"/>
            <a:ext cx="3958590" cy="0"/>
          </a:xfrm>
          <a:custGeom>
            <a:avLst/>
            <a:gdLst/>
            <a:ahLst/>
            <a:cxnLst/>
            <a:rect l="l" t="t" r="r" b="b"/>
            <a:pathLst>
              <a:path w="3958590">
                <a:moveTo>
                  <a:pt x="0" y="0"/>
                </a:moveTo>
                <a:lnTo>
                  <a:pt x="3958014" y="0"/>
                </a:lnTo>
              </a:path>
            </a:pathLst>
          </a:custGeom>
          <a:ln w="3175">
            <a:solidFill>
              <a:srgbClr val="FFFF00"/>
            </a:solidFill>
          </a:ln>
        </p:spPr>
        <p:txBody>
          <a:bodyPr wrap="square" lIns="0" tIns="0" rIns="0" bIns="0" rtlCol="0"/>
          <a:lstStyle/>
          <a:p>
            <a:endParaRPr/>
          </a:p>
        </p:txBody>
      </p:sp>
      <p:sp>
        <p:nvSpPr>
          <p:cNvPr id="22" name="object 22"/>
          <p:cNvSpPr txBox="1"/>
          <p:nvPr/>
        </p:nvSpPr>
        <p:spPr>
          <a:xfrm>
            <a:off x="70916" y="806778"/>
            <a:ext cx="3295015" cy="880110"/>
          </a:xfrm>
          <a:prstGeom prst="rect">
            <a:avLst/>
          </a:prstGeom>
        </p:spPr>
        <p:txBody>
          <a:bodyPr vert="horz" wrap="square" lIns="0" tIns="24765" rIns="0" bIns="0" rtlCol="0">
            <a:spAutoFit/>
          </a:bodyPr>
          <a:lstStyle/>
          <a:p>
            <a:pPr marL="258445" marR="5080" indent="-245745">
              <a:lnSpc>
                <a:spcPct val="96800"/>
              </a:lnSpc>
              <a:spcBef>
                <a:spcPts val="195"/>
              </a:spcBef>
              <a:buClr>
                <a:srgbClr val="FFFF00"/>
              </a:buClr>
              <a:buFont typeface="Symbol"/>
              <a:buChar char=""/>
              <a:tabLst>
                <a:tab pos="258445" algn="l"/>
              </a:tabLst>
            </a:pPr>
            <a:r>
              <a:rPr sz="1900" spc="100" dirty="0">
                <a:latin typeface="Times New Roman"/>
                <a:cs typeface="Times New Roman"/>
              </a:rPr>
              <a:t>Reality </a:t>
            </a:r>
            <a:r>
              <a:rPr sz="1900" spc="80" dirty="0">
                <a:latin typeface="Times New Roman"/>
                <a:cs typeface="Times New Roman"/>
              </a:rPr>
              <a:t>is </a:t>
            </a:r>
            <a:r>
              <a:rPr sz="1900" spc="95" dirty="0">
                <a:latin typeface="Times New Roman"/>
                <a:cs typeface="Times New Roman"/>
              </a:rPr>
              <a:t>objective </a:t>
            </a:r>
            <a:r>
              <a:rPr sz="1900" spc="120" dirty="0">
                <a:latin typeface="Times New Roman"/>
                <a:cs typeface="Times New Roman"/>
              </a:rPr>
              <a:t>and  </a:t>
            </a:r>
            <a:r>
              <a:rPr sz="1900" spc="90" dirty="0">
                <a:latin typeface="Times New Roman"/>
                <a:cs typeface="Times New Roman"/>
              </a:rPr>
              <a:t>singular, </a:t>
            </a:r>
            <a:r>
              <a:rPr sz="1900" spc="120" dirty="0">
                <a:latin typeface="Times New Roman"/>
                <a:cs typeface="Times New Roman"/>
              </a:rPr>
              <a:t>and </a:t>
            </a:r>
            <a:r>
              <a:rPr sz="1900" spc="100" dirty="0">
                <a:latin typeface="Times New Roman"/>
                <a:cs typeface="Times New Roman"/>
              </a:rPr>
              <a:t>apart </a:t>
            </a:r>
            <a:r>
              <a:rPr sz="1900" spc="120" dirty="0">
                <a:latin typeface="Times New Roman"/>
                <a:cs typeface="Times New Roman"/>
              </a:rPr>
              <a:t>from</a:t>
            </a:r>
            <a:r>
              <a:rPr sz="1900" spc="-120" dirty="0">
                <a:latin typeface="Times New Roman"/>
                <a:cs typeface="Times New Roman"/>
              </a:rPr>
              <a:t> </a:t>
            </a:r>
            <a:r>
              <a:rPr sz="1900" spc="95" dirty="0">
                <a:latin typeface="Times New Roman"/>
                <a:cs typeface="Times New Roman"/>
              </a:rPr>
              <a:t>the  </a:t>
            </a:r>
            <a:r>
              <a:rPr sz="1900" spc="100" dirty="0">
                <a:latin typeface="Times New Roman"/>
                <a:cs typeface="Times New Roman"/>
              </a:rPr>
              <a:t>researcher</a:t>
            </a:r>
            <a:endParaRPr sz="1900">
              <a:latin typeface="Times New Roman"/>
              <a:cs typeface="Times New Roman"/>
            </a:endParaRPr>
          </a:p>
        </p:txBody>
      </p:sp>
      <p:sp>
        <p:nvSpPr>
          <p:cNvPr id="23" name="object 23"/>
          <p:cNvSpPr txBox="1"/>
          <p:nvPr/>
        </p:nvSpPr>
        <p:spPr>
          <a:xfrm>
            <a:off x="3820777" y="806778"/>
            <a:ext cx="3780790" cy="880110"/>
          </a:xfrm>
          <a:prstGeom prst="rect">
            <a:avLst/>
          </a:prstGeom>
        </p:spPr>
        <p:txBody>
          <a:bodyPr vert="horz" wrap="square" lIns="0" tIns="24765" rIns="0" bIns="0" rtlCol="0">
            <a:spAutoFit/>
          </a:bodyPr>
          <a:lstStyle/>
          <a:p>
            <a:pPr marL="257810" marR="5080" indent="-245110">
              <a:lnSpc>
                <a:spcPct val="96800"/>
              </a:lnSpc>
              <a:spcBef>
                <a:spcPts val="195"/>
              </a:spcBef>
              <a:buClr>
                <a:srgbClr val="FFFF00"/>
              </a:buClr>
              <a:buFont typeface="Symbol"/>
              <a:buChar char=""/>
              <a:tabLst>
                <a:tab pos="258445" algn="l"/>
              </a:tabLst>
            </a:pPr>
            <a:r>
              <a:rPr sz="1900" spc="100" dirty="0">
                <a:latin typeface="Times New Roman"/>
                <a:cs typeface="Times New Roman"/>
              </a:rPr>
              <a:t>Reality </a:t>
            </a:r>
            <a:r>
              <a:rPr sz="1900" spc="80" dirty="0">
                <a:latin typeface="Times New Roman"/>
                <a:cs typeface="Times New Roman"/>
              </a:rPr>
              <a:t>is </a:t>
            </a:r>
            <a:r>
              <a:rPr sz="1900" spc="95" dirty="0">
                <a:latin typeface="Times New Roman"/>
                <a:cs typeface="Times New Roman"/>
              </a:rPr>
              <a:t>subjective </a:t>
            </a:r>
            <a:r>
              <a:rPr sz="1900" spc="120" dirty="0">
                <a:latin typeface="Times New Roman"/>
                <a:cs typeface="Times New Roman"/>
              </a:rPr>
              <a:t>and  </a:t>
            </a:r>
            <a:r>
              <a:rPr sz="1900" spc="95" dirty="0">
                <a:latin typeface="Times New Roman"/>
                <a:cs typeface="Times New Roman"/>
              </a:rPr>
              <a:t>multiple, </a:t>
            </a:r>
            <a:r>
              <a:rPr sz="1900" spc="105" dirty="0">
                <a:latin typeface="Times New Roman"/>
                <a:cs typeface="Times New Roman"/>
              </a:rPr>
              <a:t>as </a:t>
            </a:r>
            <a:r>
              <a:rPr sz="1900" spc="110" dirty="0">
                <a:latin typeface="Times New Roman"/>
                <a:cs typeface="Times New Roman"/>
              </a:rPr>
              <a:t>seen </a:t>
            </a:r>
            <a:r>
              <a:rPr sz="1900" spc="114" dirty="0">
                <a:latin typeface="Times New Roman"/>
                <a:cs typeface="Times New Roman"/>
              </a:rPr>
              <a:t>by</a:t>
            </a:r>
            <a:r>
              <a:rPr sz="1900" spc="-65" dirty="0">
                <a:latin typeface="Times New Roman"/>
                <a:cs typeface="Times New Roman"/>
              </a:rPr>
              <a:t> </a:t>
            </a:r>
            <a:r>
              <a:rPr sz="1900" spc="90" dirty="0">
                <a:latin typeface="Times New Roman"/>
                <a:cs typeface="Times New Roman"/>
              </a:rPr>
              <a:t>participants  </a:t>
            </a:r>
            <a:r>
              <a:rPr sz="1900" spc="95" dirty="0">
                <a:latin typeface="Times New Roman"/>
                <a:cs typeface="Times New Roman"/>
              </a:rPr>
              <a:t>in </a:t>
            </a:r>
            <a:r>
              <a:rPr sz="1900" spc="110" dirty="0">
                <a:latin typeface="Times New Roman"/>
                <a:cs typeface="Times New Roman"/>
              </a:rPr>
              <a:t>a</a:t>
            </a:r>
            <a:r>
              <a:rPr sz="1900" spc="15" dirty="0">
                <a:latin typeface="Times New Roman"/>
                <a:cs typeface="Times New Roman"/>
              </a:rPr>
              <a:t> </a:t>
            </a:r>
            <a:r>
              <a:rPr sz="1900" spc="105" dirty="0">
                <a:latin typeface="Times New Roman"/>
                <a:cs typeface="Times New Roman"/>
              </a:rPr>
              <a:t>study</a:t>
            </a:r>
            <a:endParaRPr sz="1900" dirty="0">
              <a:latin typeface="Times New Roman"/>
              <a:cs typeface="Times New Roman"/>
            </a:endParaRPr>
          </a:p>
        </p:txBody>
      </p:sp>
      <p:sp>
        <p:nvSpPr>
          <p:cNvPr id="24" name="object 24"/>
          <p:cNvSpPr/>
          <p:nvPr/>
        </p:nvSpPr>
        <p:spPr>
          <a:xfrm>
            <a:off x="10238" y="793473"/>
            <a:ext cx="3750310" cy="0"/>
          </a:xfrm>
          <a:custGeom>
            <a:avLst/>
            <a:gdLst/>
            <a:ahLst/>
            <a:cxnLst/>
            <a:rect l="l" t="t" r="r" b="b"/>
            <a:pathLst>
              <a:path w="3750310">
                <a:moveTo>
                  <a:pt x="0" y="0"/>
                </a:moveTo>
                <a:lnTo>
                  <a:pt x="3749756" y="0"/>
                </a:lnTo>
              </a:path>
            </a:pathLst>
          </a:custGeom>
          <a:ln w="9166">
            <a:solidFill>
              <a:srgbClr val="FFFF00"/>
            </a:solidFill>
          </a:ln>
        </p:spPr>
        <p:txBody>
          <a:bodyPr wrap="square" lIns="0" tIns="0" rIns="0" bIns="0" rtlCol="0"/>
          <a:lstStyle/>
          <a:p>
            <a:endParaRPr/>
          </a:p>
        </p:txBody>
      </p:sp>
      <p:sp>
        <p:nvSpPr>
          <p:cNvPr id="25" name="object 25"/>
          <p:cNvSpPr/>
          <p:nvPr/>
        </p:nvSpPr>
        <p:spPr>
          <a:xfrm>
            <a:off x="11092" y="789713"/>
            <a:ext cx="3748404" cy="0"/>
          </a:xfrm>
          <a:custGeom>
            <a:avLst/>
            <a:gdLst/>
            <a:ahLst/>
            <a:cxnLst/>
            <a:rect l="l" t="t" r="r" b="b"/>
            <a:pathLst>
              <a:path w="3748404">
                <a:moveTo>
                  <a:pt x="0" y="0"/>
                </a:moveTo>
                <a:lnTo>
                  <a:pt x="3748145" y="0"/>
                </a:lnTo>
              </a:path>
            </a:pathLst>
          </a:custGeom>
          <a:ln w="3175">
            <a:solidFill>
              <a:srgbClr val="FFFF00"/>
            </a:solidFill>
          </a:ln>
        </p:spPr>
        <p:txBody>
          <a:bodyPr wrap="square" lIns="0" tIns="0" rIns="0" bIns="0" rtlCol="0"/>
          <a:lstStyle/>
          <a:p>
            <a:endParaRPr/>
          </a:p>
        </p:txBody>
      </p:sp>
      <p:sp>
        <p:nvSpPr>
          <p:cNvPr id="26" name="object 26"/>
          <p:cNvSpPr/>
          <p:nvPr/>
        </p:nvSpPr>
        <p:spPr>
          <a:xfrm>
            <a:off x="3760041" y="788890"/>
            <a:ext cx="10795" cy="9525"/>
          </a:xfrm>
          <a:custGeom>
            <a:avLst/>
            <a:gdLst/>
            <a:ahLst/>
            <a:cxnLst/>
            <a:rect l="l" t="t" r="r" b="b"/>
            <a:pathLst>
              <a:path w="10795" h="9525">
                <a:moveTo>
                  <a:pt x="0" y="9166"/>
                </a:moveTo>
                <a:lnTo>
                  <a:pt x="10238" y="9166"/>
                </a:lnTo>
                <a:lnTo>
                  <a:pt x="10238" y="0"/>
                </a:lnTo>
                <a:lnTo>
                  <a:pt x="0" y="0"/>
                </a:lnTo>
                <a:lnTo>
                  <a:pt x="0" y="9166"/>
                </a:lnTo>
                <a:close/>
              </a:path>
            </a:pathLst>
          </a:custGeom>
          <a:solidFill>
            <a:srgbClr val="FFFF00"/>
          </a:solidFill>
        </p:spPr>
        <p:txBody>
          <a:bodyPr wrap="square" lIns="0" tIns="0" rIns="0" bIns="0" rtlCol="0"/>
          <a:lstStyle/>
          <a:p>
            <a:endParaRPr/>
          </a:p>
        </p:txBody>
      </p:sp>
      <p:sp>
        <p:nvSpPr>
          <p:cNvPr id="27" name="object 27"/>
          <p:cNvSpPr/>
          <p:nvPr/>
        </p:nvSpPr>
        <p:spPr>
          <a:xfrm>
            <a:off x="3760844" y="789713"/>
            <a:ext cx="8890" cy="0"/>
          </a:xfrm>
          <a:custGeom>
            <a:avLst/>
            <a:gdLst/>
            <a:ahLst/>
            <a:cxnLst/>
            <a:rect l="l" t="t" r="r" b="b"/>
            <a:pathLst>
              <a:path w="8889">
                <a:moveTo>
                  <a:pt x="0" y="0"/>
                </a:moveTo>
                <a:lnTo>
                  <a:pt x="8516" y="0"/>
                </a:lnTo>
              </a:path>
            </a:pathLst>
          </a:custGeom>
          <a:ln w="3175">
            <a:solidFill>
              <a:srgbClr val="FFFF00"/>
            </a:solidFill>
          </a:ln>
        </p:spPr>
        <p:txBody>
          <a:bodyPr wrap="square" lIns="0" tIns="0" rIns="0" bIns="0" rtlCol="0"/>
          <a:lstStyle/>
          <a:p>
            <a:endParaRPr/>
          </a:p>
        </p:txBody>
      </p:sp>
      <p:sp>
        <p:nvSpPr>
          <p:cNvPr id="28" name="object 28"/>
          <p:cNvSpPr/>
          <p:nvPr/>
        </p:nvSpPr>
        <p:spPr>
          <a:xfrm>
            <a:off x="3760844" y="789713"/>
            <a:ext cx="0" cy="7620"/>
          </a:xfrm>
          <a:custGeom>
            <a:avLst/>
            <a:gdLst/>
            <a:ahLst/>
            <a:cxnLst/>
            <a:rect l="l" t="t" r="r" b="b"/>
            <a:pathLst>
              <a:path h="7620">
                <a:moveTo>
                  <a:pt x="0" y="0"/>
                </a:moveTo>
                <a:lnTo>
                  <a:pt x="0" y="7624"/>
                </a:lnTo>
              </a:path>
            </a:pathLst>
          </a:custGeom>
          <a:ln w="3175">
            <a:solidFill>
              <a:srgbClr val="FFFF00"/>
            </a:solidFill>
          </a:ln>
        </p:spPr>
        <p:txBody>
          <a:bodyPr wrap="square" lIns="0" tIns="0" rIns="0" bIns="0" rtlCol="0"/>
          <a:lstStyle/>
          <a:p>
            <a:endParaRPr/>
          </a:p>
        </p:txBody>
      </p:sp>
      <p:sp>
        <p:nvSpPr>
          <p:cNvPr id="29" name="object 29"/>
          <p:cNvSpPr/>
          <p:nvPr/>
        </p:nvSpPr>
        <p:spPr>
          <a:xfrm>
            <a:off x="3770325" y="793473"/>
            <a:ext cx="3959860" cy="0"/>
          </a:xfrm>
          <a:custGeom>
            <a:avLst/>
            <a:gdLst/>
            <a:ahLst/>
            <a:cxnLst/>
            <a:rect l="l" t="t" r="r" b="b"/>
            <a:pathLst>
              <a:path w="3959859">
                <a:moveTo>
                  <a:pt x="0" y="0"/>
                </a:moveTo>
                <a:lnTo>
                  <a:pt x="3959621" y="0"/>
                </a:lnTo>
              </a:path>
            </a:pathLst>
          </a:custGeom>
          <a:ln w="9166">
            <a:solidFill>
              <a:srgbClr val="FFFF00"/>
            </a:solidFill>
          </a:ln>
        </p:spPr>
        <p:txBody>
          <a:bodyPr wrap="square" lIns="0" tIns="0" rIns="0" bIns="0" rtlCol="0"/>
          <a:lstStyle/>
          <a:p>
            <a:endParaRPr/>
          </a:p>
        </p:txBody>
      </p:sp>
      <p:sp>
        <p:nvSpPr>
          <p:cNvPr id="30" name="object 30"/>
          <p:cNvSpPr/>
          <p:nvPr/>
        </p:nvSpPr>
        <p:spPr>
          <a:xfrm>
            <a:off x="3771129" y="789713"/>
            <a:ext cx="3958590" cy="0"/>
          </a:xfrm>
          <a:custGeom>
            <a:avLst/>
            <a:gdLst/>
            <a:ahLst/>
            <a:cxnLst/>
            <a:rect l="l" t="t" r="r" b="b"/>
            <a:pathLst>
              <a:path w="3958590">
                <a:moveTo>
                  <a:pt x="0" y="0"/>
                </a:moveTo>
                <a:lnTo>
                  <a:pt x="3958014" y="0"/>
                </a:lnTo>
              </a:path>
            </a:pathLst>
          </a:custGeom>
          <a:ln w="3175">
            <a:solidFill>
              <a:srgbClr val="FFFF00"/>
            </a:solidFill>
          </a:ln>
        </p:spPr>
        <p:txBody>
          <a:bodyPr wrap="square" lIns="0" tIns="0" rIns="0" bIns="0" rtlCol="0"/>
          <a:lstStyle/>
          <a:p>
            <a:endParaRPr/>
          </a:p>
        </p:txBody>
      </p:sp>
      <p:sp>
        <p:nvSpPr>
          <p:cNvPr id="31" name="object 31"/>
          <p:cNvSpPr txBox="1"/>
          <p:nvPr/>
        </p:nvSpPr>
        <p:spPr>
          <a:xfrm>
            <a:off x="70916" y="1725340"/>
            <a:ext cx="3430904" cy="600075"/>
          </a:xfrm>
          <a:prstGeom prst="rect">
            <a:avLst/>
          </a:prstGeom>
        </p:spPr>
        <p:txBody>
          <a:bodyPr vert="horz" wrap="square" lIns="0" tIns="32384" rIns="0" bIns="0" rtlCol="0">
            <a:spAutoFit/>
          </a:bodyPr>
          <a:lstStyle/>
          <a:p>
            <a:pPr marL="258445" marR="5080" indent="-245745">
              <a:lnSpc>
                <a:spcPts val="2210"/>
              </a:lnSpc>
              <a:spcBef>
                <a:spcPts val="254"/>
              </a:spcBef>
              <a:buClr>
                <a:srgbClr val="FFFF00"/>
              </a:buClr>
              <a:buFont typeface="Symbol"/>
              <a:buChar char=""/>
              <a:tabLst>
                <a:tab pos="258445" algn="l"/>
              </a:tabLst>
            </a:pPr>
            <a:r>
              <a:rPr sz="1900" spc="110" dirty="0">
                <a:latin typeface="Times New Roman"/>
                <a:cs typeface="Times New Roman"/>
              </a:rPr>
              <a:t>Researcher </a:t>
            </a:r>
            <a:r>
              <a:rPr sz="1900" spc="80" dirty="0">
                <a:latin typeface="Times New Roman"/>
                <a:cs typeface="Times New Roman"/>
              </a:rPr>
              <a:t>is </a:t>
            </a:r>
            <a:r>
              <a:rPr sz="1900" spc="110" dirty="0">
                <a:latin typeface="Times New Roman"/>
                <a:cs typeface="Times New Roman"/>
              </a:rPr>
              <a:t>independent</a:t>
            </a:r>
            <a:r>
              <a:rPr sz="1900" spc="-95" dirty="0">
                <a:latin typeface="Times New Roman"/>
                <a:cs typeface="Times New Roman"/>
              </a:rPr>
              <a:t> </a:t>
            </a:r>
            <a:r>
              <a:rPr sz="1900" spc="100" dirty="0">
                <a:latin typeface="Times New Roman"/>
                <a:cs typeface="Times New Roman"/>
              </a:rPr>
              <a:t>of  </a:t>
            </a:r>
            <a:r>
              <a:rPr sz="1900" spc="90" dirty="0">
                <a:latin typeface="Times New Roman"/>
                <a:cs typeface="Times New Roman"/>
              </a:rPr>
              <a:t>that </a:t>
            </a:r>
            <a:r>
              <a:rPr sz="1900" spc="105" dirty="0">
                <a:latin typeface="Times New Roman"/>
                <a:cs typeface="Times New Roman"/>
              </a:rPr>
              <a:t>being</a:t>
            </a:r>
            <a:r>
              <a:rPr sz="1900" spc="25" dirty="0">
                <a:latin typeface="Times New Roman"/>
                <a:cs typeface="Times New Roman"/>
              </a:rPr>
              <a:t> </a:t>
            </a:r>
            <a:r>
              <a:rPr sz="1900" spc="105" dirty="0">
                <a:latin typeface="Times New Roman"/>
                <a:cs typeface="Times New Roman"/>
              </a:rPr>
              <a:t>researched</a:t>
            </a:r>
            <a:endParaRPr sz="1900">
              <a:latin typeface="Times New Roman"/>
              <a:cs typeface="Times New Roman"/>
            </a:endParaRPr>
          </a:p>
        </p:txBody>
      </p:sp>
      <p:sp>
        <p:nvSpPr>
          <p:cNvPr id="32" name="object 32"/>
          <p:cNvSpPr txBox="1"/>
          <p:nvPr/>
        </p:nvSpPr>
        <p:spPr>
          <a:xfrm>
            <a:off x="3820777" y="1725340"/>
            <a:ext cx="3508375" cy="600075"/>
          </a:xfrm>
          <a:prstGeom prst="rect">
            <a:avLst/>
          </a:prstGeom>
        </p:spPr>
        <p:txBody>
          <a:bodyPr vert="horz" wrap="square" lIns="0" tIns="32384" rIns="0" bIns="0" rtlCol="0">
            <a:spAutoFit/>
          </a:bodyPr>
          <a:lstStyle/>
          <a:p>
            <a:pPr marL="257810" marR="5080" indent="-245110">
              <a:lnSpc>
                <a:spcPts val="2210"/>
              </a:lnSpc>
              <a:spcBef>
                <a:spcPts val="254"/>
              </a:spcBef>
              <a:buClr>
                <a:srgbClr val="FFFF00"/>
              </a:buClr>
              <a:buFont typeface="Symbol"/>
              <a:buChar char=""/>
              <a:tabLst>
                <a:tab pos="258445" algn="l"/>
              </a:tabLst>
            </a:pPr>
            <a:r>
              <a:rPr sz="1900" spc="110" dirty="0">
                <a:latin typeface="Times New Roman"/>
                <a:cs typeface="Times New Roman"/>
              </a:rPr>
              <a:t>Researcher </a:t>
            </a:r>
            <a:r>
              <a:rPr sz="1900" spc="90" dirty="0">
                <a:latin typeface="Times New Roman"/>
                <a:cs typeface="Times New Roman"/>
              </a:rPr>
              <a:t>interacts </a:t>
            </a:r>
            <a:r>
              <a:rPr sz="1900" spc="110" dirty="0">
                <a:latin typeface="Times New Roman"/>
                <a:cs typeface="Times New Roman"/>
              </a:rPr>
              <a:t>with</a:t>
            </a:r>
            <a:r>
              <a:rPr sz="1900" spc="-75" dirty="0">
                <a:latin typeface="Times New Roman"/>
                <a:cs typeface="Times New Roman"/>
              </a:rPr>
              <a:t> </a:t>
            </a:r>
            <a:r>
              <a:rPr sz="1900" spc="90" dirty="0">
                <a:latin typeface="Times New Roman"/>
                <a:cs typeface="Times New Roman"/>
              </a:rPr>
              <a:t>that  </a:t>
            </a:r>
            <a:r>
              <a:rPr sz="1900" spc="105" dirty="0">
                <a:latin typeface="Times New Roman"/>
                <a:cs typeface="Times New Roman"/>
              </a:rPr>
              <a:t>being</a:t>
            </a:r>
            <a:r>
              <a:rPr sz="1900" spc="55" dirty="0">
                <a:latin typeface="Times New Roman"/>
                <a:cs typeface="Times New Roman"/>
              </a:rPr>
              <a:t> </a:t>
            </a:r>
            <a:r>
              <a:rPr sz="1900" spc="105" dirty="0">
                <a:latin typeface="Times New Roman"/>
                <a:cs typeface="Times New Roman"/>
              </a:rPr>
              <a:t>researched</a:t>
            </a:r>
            <a:endParaRPr sz="1900">
              <a:latin typeface="Times New Roman"/>
              <a:cs typeface="Times New Roman"/>
            </a:endParaRPr>
          </a:p>
        </p:txBody>
      </p:sp>
      <p:sp>
        <p:nvSpPr>
          <p:cNvPr id="33" name="object 33"/>
          <p:cNvSpPr/>
          <p:nvPr/>
        </p:nvSpPr>
        <p:spPr>
          <a:xfrm>
            <a:off x="10238" y="1711748"/>
            <a:ext cx="3750310" cy="0"/>
          </a:xfrm>
          <a:custGeom>
            <a:avLst/>
            <a:gdLst/>
            <a:ahLst/>
            <a:cxnLst/>
            <a:rect l="l" t="t" r="r" b="b"/>
            <a:pathLst>
              <a:path w="3750310">
                <a:moveTo>
                  <a:pt x="0" y="0"/>
                </a:moveTo>
                <a:lnTo>
                  <a:pt x="3749756" y="0"/>
                </a:lnTo>
              </a:path>
            </a:pathLst>
          </a:custGeom>
          <a:ln w="9166">
            <a:solidFill>
              <a:srgbClr val="FFFF00"/>
            </a:solidFill>
          </a:ln>
        </p:spPr>
        <p:txBody>
          <a:bodyPr wrap="square" lIns="0" tIns="0" rIns="0" bIns="0" rtlCol="0"/>
          <a:lstStyle/>
          <a:p>
            <a:endParaRPr/>
          </a:p>
        </p:txBody>
      </p:sp>
      <p:sp>
        <p:nvSpPr>
          <p:cNvPr id="34" name="object 34"/>
          <p:cNvSpPr/>
          <p:nvPr/>
        </p:nvSpPr>
        <p:spPr>
          <a:xfrm>
            <a:off x="11092" y="1707843"/>
            <a:ext cx="3748404" cy="0"/>
          </a:xfrm>
          <a:custGeom>
            <a:avLst/>
            <a:gdLst/>
            <a:ahLst/>
            <a:cxnLst/>
            <a:rect l="l" t="t" r="r" b="b"/>
            <a:pathLst>
              <a:path w="3748404">
                <a:moveTo>
                  <a:pt x="0" y="0"/>
                </a:moveTo>
                <a:lnTo>
                  <a:pt x="3748145" y="0"/>
                </a:lnTo>
              </a:path>
            </a:pathLst>
          </a:custGeom>
          <a:ln w="3175">
            <a:solidFill>
              <a:srgbClr val="FFFF00"/>
            </a:solidFill>
          </a:ln>
        </p:spPr>
        <p:txBody>
          <a:bodyPr wrap="square" lIns="0" tIns="0" rIns="0" bIns="0" rtlCol="0"/>
          <a:lstStyle/>
          <a:p>
            <a:endParaRPr/>
          </a:p>
        </p:txBody>
      </p:sp>
      <p:sp>
        <p:nvSpPr>
          <p:cNvPr id="35" name="object 35"/>
          <p:cNvSpPr/>
          <p:nvPr/>
        </p:nvSpPr>
        <p:spPr>
          <a:xfrm>
            <a:off x="3760041" y="1707164"/>
            <a:ext cx="10795" cy="9525"/>
          </a:xfrm>
          <a:custGeom>
            <a:avLst/>
            <a:gdLst/>
            <a:ahLst/>
            <a:cxnLst/>
            <a:rect l="l" t="t" r="r" b="b"/>
            <a:pathLst>
              <a:path w="10795" h="9525">
                <a:moveTo>
                  <a:pt x="0" y="9166"/>
                </a:moveTo>
                <a:lnTo>
                  <a:pt x="10238" y="9166"/>
                </a:lnTo>
                <a:lnTo>
                  <a:pt x="10238" y="0"/>
                </a:lnTo>
                <a:lnTo>
                  <a:pt x="0" y="0"/>
                </a:lnTo>
                <a:lnTo>
                  <a:pt x="0" y="9166"/>
                </a:lnTo>
                <a:close/>
              </a:path>
            </a:pathLst>
          </a:custGeom>
          <a:solidFill>
            <a:srgbClr val="FFFF00"/>
          </a:solidFill>
        </p:spPr>
        <p:txBody>
          <a:bodyPr wrap="square" lIns="0" tIns="0" rIns="0" bIns="0" rtlCol="0"/>
          <a:lstStyle/>
          <a:p>
            <a:endParaRPr/>
          </a:p>
        </p:txBody>
      </p:sp>
      <p:sp>
        <p:nvSpPr>
          <p:cNvPr id="36" name="object 36"/>
          <p:cNvSpPr/>
          <p:nvPr/>
        </p:nvSpPr>
        <p:spPr>
          <a:xfrm>
            <a:off x="3760844" y="1707843"/>
            <a:ext cx="8890" cy="0"/>
          </a:xfrm>
          <a:custGeom>
            <a:avLst/>
            <a:gdLst/>
            <a:ahLst/>
            <a:cxnLst/>
            <a:rect l="l" t="t" r="r" b="b"/>
            <a:pathLst>
              <a:path w="8889">
                <a:moveTo>
                  <a:pt x="0" y="0"/>
                </a:moveTo>
                <a:lnTo>
                  <a:pt x="8516" y="0"/>
                </a:lnTo>
              </a:path>
            </a:pathLst>
          </a:custGeom>
          <a:ln w="3175">
            <a:solidFill>
              <a:srgbClr val="FFFF00"/>
            </a:solidFill>
          </a:ln>
        </p:spPr>
        <p:txBody>
          <a:bodyPr wrap="square" lIns="0" tIns="0" rIns="0" bIns="0" rtlCol="0"/>
          <a:lstStyle/>
          <a:p>
            <a:endParaRPr/>
          </a:p>
        </p:txBody>
      </p:sp>
      <p:sp>
        <p:nvSpPr>
          <p:cNvPr id="37" name="object 37"/>
          <p:cNvSpPr/>
          <p:nvPr/>
        </p:nvSpPr>
        <p:spPr>
          <a:xfrm>
            <a:off x="3760844" y="1707843"/>
            <a:ext cx="0" cy="7620"/>
          </a:xfrm>
          <a:custGeom>
            <a:avLst/>
            <a:gdLst/>
            <a:ahLst/>
            <a:cxnLst/>
            <a:rect l="l" t="t" r="r" b="b"/>
            <a:pathLst>
              <a:path h="7619">
                <a:moveTo>
                  <a:pt x="0" y="0"/>
                </a:moveTo>
                <a:lnTo>
                  <a:pt x="0" y="7624"/>
                </a:lnTo>
              </a:path>
            </a:pathLst>
          </a:custGeom>
          <a:ln w="3175">
            <a:solidFill>
              <a:srgbClr val="FFFF00"/>
            </a:solidFill>
          </a:ln>
        </p:spPr>
        <p:txBody>
          <a:bodyPr wrap="square" lIns="0" tIns="0" rIns="0" bIns="0" rtlCol="0"/>
          <a:lstStyle/>
          <a:p>
            <a:endParaRPr/>
          </a:p>
        </p:txBody>
      </p:sp>
      <p:sp>
        <p:nvSpPr>
          <p:cNvPr id="38" name="object 38"/>
          <p:cNvSpPr/>
          <p:nvPr/>
        </p:nvSpPr>
        <p:spPr>
          <a:xfrm>
            <a:off x="3770325" y="1711748"/>
            <a:ext cx="3959860" cy="0"/>
          </a:xfrm>
          <a:custGeom>
            <a:avLst/>
            <a:gdLst/>
            <a:ahLst/>
            <a:cxnLst/>
            <a:rect l="l" t="t" r="r" b="b"/>
            <a:pathLst>
              <a:path w="3959859">
                <a:moveTo>
                  <a:pt x="0" y="0"/>
                </a:moveTo>
                <a:lnTo>
                  <a:pt x="3959621" y="0"/>
                </a:lnTo>
              </a:path>
            </a:pathLst>
          </a:custGeom>
          <a:ln w="9166">
            <a:solidFill>
              <a:srgbClr val="FFFF00"/>
            </a:solidFill>
          </a:ln>
        </p:spPr>
        <p:txBody>
          <a:bodyPr wrap="square" lIns="0" tIns="0" rIns="0" bIns="0" rtlCol="0"/>
          <a:lstStyle/>
          <a:p>
            <a:endParaRPr/>
          </a:p>
        </p:txBody>
      </p:sp>
      <p:sp>
        <p:nvSpPr>
          <p:cNvPr id="39" name="object 39"/>
          <p:cNvSpPr/>
          <p:nvPr/>
        </p:nvSpPr>
        <p:spPr>
          <a:xfrm>
            <a:off x="3771129" y="1707843"/>
            <a:ext cx="3958590" cy="0"/>
          </a:xfrm>
          <a:custGeom>
            <a:avLst/>
            <a:gdLst/>
            <a:ahLst/>
            <a:cxnLst/>
            <a:rect l="l" t="t" r="r" b="b"/>
            <a:pathLst>
              <a:path w="3958590">
                <a:moveTo>
                  <a:pt x="0" y="0"/>
                </a:moveTo>
                <a:lnTo>
                  <a:pt x="3958014" y="0"/>
                </a:lnTo>
              </a:path>
            </a:pathLst>
          </a:custGeom>
          <a:ln w="3175">
            <a:solidFill>
              <a:srgbClr val="FFFF00"/>
            </a:solidFill>
          </a:ln>
        </p:spPr>
        <p:txBody>
          <a:bodyPr wrap="square" lIns="0" tIns="0" rIns="0" bIns="0" rtlCol="0"/>
          <a:lstStyle/>
          <a:p>
            <a:endParaRPr/>
          </a:p>
        </p:txBody>
      </p:sp>
      <p:sp>
        <p:nvSpPr>
          <p:cNvPr id="40" name="object 40"/>
          <p:cNvSpPr txBox="1"/>
          <p:nvPr/>
        </p:nvSpPr>
        <p:spPr>
          <a:xfrm>
            <a:off x="70916" y="2363945"/>
            <a:ext cx="3135630" cy="598805"/>
          </a:xfrm>
          <a:prstGeom prst="rect">
            <a:avLst/>
          </a:prstGeom>
        </p:spPr>
        <p:txBody>
          <a:bodyPr vert="horz" wrap="square" lIns="0" tIns="33655" rIns="0" bIns="0" rtlCol="0">
            <a:spAutoFit/>
          </a:bodyPr>
          <a:lstStyle/>
          <a:p>
            <a:pPr marL="258445" marR="5080" indent="-245745">
              <a:lnSpc>
                <a:spcPts val="2200"/>
              </a:lnSpc>
              <a:spcBef>
                <a:spcPts val="265"/>
              </a:spcBef>
              <a:buClr>
                <a:srgbClr val="FFFF00"/>
              </a:buClr>
              <a:buFont typeface="Symbol"/>
              <a:buChar char=""/>
              <a:tabLst>
                <a:tab pos="258445" algn="l"/>
              </a:tabLst>
            </a:pPr>
            <a:r>
              <a:rPr sz="1900" spc="110" dirty="0">
                <a:latin typeface="Times New Roman"/>
                <a:cs typeface="Times New Roman"/>
              </a:rPr>
              <a:t>Research </a:t>
            </a:r>
            <a:r>
              <a:rPr sz="1900" spc="75" dirty="0">
                <a:latin typeface="Times New Roman"/>
                <a:cs typeface="Times New Roman"/>
              </a:rPr>
              <a:t>is </a:t>
            </a:r>
            <a:r>
              <a:rPr sz="1900" spc="120" dirty="0">
                <a:latin typeface="Times New Roman"/>
                <a:cs typeface="Times New Roman"/>
              </a:rPr>
              <a:t>assumed </a:t>
            </a:r>
            <a:r>
              <a:rPr sz="1900" spc="95" dirty="0">
                <a:latin typeface="Times New Roman"/>
                <a:cs typeface="Times New Roman"/>
              </a:rPr>
              <a:t>to</a:t>
            </a:r>
            <a:r>
              <a:rPr sz="1900" spc="-110" dirty="0">
                <a:latin typeface="Times New Roman"/>
                <a:cs typeface="Times New Roman"/>
              </a:rPr>
              <a:t> </a:t>
            </a:r>
            <a:r>
              <a:rPr sz="1900" spc="114" dirty="0">
                <a:latin typeface="Times New Roman"/>
                <a:cs typeface="Times New Roman"/>
              </a:rPr>
              <a:t>be  </a:t>
            </a:r>
            <a:r>
              <a:rPr sz="1900" spc="95" dirty="0">
                <a:latin typeface="Times New Roman"/>
                <a:cs typeface="Times New Roman"/>
              </a:rPr>
              <a:t>value-free </a:t>
            </a:r>
            <a:r>
              <a:rPr sz="1900" spc="120" dirty="0">
                <a:latin typeface="Times New Roman"/>
                <a:cs typeface="Times New Roman"/>
              </a:rPr>
              <a:t>and</a:t>
            </a:r>
            <a:r>
              <a:rPr sz="1900" spc="25" dirty="0">
                <a:latin typeface="Times New Roman"/>
                <a:cs typeface="Times New Roman"/>
              </a:rPr>
              <a:t> </a:t>
            </a:r>
            <a:r>
              <a:rPr sz="1900" spc="105" dirty="0">
                <a:latin typeface="Times New Roman"/>
                <a:cs typeface="Times New Roman"/>
              </a:rPr>
              <a:t>unbiased</a:t>
            </a:r>
            <a:endParaRPr sz="1900">
              <a:latin typeface="Times New Roman"/>
              <a:cs typeface="Times New Roman"/>
            </a:endParaRPr>
          </a:p>
        </p:txBody>
      </p:sp>
      <p:sp>
        <p:nvSpPr>
          <p:cNvPr id="41" name="object 41"/>
          <p:cNvSpPr txBox="1"/>
          <p:nvPr/>
        </p:nvSpPr>
        <p:spPr>
          <a:xfrm>
            <a:off x="3820777" y="2363945"/>
            <a:ext cx="3439795" cy="879475"/>
          </a:xfrm>
          <a:prstGeom prst="rect">
            <a:avLst/>
          </a:prstGeom>
        </p:spPr>
        <p:txBody>
          <a:bodyPr vert="horz" wrap="square" lIns="0" tIns="24765" rIns="0" bIns="0" rtlCol="0">
            <a:spAutoFit/>
          </a:bodyPr>
          <a:lstStyle/>
          <a:p>
            <a:pPr marL="257810" marR="5080" indent="-245110">
              <a:lnSpc>
                <a:spcPct val="96800"/>
              </a:lnSpc>
              <a:spcBef>
                <a:spcPts val="195"/>
              </a:spcBef>
              <a:buClr>
                <a:srgbClr val="FFFF00"/>
              </a:buClr>
              <a:buFont typeface="Symbol"/>
              <a:buChar char=""/>
              <a:tabLst>
                <a:tab pos="258445" algn="l"/>
              </a:tabLst>
            </a:pPr>
            <a:r>
              <a:rPr sz="1900" spc="110" dirty="0">
                <a:latin typeface="Times New Roman"/>
                <a:cs typeface="Times New Roman"/>
              </a:rPr>
              <a:t>Research </a:t>
            </a:r>
            <a:r>
              <a:rPr sz="1900" spc="75" dirty="0">
                <a:latin typeface="Times New Roman"/>
                <a:cs typeface="Times New Roman"/>
              </a:rPr>
              <a:t>is </a:t>
            </a:r>
            <a:r>
              <a:rPr sz="1900" spc="105" dirty="0">
                <a:latin typeface="Times New Roman"/>
                <a:cs typeface="Times New Roman"/>
              </a:rPr>
              <a:t>value-laden </a:t>
            </a:r>
            <a:r>
              <a:rPr sz="1900" spc="120" dirty="0">
                <a:latin typeface="Times New Roman"/>
                <a:cs typeface="Times New Roman"/>
              </a:rPr>
              <a:t>and  </a:t>
            </a:r>
            <a:r>
              <a:rPr sz="1900" spc="95" dirty="0">
                <a:latin typeface="Times New Roman"/>
                <a:cs typeface="Times New Roman"/>
              </a:rPr>
              <a:t>biased, </a:t>
            </a:r>
            <a:r>
              <a:rPr sz="1900" spc="105" dirty="0">
                <a:latin typeface="Times New Roman"/>
                <a:cs typeface="Times New Roman"/>
              </a:rPr>
              <a:t>with values</a:t>
            </a:r>
            <a:r>
              <a:rPr sz="1900" spc="-50" dirty="0">
                <a:latin typeface="Times New Roman"/>
                <a:cs typeface="Times New Roman"/>
              </a:rPr>
              <a:t> </a:t>
            </a:r>
            <a:r>
              <a:rPr sz="1900" spc="100" dirty="0">
                <a:latin typeface="Times New Roman"/>
                <a:cs typeface="Times New Roman"/>
              </a:rPr>
              <a:t>generally  </a:t>
            </a:r>
            <a:r>
              <a:rPr sz="1900" spc="130" dirty="0">
                <a:latin typeface="Times New Roman"/>
                <a:cs typeface="Times New Roman"/>
              </a:rPr>
              <a:t>made</a:t>
            </a:r>
            <a:r>
              <a:rPr sz="1900" spc="65" dirty="0">
                <a:latin typeface="Times New Roman"/>
                <a:cs typeface="Times New Roman"/>
              </a:rPr>
              <a:t> </a:t>
            </a:r>
            <a:r>
              <a:rPr sz="1900" spc="90" dirty="0">
                <a:latin typeface="Times New Roman"/>
                <a:cs typeface="Times New Roman"/>
              </a:rPr>
              <a:t>explicit</a:t>
            </a:r>
            <a:endParaRPr sz="1900" dirty="0">
              <a:latin typeface="Times New Roman"/>
              <a:cs typeface="Times New Roman"/>
            </a:endParaRPr>
          </a:p>
        </p:txBody>
      </p:sp>
      <p:sp>
        <p:nvSpPr>
          <p:cNvPr id="42" name="object 42"/>
          <p:cNvSpPr/>
          <p:nvPr/>
        </p:nvSpPr>
        <p:spPr>
          <a:xfrm>
            <a:off x="10238" y="2350641"/>
            <a:ext cx="3750310" cy="0"/>
          </a:xfrm>
          <a:custGeom>
            <a:avLst/>
            <a:gdLst/>
            <a:ahLst/>
            <a:cxnLst/>
            <a:rect l="l" t="t" r="r" b="b"/>
            <a:pathLst>
              <a:path w="3750310">
                <a:moveTo>
                  <a:pt x="0" y="0"/>
                </a:moveTo>
                <a:lnTo>
                  <a:pt x="3749756" y="0"/>
                </a:lnTo>
              </a:path>
            </a:pathLst>
          </a:custGeom>
          <a:ln w="9166">
            <a:solidFill>
              <a:srgbClr val="FFFF00"/>
            </a:solidFill>
          </a:ln>
        </p:spPr>
        <p:txBody>
          <a:bodyPr wrap="square" lIns="0" tIns="0" rIns="0" bIns="0" rtlCol="0"/>
          <a:lstStyle/>
          <a:p>
            <a:endParaRPr/>
          </a:p>
        </p:txBody>
      </p:sp>
      <p:sp>
        <p:nvSpPr>
          <p:cNvPr id="43" name="object 43"/>
          <p:cNvSpPr/>
          <p:nvPr/>
        </p:nvSpPr>
        <p:spPr>
          <a:xfrm>
            <a:off x="11092" y="2346736"/>
            <a:ext cx="3748404" cy="0"/>
          </a:xfrm>
          <a:custGeom>
            <a:avLst/>
            <a:gdLst/>
            <a:ahLst/>
            <a:cxnLst/>
            <a:rect l="l" t="t" r="r" b="b"/>
            <a:pathLst>
              <a:path w="3748404">
                <a:moveTo>
                  <a:pt x="0" y="0"/>
                </a:moveTo>
                <a:lnTo>
                  <a:pt x="3748145" y="0"/>
                </a:lnTo>
              </a:path>
            </a:pathLst>
          </a:custGeom>
          <a:ln w="3175">
            <a:solidFill>
              <a:srgbClr val="FFFF00"/>
            </a:solidFill>
          </a:ln>
        </p:spPr>
        <p:txBody>
          <a:bodyPr wrap="square" lIns="0" tIns="0" rIns="0" bIns="0" rtlCol="0"/>
          <a:lstStyle/>
          <a:p>
            <a:endParaRPr/>
          </a:p>
        </p:txBody>
      </p:sp>
      <p:sp>
        <p:nvSpPr>
          <p:cNvPr id="44" name="object 44"/>
          <p:cNvSpPr/>
          <p:nvPr/>
        </p:nvSpPr>
        <p:spPr>
          <a:xfrm>
            <a:off x="3760041" y="2346058"/>
            <a:ext cx="10795" cy="9525"/>
          </a:xfrm>
          <a:custGeom>
            <a:avLst/>
            <a:gdLst/>
            <a:ahLst/>
            <a:cxnLst/>
            <a:rect l="l" t="t" r="r" b="b"/>
            <a:pathLst>
              <a:path w="10795" h="9525">
                <a:moveTo>
                  <a:pt x="0" y="9166"/>
                </a:moveTo>
                <a:lnTo>
                  <a:pt x="10238" y="9166"/>
                </a:lnTo>
                <a:lnTo>
                  <a:pt x="10238" y="0"/>
                </a:lnTo>
                <a:lnTo>
                  <a:pt x="0" y="0"/>
                </a:lnTo>
                <a:lnTo>
                  <a:pt x="0" y="9166"/>
                </a:lnTo>
                <a:close/>
              </a:path>
            </a:pathLst>
          </a:custGeom>
          <a:solidFill>
            <a:srgbClr val="FFFF00"/>
          </a:solidFill>
        </p:spPr>
        <p:txBody>
          <a:bodyPr wrap="square" lIns="0" tIns="0" rIns="0" bIns="0" rtlCol="0"/>
          <a:lstStyle/>
          <a:p>
            <a:endParaRPr/>
          </a:p>
        </p:txBody>
      </p:sp>
      <p:sp>
        <p:nvSpPr>
          <p:cNvPr id="45" name="object 45"/>
          <p:cNvSpPr/>
          <p:nvPr/>
        </p:nvSpPr>
        <p:spPr>
          <a:xfrm>
            <a:off x="3760844" y="2346736"/>
            <a:ext cx="8890" cy="0"/>
          </a:xfrm>
          <a:custGeom>
            <a:avLst/>
            <a:gdLst/>
            <a:ahLst/>
            <a:cxnLst/>
            <a:rect l="l" t="t" r="r" b="b"/>
            <a:pathLst>
              <a:path w="8889">
                <a:moveTo>
                  <a:pt x="0" y="0"/>
                </a:moveTo>
                <a:lnTo>
                  <a:pt x="8516" y="0"/>
                </a:lnTo>
              </a:path>
            </a:pathLst>
          </a:custGeom>
          <a:ln w="3175">
            <a:solidFill>
              <a:srgbClr val="FFFF00"/>
            </a:solidFill>
          </a:ln>
        </p:spPr>
        <p:txBody>
          <a:bodyPr wrap="square" lIns="0" tIns="0" rIns="0" bIns="0" rtlCol="0"/>
          <a:lstStyle/>
          <a:p>
            <a:endParaRPr/>
          </a:p>
        </p:txBody>
      </p:sp>
      <p:sp>
        <p:nvSpPr>
          <p:cNvPr id="46" name="object 46"/>
          <p:cNvSpPr/>
          <p:nvPr/>
        </p:nvSpPr>
        <p:spPr>
          <a:xfrm>
            <a:off x="3760844" y="2346736"/>
            <a:ext cx="0" cy="7620"/>
          </a:xfrm>
          <a:custGeom>
            <a:avLst/>
            <a:gdLst/>
            <a:ahLst/>
            <a:cxnLst/>
            <a:rect l="l" t="t" r="r" b="b"/>
            <a:pathLst>
              <a:path h="7619">
                <a:moveTo>
                  <a:pt x="0" y="0"/>
                </a:moveTo>
                <a:lnTo>
                  <a:pt x="0" y="7624"/>
                </a:lnTo>
              </a:path>
            </a:pathLst>
          </a:custGeom>
          <a:ln w="3175">
            <a:solidFill>
              <a:srgbClr val="FFFF00"/>
            </a:solidFill>
          </a:ln>
        </p:spPr>
        <p:txBody>
          <a:bodyPr wrap="square" lIns="0" tIns="0" rIns="0" bIns="0" rtlCol="0"/>
          <a:lstStyle/>
          <a:p>
            <a:endParaRPr/>
          </a:p>
        </p:txBody>
      </p:sp>
      <p:sp>
        <p:nvSpPr>
          <p:cNvPr id="47" name="object 47"/>
          <p:cNvSpPr/>
          <p:nvPr/>
        </p:nvSpPr>
        <p:spPr>
          <a:xfrm>
            <a:off x="3770325" y="2350641"/>
            <a:ext cx="3959860" cy="0"/>
          </a:xfrm>
          <a:custGeom>
            <a:avLst/>
            <a:gdLst/>
            <a:ahLst/>
            <a:cxnLst/>
            <a:rect l="l" t="t" r="r" b="b"/>
            <a:pathLst>
              <a:path w="3959859">
                <a:moveTo>
                  <a:pt x="0" y="0"/>
                </a:moveTo>
                <a:lnTo>
                  <a:pt x="3959621" y="0"/>
                </a:lnTo>
              </a:path>
            </a:pathLst>
          </a:custGeom>
          <a:ln w="9166">
            <a:solidFill>
              <a:srgbClr val="FFFF00"/>
            </a:solidFill>
          </a:ln>
        </p:spPr>
        <p:txBody>
          <a:bodyPr wrap="square" lIns="0" tIns="0" rIns="0" bIns="0" rtlCol="0"/>
          <a:lstStyle/>
          <a:p>
            <a:endParaRPr/>
          </a:p>
        </p:txBody>
      </p:sp>
      <p:sp>
        <p:nvSpPr>
          <p:cNvPr id="48" name="object 48"/>
          <p:cNvSpPr/>
          <p:nvPr/>
        </p:nvSpPr>
        <p:spPr>
          <a:xfrm>
            <a:off x="3771129" y="2346736"/>
            <a:ext cx="3958590" cy="0"/>
          </a:xfrm>
          <a:custGeom>
            <a:avLst/>
            <a:gdLst/>
            <a:ahLst/>
            <a:cxnLst/>
            <a:rect l="l" t="t" r="r" b="b"/>
            <a:pathLst>
              <a:path w="3958590">
                <a:moveTo>
                  <a:pt x="0" y="0"/>
                </a:moveTo>
                <a:lnTo>
                  <a:pt x="3958014" y="0"/>
                </a:lnTo>
              </a:path>
            </a:pathLst>
          </a:custGeom>
          <a:ln w="3175">
            <a:solidFill>
              <a:srgbClr val="FFFF00"/>
            </a:solidFill>
          </a:ln>
        </p:spPr>
        <p:txBody>
          <a:bodyPr wrap="square" lIns="0" tIns="0" rIns="0" bIns="0" rtlCol="0"/>
          <a:lstStyle/>
          <a:p>
            <a:endParaRPr/>
          </a:p>
        </p:txBody>
      </p:sp>
      <p:sp>
        <p:nvSpPr>
          <p:cNvPr id="49" name="object 49"/>
          <p:cNvSpPr txBox="1"/>
          <p:nvPr/>
        </p:nvSpPr>
        <p:spPr>
          <a:xfrm>
            <a:off x="70916" y="3282076"/>
            <a:ext cx="3349625" cy="600075"/>
          </a:xfrm>
          <a:prstGeom prst="rect">
            <a:avLst/>
          </a:prstGeom>
        </p:spPr>
        <p:txBody>
          <a:bodyPr vert="horz" wrap="square" lIns="0" tIns="32384" rIns="0" bIns="0" rtlCol="0">
            <a:spAutoFit/>
          </a:bodyPr>
          <a:lstStyle/>
          <a:p>
            <a:pPr marL="258445" marR="5080" indent="-245745">
              <a:lnSpc>
                <a:spcPts val="2210"/>
              </a:lnSpc>
              <a:spcBef>
                <a:spcPts val="254"/>
              </a:spcBef>
              <a:buClr>
                <a:srgbClr val="FFFF00"/>
              </a:buClr>
              <a:buFont typeface="Symbol"/>
              <a:buChar char=""/>
              <a:tabLst>
                <a:tab pos="258445" algn="l"/>
              </a:tabLst>
            </a:pPr>
            <a:r>
              <a:rPr sz="1900" spc="114" dirty="0">
                <a:latin typeface="Times New Roman"/>
                <a:cs typeface="Times New Roman"/>
              </a:rPr>
              <a:t>Theory </a:t>
            </a:r>
            <a:r>
              <a:rPr sz="1900" spc="80" dirty="0">
                <a:latin typeface="Times New Roman"/>
                <a:cs typeface="Times New Roman"/>
              </a:rPr>
              <a:t>is </a:t>
            </a:r>
            <a:r>
              <a:rPr sz="1900" spc="95" dirty="0">
                <a:latin typeface="Times New Roman"/>
                <a:cs typeface="Times New Roman"/>
              </a:rPr>
              <a:t>largely </a:t>
            </a:r>
            <a:r>
              <a:rPr sz="1900" spc="100" dirty="0">
                <a:latin typeface="Times New Roman"/>
                <a:cs typeface="Times New Roman"/>
              </a:rPr>
              <a:t>causal</a:t>
            </a:r>
            <a:r>
              <a:rPr sz="1900" spc="-65" dirty="0">
                <a:latin typeface="Times New Roman"/>
                <a:cs typeface="Times New Roman"/>
              </a:rPr>
              <a:t> </a:t>
            </a:r>
            <a:r>
              <a:rPr sz="1900" spc="120" dirty="0">
                <a:latin typeface="Times New Roman"/>
                <a:cs typeface="Times New Roman"/>
              </a:rPr>
              <a:t>and  </a:t>
            </a:r>
            <a:r>
              <a:rPr sz="1900" spc="105" dirty="0">
                <a:latin typeface="Times New Roman"/>
                <a:cs typeface="Times New Roman"/>
              </a:rPr>
              <a:t>deductive</a:t>
            </a:r>
            <a:endParaRPr sz="1900">
              <a:latin typeface="Times New Roman"/>
              <a:cs typeface="Times New Roman"/>
            </a:endParaRPr>
          </a:p>
        </p:txBody>
      </p:sp>
      <p:sp>
        <p:nvSpPr>
          <p:cNvPr id="50" name="object 50"/>
          <p:cNvSpPr txBox="1"/>
          <p:nvPr/>
        </p:nvSpPr>
        <p:spPr>
          <a:xfrm>
            <a:off x="3820777" y="3282076"/>
            <a:ext cx="3446779" cy="600075"/>
          </a:xfrm>
          <a:prstGeom prst="rect">
            <a:avLst/>
          </a:prstGeom>
        </p:spPr>
        <p:txBody>
          <a:bodyPr vert="horz" wrap="square" lIns="0" tIns="32384" rIns="0" bIns="0" rtlCol="0">
            <a:spAutoFit/>
          </a:bodyPr>
          <a:lstStyle/>
          <a:p>
            <a:pPr marL="257810" marR="5080" indent="-245110">
              <a:lnSpc>
                <a:spcPts val="2210"/>
              </a:lnSpc>
              <a:spcBef>
                <a:spcPts val="254"/>
              </a:spcBef>
              <a:buClr>
                <a:srgbClr val="FFFF00"/>
              </a:buClr>
              <a:buFont typeface="Symbol"/>
              <a:buChar char=""/>
              <a:tabLst>
                <a:tab pos="258445" algn="l"/>
              </a:tabLst>
            </a:pPr>
            <a:r>
              <a:rPr sz="1900" spc="114" dirty="0">
                <a:latin typeface="Times New Roman"/>
                <a:cs typeface="Times New Roman"/>
              </a:rPr>
              <a:t>Theory can be </a:t>
            </a:r>
            <a:r>
              <a:rPr sz="1900" spc="100" dirty="0">
                <a:latin typeface="Times New Roman"/>
                <a:cs typeface="Times New Roman"/>
              </a:rPr>
              <a:t>causal or</a:t>
            </a:r>
            <a:r>
              <a:rPr sz="1900" spc="-175" dirty="0">
                <a:latin typeface="Times New Roman"/>
                <a:cs typeface="Times New Roman"/>
              </a:rPr>
              <a:t> </a:t>
            </a:r>
            <a:r>
              <a:rPr sz="1900" spc="110" dirty="0">
                <a:latin typeface="Times New Roman"/>
                <a:cs typeface="Times New Roman"/>
              </a:rPr>
              <a:t>non-  </a:t>
            </a:r>
            <a:r>
              <a:rPr sz="1900" spc="95" dirty="0">
                <a:latin typeface="Times New Roman"/>
                <a:cs typeface="Times New Roman"/>
              </a:rPr>
              <a:t>causal, </a:t>
            </a:r>
            <a:r>
              <a:rPr sz="1900" spc="120" dirty="0">
                <a:latin typeface="Times New Roman"/>
                <a:cs typeface="Times New Roman"/>
              </a:rPr>
              <a:t>and </a:t>
            </a:r>
            <a:r>
              <a:rPr sz="1900" spc="75" dirty="0">
                <a:latin typeface="Times New Roman"/>
                <a:cs typeface="Times New Roman"/>
              </a:rPr>
              <a:t>if </a:t>
            </a:r>
            <a:r>
              <a:rPr sz="1900" spc="100" dirty="0">
                <a:latin typeface="Times New Roman"/>
                <a:cs typeface="Times New Roman"/>
              </a:rPr>
              <a:t>often</a:t>
            </a:r>
            <a:r>
              <a:rPr sz="1900" spc="-105" dirty="0">
                <a:latin typeface="Times New Roman"/>
                <a:cs typeface="Times New Roman"/>
              </a:rPr>
              <a:t> </a:t>
            </a:r>
            <a:r>
              <a:rPr sz="1900" spc="100" dirty="0">
                <a:latin typeface="Times New Roman"/>
                <a:cs typeface="Times New Roman"/>
              </a:rPr>
              <a:t>inductive</a:t>
            </a:r>
            <a:endParaRPr sz="1900" dirty="0">
              <a:latin typeface="Times New Roman"/>
              <a:cs typeface="Times New Roman"/>
            </a:endParaRPr>
          </a:p>
        </p:txBody>
      </p:sp>
      <p:sp>
        <p:nvSpPr>
          <p:cNvPr id="51" name="object 51"/>
          <p:cNvSpPr/>
          <p:nvPr/>
        </p:nvSpPr>
        <p:spPr>
          <a:xfrm>
            <a:off x="10238" y="3268771"/>
            <a:ext cx="3750310" cy="0"/>
          </a:xfrm>
          <a:custGeom>
            <a:avLst/>
            <a:gdLst/>
            <a:ahLst/>
            <a:cxnLst/>
            <a:rect l="l" t="t" r="r" b="b"/>
            <a:pathLst>
              <a:path w="3750310">
                <a:moveTo>
                  <a:pt x="0" y="0"/>
                </a:moveTo>
                <a:lnTo>
                  <a:pt x="3749756" y="0"/>
                </a:lnTo>
              </a:path>
            </a:pathLst>
          </a:custGeom>
          <a:ln w="9166">
            <a:solidFill>
              <a:srgbClr val="FFFF00"/>
            </a:solidFill>
          </a:ln>
        </p:spPr>
        <p:txBody>
          <a:bodyPr wrap="square" lIns="0" tIns="0" rIns="0" bIns="0" rtlCol="0"/>
          <a:lstStyle/>
          <a:p>
            <a:endParaRPr/>
          </a:p>
        </p:txBody>
      </p:sp>
      <p:sp>
        <p:nvSpPr>
          <p:cNvPr id="52" name="object 52"/>
          <p:cNvSpPr/>
          <p:nvPr/>
        </p:nvSpPr>
        <p:spPr>
          <a:xfrm>
            <a:off x="11092" y="3265011"/>
            <a:ext cx="3748404" cy="0"/>
          </a:xfrm>
          <a:custGeom>
            <a:avLst/>
            <a:gdLst/>
            <a:ahLst/>
            <a:cxnLst/>
            <a:rect l="l" t="t" r="r" b="b"/>
            <a:pathLst>
              <a:path w="3748404">
                <a:moveTo>
                  <a:pt x="0" y="0"/>
                </a:moveTo>
                <a:lnTo>
                  <a:pt x="3748145" y="0"/>
                </a:lnTo>
              </a:path>
            </a:pathLst>
          </a:custGeom>
          <a:ln w="3175">
            <a:solidFill>
              <a:srgbClr val="FFFF00"/>
            </a:solidFill>
          </a:ln>
        </p:spPr>
        <p:txBody>
          <a:bodyPr wrap="square" lIns="0" tIns="0" rIns="0" bIns="0" rtlCol="0"/>
          <a:lstStyle/>
          <a:p>
            <a:endParaRPr/>
          </a:p>
        </p:txBody>
      </p:sp>
      <p:sp>
        <p:nvSpPr>
          <p:cNvPr id="53" name="object 53"/>
          <p:cNvSpPr/>
          <p:nvPr/>
        </p:nvSpPr>
        <p:spPr>
          <a:xfrm>
            <a:off x="3760041" y="3264188"/>
            <a:ext cx="10795" cy="9525"/>
          </a:xfrm>
          <a:custGeom>
            <a:avLst/>
            <a:gdLst/>
            <a:ahLst/>
            <a:cxnLst/>
            <a:rect l="l" t="t" r="r" b="b"/>
            <a:pathLst>
              <a:path w="10795" h="9525">
                <a:moveTo>
                  <a:pt x="0" y="9166"/>
                </a:moveTo>
                <a:lnTo>
                  <a:pt x="10238" y="9166"/>
                </a:lnTo>
                <a:lnTo>
                  <a:pt x="10238" y="0"/>
                </a:lnTo>
                <a:lnTo>
                  <a:pt x="0" y="0"/>
                </a:lnTo>
                <a:lnTo>
                  <a:pt x="0" y="9166"/>
                </a:lnTo>
                <a:close/>
              </a:path>
            </a:pathLst>
          </a:custGeom>
          <a:solidFill>
            <a:srgbClr val="FFFF00"/>
          </a:solidFill>
        </p:spPr>
        <p:txBody>
          <a:bodyPr wrap="square" lIns="0" tIns="0" rIns="0" bIns="0" rtlCol="0"/>
          <a:lstStyle/>
          <a:p>
            <a:endParaRPr/>
          </a:p>
        </p:txBody>
      </p:sp>
      <p:sp>
        <p:nvSpPr>
          <p:cNvPr id="54" name="object 54"/>
          <p:cNvSpPr/>
          <p:nvPr/>
        </p:nvSpPr>
        <p:spPr>
          <a:xfrm>
            <a:off x="3760844" y="3265011"/>
            <a:ext cx="8890" cy="0"/>
          </a:xfrm>
          <a:custGeom>
            <a:avLst/>
            <a:gdLst/>
            <a:ahLst/>
            <a:cxnLst/>
            <a:rect l="l" t="t" r="r" b="b"/>
            <a:pathLst>
              <a:path w="8889">
                <a:moveTo>
                  <a:pt x="0" y="0"/>
                </a:moveTo>
                <a:lnTo>
                  <a:pt x="8516" y="0"/>
                </a:lnTo>
              </a:path>
            </a:pathLst>
          </a:custGeom>
          <a:ln w="3175">
            <a:solidFill>
              <a:srgbClr val="FFFF00"/>
            </a:solidFill>
          </a:ln>
        </p:spPr>
        <p:txBody>
          <a:bodyPr wrap="square" lIns="0" tIns="0" rIns="0" bIns="0" rtlCol="0"/>
          <a:lstStyle/>
          <a:p>
            <a:endParaRPr/>
          </a:p>
        </p:txBody>
      </p:sp>
      <p:sp>
        <p:nvSpPr>
          <p:cNvPr id="55" name="object 55"/>
          <p:cNvSpPr/>
          <p:nvPr/>
        </p:nvSpPr>
        <p:spPr>
          <a:xfrm>
            <a:off x="3760844" y="3265011"/>
            <a:ext cx="0" cy="7620"/>
          </a:xfrm>
          <a:custGeom>
            <a:avLst/>
            <a:gdLst/>
            <a:ahLst/>
            <a:cxnLst/>
            <a:rect l="l" t="t" r="r" b="b"/>
            <a:pathLst>
              <a:path h="7620">
                <a:moveTo>
                  <a:pt x="0" y="0"/>
                </a:moveTo>
                <a:lnTo>
                  <a:pt x="0" y="7624"/>
                </a:lnTo>
              </a:path>
            </a:pathLst>
          </a:custGeom>
          <a:ln w="3175">
            <a:solidFill>
              <a:srgbClr val="FFFF00"/>
            </a:solidFill>
          </a:ln>
        </p:spPr>
        <p:txBody>
          <a:bodyPr wrap="square" lIns="0" tIns="0" rIns="0" bIns="0" rtlCol="0"/>
          <a:lstStyle/>
          <a:p>
            <a:endParaRPr/>
          </a:p>
        </p:txBody>
      </p:sp>
      <p:sp>
        <p:nvSpPr>
          <p:cNvPr id="56" name="object 56"/>
          <p:cNvSpPr/>
          <p:nvPr/>
        </p:nvSpPr>
        <p:spPr>
          <a:xfrm>
            <a:off x="3770325" y="3268771"/>
            <a:ext cx="3959860" cy="0"/>
          </a:xfrm>
          <a:custGeom>
            <a:avLst/>
            <a:gdLst/>
            <a:ahLst/>
            <a:cxnLst/>
            <a:rect l="l" t="t" r="r" b="b"/>
            <a:pathLst>
              <a:path w="3959859">
                <a:moveTo>
                  <a:pt x="0" y="0"/>
                </a:moveTo>
                <a:lnTo>
                  <a:pt x="3959621" y="0"/>
                </a:lnTo>
              </a:path>
            </a:pathLst>
          </a:custGeom>
          <a:ln w="9166">
            <a:solidFill>
              <a:srgbClr val="FFFF00"/>
            </a:solidFill>
          </a:ln>
        </p:spPr>
        <p:txBody>
          <a:bodyPr wrap="square" lIns="0" tIns="0" rIns="0" bIns="0" rtlCol="0"/>
          <a:lstStyle/>
          <a:p>
            <a:endParaRPr/>
          </a:p>
        </p:txBody>
      </p:sp>
      <p:sp>
        <p:nvSpPr>
          <p:cNvPr id="57" name="object 57"/>
          <p:cNvSpPr/>
          <p:nvPr/>
        </p:nvSpPr>
        <p:spPr>
          <a:xfrm>
            <a:off x="3771129" y="3265011"/>
            <a:ext cx="3958590" cy="0"/>
          </a:xfrm>
          <a:custGeom>
            <a:avLst/>
            <a:gdLst/>
            <a:ahLst/>
            <a:cxnLst/>
            <a:rect l="l" t="t" r="r" b="b"/>
            <a:pathLst>
              <a:path w="3958590">
                <a:moveTo>
                  <a:pt x="0" y="0"/>
                </a:moveTo>
                <a:lnTo>
                  <a:pt x="3958014" y="0"/>
                </a:lnTo>
              </a:path>
            </a:pathLst>
          </a:custGeom>
          <a:ln w="3175">
            <a:solidFill>
              <a:srgbClr val="FFFF00"/>
            </a:solidFill>
          </a:ln>
        </p:spPr>
        <p:txBody>
          <a:bodyPr wrap="square" lIns="0" tIns="0" rIns="0" bIns="0" rtlCol="0"/>
          <a:lstStyle/>
          <a:p>
            <a:endParaRPr/>
          </a:p>
        </p:txBody>
      </p:sp>
      <p:sp>
        <p:nvSpPr>
          <p:cNvPr id="58" name="object 58"/>
          <p:cNvSpPr txBox="1"/>
          <p:nvPr/>
        </p:nvSpPr>
        <p:spPr>
          <a:xfrm>
            <a:off x="70916" y="3920682"/>
            <a:ext cx="3613150" cy="598805"/>
          </a:xfrm>
          <a:prstGeom prst="rect">
            <a:avLst/>
          </a:prstGeom>
        </p:spPr>
        <p:txBody>
          <a:bodyPr vert="horz" wrap="square" lIns="0" tIns="33655" rIns="0" bIns="0" rtlCol="0">
            <a:spAutoFit/>
          </a:bodyPr>
          <a:lstStyle/>
          <a:p>
            <a:pPr marL="258445" marR="5080" indent="-245745">
              <a:lnSpc>
                <a:spcPts val="2200"/>
              </a:lnSpc>
              <a:spcBef>
                <a:spcPts val="265"/>
              </a:spcBef>
              <a:buClr>
                <a:srgbClr val="FFFF00"/>
              </a:buClr>
              <a:buFont typeface="Symbol"/>
              <a:buChar char=""/>
              <a:tabLst>
                <a:tab pos="258445" algn="l"/>
              </a:tabLst>
            </a:pPr>
            <a:r>
              <a:rPr sz="1900" spc="114" dirty="0">
                <a:latin typeface="Times New Roman"/>
                <a:cs typeface="Times New Roman"/>
              </a:rPr>
              <a:t>Hypotheses </a:t>
            </a:r>
            <a:r>
              <a:rPr sz="1900" spc="90" dirty="0">
                <a:latin typeface="Times New Roman"/>
                <a:cs typeface="Times New Roman"/>
              </a:rPr>
              <a:t>that </a:t>
            </a:r>
            <a:r>
              <a:rPr sz="1900" spc="100" dirty="0">
                <a:latin typeface="Times New Roman"/>
                <a:cs typeface="Times New Roman"/>
              </a:rPr>
              <a:t>the</a:t>
            </a:r>
            <a:r>
              <a:rPr sz="1900" spc="-85" dirty="0">
                <a:latin typeface="Times New Roman"/>
                <a:cs typeface="Times New Roman"/>
              </a:rPr>
              <a:t> </a:t>
            </a:r>
            <a:r>
              <a:rPr sz="1900" spc="100" dirty="0">
                <a:latin typeface="Times New Roman"/>
                <a:cs typeface="Times New Roman"/>
              </a:rPr>
              <a:t>researcher  </a:t>
            </a:r>
            <a:r>
              <a:rPr sz="1900" spc="105" dirty="0">
                <a:latin typeface="Times New Roman"/>
                <a:cs typeface="Times New Roman"/>
              </a:rPr>
              <a:t>begins with </a:t>
            </a:r>
            <a:r>
              <a:rPr sz="1900" spc="100" dirty="0">
                <a:latin typeface="Times New Roman"/>
                <a:cs typeface="Times New Roman"/>
              </a:rPr>
              <a:t>are</a:t>
            </a:r>
            <a:r>
              <a:rPr sz="1900" spc="-30" dirty="0">
                <a:latin typeface="Times New Roman"/>
                <a:cs typeface="Times New Roman"/>
              </a:rPr>
              <a:t> </a:t>
            </a:r>
            <a:r>
              <a:rPr sz="1900" spc="90" dirty="0">
                <a:latin typeface="Times New Roman"/>
                <a:cs typeface="Times New Roman"/>
              </a:rPr>
              <a:t>tested</a:t>
            </a:r>
            <a:endParaRPr sz="1900">
              <a:latin typeface="Times New Roman"/>
              <a:cs typeface="Times New Roman"/>
            </a:endParaRPr>
          </a:p>
        </p:txBody>
      </p:sp>
      <p:sp>
        <p:nvSpPr>
          <p:cNvPr id="59" name="object 59"/>
          <p:cNvSpPr txBox="1"/>
          <p:nvPr/>
        </p:nvSpPr>
        <p:spPr>
          <a:xfrm>
            <a:off x="3820777" y="3920682"/>
            <a:ext cx="3627754" cy="880110"/>
          </a:xfrm>
          <a:prstGeom prst="rect">
            <a:avLst/>
          </a:prstGeom>
        </p:spPr>
        <p:txBody>
          <a:bodyPr vert="horz" wrap="square" lIns="0" tIns="24765" rIns="0" bIns="0" rtlCol="0">
            <a:spAutoFit/>
          </a:bodyPr>
          <a:lstStyle/>
          <a:p>
            <a:pPr marL="257810" marR="5080" indent="-245110">
              <a:lnSpc>
                <a:spcPct val="96900"/>
              </a:lnSpc>
              <a:spcBef>
                <a:spcPts val="195"/>
              </a:spcBef>
              <a:buClr>
                <a:srgbClr val="FFFF00"/>
              </a:buClr>
              <a:buFont typeface="Symbol"/>
              <a:buChar char=""/>
              <a:tabLst>
                <a:tab pos="258445" algn="l"/>
              </a:tabLst>
            </a:pPr>
            <a:r>
              <a:rPr sz="1900" spc="120" dirty="0">
                <a:latin typeface="Times New Roman"/>
                <a:cs typeface="Times New Roman"/>
              </a:rPr>
              <a:t>Meaning </a:t>
            </a:r>
            <a:r>
              <a:rPr sz="1900" spc="75" dirty="0">
                <a:latin typeface="Times New Roman"/>
                <a:cs typeface="Times New Roman"/>
              </a:rPr>
              <a:t>is </a:t>
            </a:r>
            <a:r>
              <a:rPr sz="1900" spc="105" dirty="0">
                <a:latin typeface="Times New Roman"/>
                <a:cs typeface="Times New Roman"/>
              </a:rPr>
              <a:t>captured </a:t>
            </a:r>
            <a:r>
              <a:rPr sz="1900" spc="120" dirty="0">
                <a:latin typeface="Times New Roman"/>
                <a:cs typeface="Times New Roman"/>
              </a:rPr>
              <a:t>and  </a:t>
            </a:r>
            <a:r>
              <a:rPr sz="1900" spc="105" dirty="0">
                <a:latin typeface="Times New Roman"/>
                <a:cs typeface="Times New Roman"/>
              </a:rPr>
              <a:t>discovered </a:t>
            </a:r>
            <a:r>
              <a:rPr sz="1900" spc="114" dirty="0">
                <a:latin typeface="Times New Roman"/>
                <a:cs typeface="Times New Roman"/>
              </a:rPr>
              <a:t>once </a:t>
            </a:r>
            <a:r>
              <a:rPr sz="1900" spc="95" dirty="0">
                <a:latin typeface="Times New Roman"/>
                <a:cs typeface="Times New Roman"/>
              </a:rPr>
              <a:t>the</a:t>
            </a:r>
            <a:r>
              <a:rPr sz="1900" spc="-80" dirty="0">
                <a:latin typeface="Times New Roman"/>
                <a:cs typeface="Times New Roman"/>
              </a:rPr>
              <a:t> </a:t>
            </a:r>
            <a:r>
              <a:rPr sz="1900" spc="100" dirty="0">
                <a:latin typeface="Times New Roman"/>
                <a:cs typeface="Times New Roman"/>
              </a:rPr>
              <a:t>researcher  </a:t>
            </a:r>
            <a:r>
              <a:rPr sz="1900" spc="120" dirty="0">
                <a:latin typeface="Times New Roman"/>
                <a:cs typeface="Times New Roman"/>
              </a:rPr>
              <a:t>becomes immersed </a:t>
            </a:r>
            <a:r>
              <a:rPr sz="1900" spc="85" dirty="0">
                <a:latin typeface="Times New Roman"/>
                <a:cs typeface="Times New Roman"/>
              </a:rPr>
              <a:t>in </a:t>
            </a:r>
            <a:r>
              <a:rPr sz="1900" spc="95" dirty="0">
                <a:latin typeface="Times New Roman"/>
                <a:cs typeface="Times New Roman"/>
              </a:rPr>
              <a:t>the</a:t>
            </a:r>
            <a:r>
              <a:rPr sz="1900" spc="-114" dirty="0">
                <a:latin typeface="Times New Roman"/>
                <a:cs typeface="Times New Roman"/>
              </a:rPr>
              <a:t> </a:t>
            </a:r>
            <a:r>
              <a:rPr sz="1900" spc="105" dirty="0">
                <a:latin typeface="Times New Roman"/>
                <a:cs typeface="Times New Roman"/>
              </a:rPr>
              <a:t>data</a:t>
            </a:r>
            <a:endParaRPr sz="1900">
              <a:latin typeface="Times New Roman"/>
              <a:cs typeface="Times New Roman"/>
            </a:endParaRPr>
          </a:p>
        </p:txBody>
      </p:sp>
      <p:sp>
        <p:nvSpPr>
          <p:cNvPr id="60" name="object 60"/>
          <p:cNvSpPr/>
          <p:nvPr/>
        </p:nvSpPr>
        <p:spPr>
          <a:xfrm>
            <a:off x="10238" y="3907377"/>
            <a:ext cx="3750310" cy="0"/>
          </a:xfrm>
          <a:custGeom>
            <a:avLst/>
            <a:gdLst/>
            <a:ahLst/>
            <a:cxnLst/>
            <a:rect l="l" t="t" r="r" b="b"/>
            <a:pathLst>
              <a:path w="3750310">
                <a:moveTo>
                  <a:pt x="0" y="0"/>
                </a:moveTo>
                <a:lnTo>
                  <a:pt x="3749756" y="0"/>
                </a:lnTo>
              </a:path>
            </a:pathLst>
          </a:custGeom>
          <a:ln w="9166">
            <a:solidFill>
              <a:srgbClr val="FFFF00"/>
            </a:solidFill>
          </a:ln>
        </p:spPr>
        <p:txBody>
          <a:bodyPr wrap="square" lIns="0" tIns="0" rIns="0" bIns="0" rtlCol="0"/>
          <a:lstStyle/>
          <a:p>
            <a:endParaRPr/>
          </a:p>
        </p:txBody>
      </p:sp>
      <p:sp>
        <p:nvSpPr>
          <p:cNvPr id="61" name="object 61"/>
          <p:cNvSpPr/>
          <p:nvPr/>
        </p:nvSpPr>
        <p:spPr>
          <a:xfrm>
            <a:off x="11092" y="3903616"/>
            <a:ext cx="3748404" cy="0"/>
          </a:xfrm>
          <a:custGeom>
            <a:avLst/>
            <a:gdLst/>
            <a:ahLst/>
            <a:cxnLst/>
            <a:rect l="l" t="t" r="r" b="b"/>
            <a:pathLst>
              <a:path w="3748404">
                <a:moveTo>
                  <a:pt x="0" y="0"/>
                </a:moveTo>
                <a:lnTo>
                  <a:pt x="3748145" y="0"/>
                </a:lnTo>
              </a:path>
            </a:pathLst>
          </a:custGeom>
          <a:ln w="3175">
            <a:solidFill>
              <a:srgbClr val="FFFF00"/>
            </a:solidFill>
          </a:ln>
        </p:spPr>
        <p:txBody>
          <a:bodyPr wrap="square" lIns="0" tIns="0" rIns="0" bIns="0" rtlCol="0"/>
          <a:lstStyle/>
          <a:p>
            <a:endParaRPr/>
          </a:p>
        </p:txBody>
      </p:sp>
      <p:sp>
        <p:nvSpPr>
          <p:cNvPr id="62" name="object 62"/>
          <p:cNvSpPr/>
          <p:nvPr/>
        </p:nvSpPr>
        <p:spPr>
          <a:xfrm>
            <a:off x="3760041" y="3902794"/>
            <a:ext cx="10795" cy="9525"/>
          </a:xfrm>
          <a:custGeom>
            <a:avLst/>
            <a:gdLst/>
            <a:ahLst/>
            <a:cxnLst/>
            <a:rect l="l" t="t" r="r" b="b"/>
            <a:pathLst>
              <a:path w="10795" h="9525">
                <a:moveTo>
                  <a:pt x="0" y="9166"/>
                </a:moveTo>
                <a:lnTo>
                  <a:pt x="10238" y="9166"/>
                </a:lnTo>
                <a:lnTo>
                  <a:pt x="10238" y="0"/>
                </a:lnTo>
                <a:lnTo>
                  <a:pt x="0" y="0"/>
                </a:lnTo>
                <a:lnTo>
                  <a:pt x="0" y="9166"/>
                </a:lnTo>
                <a:close/>
              </a:path>
            </a:pathLst>
          </a:custGeom>
          <a:solidFill>
            <a:srgbClr val="FFFF00"/>
          </a:solidFill>
        </p:spPr>
        <p:txBody>
          <a:bodyPr wrap="square" lIns="0" tIns="0" rIns="0" bIns="0" rtlCol="0"/>
          <a:lstStyle/>
          <a:p>
            <a:endParaRPr/>
          </a:p>
        </p:txBody>
      </p:sp>
      <p:sp>
        <p:nvSpPr>
          <p:cNvPr id="63" name="object 63"/>
          <p:cNvSpPr/>
          <p:nvPr/>
        </p:nvSpPr>
        <p:spPr>
          <a:xfrm>
            <a:off x="3760844" y="3903616"/>
            <a:ext cx="8890" cy="0"/>
          </a:xfrm>
          <a:custGeom>
            <a:avLst/>
            <a:gdLst/>
            <a:ahLst/>
            <a:cxnLst/>
            <a:rect l="l" t="t" r="r" b="b"/>
            <a:pathLst>
              <a:path w="8889">
                <a:moveTo>
                  <a:pt x="0" y="0"/>
                </a:moveTo>
                <a:lnTo>
                  <a:pt x="8516" y="0"/>
                </a:lnTo>
              </a:path>
            </a:pathLst>
          </a:custGeom>
          <a:ln w="3175">
            <a:solidFill>
              <a:srgbClr val="FFFF00"/>
            </a:solidFill>
          </a:ln>
        </p:spPr>
        <p:txBody>
          <a:bodyPr wrap="square" lIns="0" tIns="0" rIns="0" bIns="0" rtlCol="0"/>
          <a:lstStyle/>
          <a:p>
            <a:endParaRPr/>
          </a:p>
        </p:txBody>
      </p:sp>
      <p:sp>
        <p:nvSpPr>
          <p:cNvPr id="64" name="object 64"/>
          <p:cNvSpPr/>
          <p:nvPr/>
        </p:nvSpPr>
        <p:spPr>
          <a:xfrm>
            <a:off x="3760844" y="3903616"/>
            <a:ext cx="0" cy="7620"/>
          </a:xfrm>
          <a:custGeom>
            <a:avLst/>
            <a:gdLst/>
            <a:ahLst/>
            <a:cxnLst/>
            <a:rect l="l" t="t" r="r" b="b"/>
            <a:pathLst>
              <a:path h="7620">
                <a:moveTo>
                  <a:pt x="0" y="0"/>
                </a:moveTo>
                <a:lnTo>
                  <a:pt x="0" y="7624"/>
                </a:lnTo>
              </a:path>
            </a:pathLst>
          </a:custGeom>
          <a:ln w="3175">
            <a:solidFill>
              <a:srgbClr val="FFFF00"/>
            </a:solidFill>
          </a:ln>
        </p:spPr>
        <p:txBody>
          <a:bodyPr wrap="square" lIns="0" tIns="0" rIns="0" bIns="0" rtlCol="0"/>
          <a:lstStyle/>
          <a:p>
            <a:endParaRPr/>
          </a:p>
        </p:txBody>
      </p:sp>
      <p:sp>
        <p:nvSpPr>
          <p:cNvPr id="65" name="object 65"/>
          <p:cNvSpPr/>
          <p:nvPr/>
        </p:nvSpPr>
        <p:spPr>
          <a:xfrm>
            <a:off x="3770325" y="3907377"/>
            <a:ext cx="3959860" cy="0"/>
          </a:xfrm>
          <a:custGeom>
            <a:avLst/>
            <a:gdLst/>
            <a:ahLst/>
            <a:cxnLst/>
            <a:rect l="l" t="t" r="r" b="b"/>
            <a:pathLst>
              <a:path w="3959859">
                <a:moveTo>
                  <a:pt x="0" y="0"/>
                </a:moveTo>
                <a:lnTo>
                  <a:pt x="3959621" y="0"/>
                </a:lnTo>
              </a:path>
            </a:pathLst>
          </a:custGeom>
          <a:ln w="9166">
            <a:solidFill>
              <a:srgbClr val="FFFF00"/>
            </a:solidFill>
          </a:ln>
        </p:spPr>
        <p:txBody>
          <a:bodyPr wrap="square" lIns="0" tIns="0" rIns="0" bIns="0" rtlCol="0"/>
          <a:lstStyle/>
          <a:p>
            <a:endParaRPr/>
          </a:p>
        </p:txBody>
      </p:sp>
      <p:sp>
        <p:nvSpPr>
          <p:cNvPr id="66" name="object 66"/>
          <p:cNvSpPr/>
          <p:nvPr/>
        </p:nvSpPr>
        <p:spPr>
          <a:xfrm>
            <a:off x="3771129" y="3903616"/>
            <a:ext cx="3958590" cy="0"/>
          </a:xfrm>
          <a:custGeom>
            <a:avLst/>
            <a:gdLst/>
            <a:ahLst/>
            <a:cxnLst/>
            <a:rect l="l" t="t" r="r" b="b"/>
            <a:pathLst>
              <a:path w="3958590">
                <a:moveTo>
                  <a:pt x="0" y="0"/>
                </a:moveTo>
                <a:lnTo>
                  <a:pt x="3958014" y="0"/>
                </a:lnTo>
              </a:path>
            </a:pathLst>
          </a:custGeom>
          <a:ln w="3175">
            <a:solidFill>
              <a:srgbClr val="FFFF00"/>
            </a:solidFill>
          </a:ln>
        </p:spPr>
        <p:txBody>
          <a:bodyPr wrap="square" lIns="0" tIns="0" rIns="0" bIns="0" rtlCol="0"/>
          <a:lstStyle/>
          <a:p>
            <a:endParaRPr/>
          </a:p>
        </p:txBody>
      </p:sp>
      <p:sp>
        <p:nvSpPr>
          <p:cNvPr id="67" name="object 67"/>
          <p:cNvSpPr txBox="1"/>
          <p:nvPr/>
        </p:nvSpPr>
        <p:spPr>
          <a:xfrm>
            <a:off x="70916" y="4839099"/>
            <a:ext cx="3264535" cy="598805"/>
          </a:xfrm>
          <a:prstGeom prst="rect">
            <a:avLst/>
          </a:prstGeom>
        </p:spPr>
        <p:txBody>
          <a:bodyPr vert="horz" wrap="square" lIns="0" tIns="33655" rIns="0" bIns="0" rtlCol="0">
            <a:spAutoFit/>
          </a:bodyPr>
          <a:lstStyle/>
          <a:p>
            <a:pPr marL="258445" marR="5080" indent="-245745">
              <a:lnSpc>
                <a:spcPts val="2200"/>
              </a:lnSpc>
              <a:spcBef>
                <a:spcPts val="265"/>
              </a:spcBef>
              <a:buClr>
                <a:srgbClr val="FFFF00"/>
              </a:buClr>
              <a:buFont typeface="Symbol"/>
              <a:buChar char=""/>
              <a:tabLst>
                <a:tab pos="258445" algn="l"/>
              </a:tabLst>
            </a:pPr>
            <a:r>
              <a:rPr sz="1900" spc="114" dirty="0">
                <a:latin typeface="Times New Roman"/>
                <a:cs typeface="Times New Roman"/>
              </a:rPr>
              <a:t>Concepts </a:t>
            </a:r>
            <a:r>
              <a:rPr sz="1900" spc="100" dirty="0">
                <a:latin typeface="Times New Roman"/>
                <a:cs typeface="Times New Roman"/>
              </a:rPr>
              <a:t>are </a:t>
            </a:r>
            <a:r>
              <a:rPr sz="1900" spc="85" dirty="0">
                <a:latin typeface="Times New Roman"/>
                <a:cs typeface="Times New Roman"/>
              </a:rPr>
              <a:t>in </a:t>
            </a:r>
            <a:r>
              <a:rPr sz="1900" spc="100" dirty="0">
                <a:latin typeface="Times New Roman"/>
                <a:cs typeface="Times New Roman"/>
              </a:rPr>
              <a:t>the </a:t>
            </a:r>
            <a:r>
              <a:rPr sz="1900" spc="120" dirty="0">
                <a:latin typeface="Times New Roman"/>
                <a:cs typeface="Times New Roman"/>
              </a:rPr>
              <a:t>form</a:t>
            </a:r>
            <a:r>
              <a:rPr sz="1900" spc="-175" dirty="0">
                <a:latin typeface="Times New Roman"/>
                <a:cs typeface="Times New Roman"/>
              </a:rPr>
              <a:t> </a:t>
            </a:r>
            <a:r>
              <a:rPr sz="1900" spc="105" dirty="0">
                <a:latin typeface="Times New Roman"/>
                <a:cs typeface="Times New Roman"/>
              </a:rPr>
              <a:t>of  </a:t>
            </a:r>
            <a:r>
              <a:rPr sz="1900" spc="85" dirty="0">
                <a:latin typeface="Times New Roman"/>
                <a:cs typeface="Times New Roman"/>
              </a:rPr>
              <a:t>distinct</a:t>
            </a:r>
            <a:r>
              <a:rPr sz="1900" spc="50" dirty="0">
                <a:latin typeface="Times New Roman"/>
                <a:cs typeface="Times New Roman"/>
              </a:rPr>
              <a:t> </a:t>
            </a:r>
            <a:r>
              <a:rPr sz="1900" spc="95" dirty="0">
                <a:latin typeface="Times New Roman"/>
                <a:cs typeface="Times New Roman"/>
              </a:rPr>
              <a:t>variables</a:t>
            </a:r>
            <a:endParaRPr sz="1900" dirty="0">
              <a:latin typeface="Times New Roman"/>
              <a:cs typeface="Times New Roman"/>
            </a:endParaRPr>
          </a:p>
        </p:txBody>
      </p:sp>
      <p:sp>
        <p:nvSpPr>
          <p:cNvPr id="68" name="object 68"/>
          <p:cNvSpPr txBox="1"/>
          <p:nvPr/>
        </p:nvSpPr>
        <p:spPr>
          <a:xfrm>
            <a:off x="3820777" y="4839099"/>
            <a:ext cx="3719195" cy="880110"/>
          </a:xfrm>
          <a:prstGeom prst="rect">
            <a:avLst/>
          </a:prstGeom>
        </p:spPr>
        <p:txBody>
          <a:bodyPr vert="horz" wrap="square" lIns="0" tIns="24765" rIns="0" bIns="0" rtlCol="0">
            <a:spAutoFit/>
          </a:bodyPr>
          <a:lstStyle/>
          <a:p>
            <a:pPr marL="257810" marR="5080" indent="-245110">
              <a:lnSpc>
                <a:spcPct val="96800"/>
              </a:lnSpc>
              <a:spcBef>
                <a:spcPts val="195"/>
              </a:spcBef>
              <a:buClr>
                <a:srgbClr val="FFFF00"/>
              </a:buClr>
              <a:buFont typeface="Symbol"/>
              <a:buChar char=""/>
              <a:tabLst>
                <a:tab pos="258445" algn="l"/>
              </a:tabLst>
            </a:pPr>
            <a:r>
              <a:rPr sz="1900" spc="114" dirty="0">
                <a:latin typeface="Times New Roman"/>
                <a:cs typeface="Times New Roman"/>
              </a:rPr>
              <a:t>Concepts </a:t>
            </a:r>
            <a:r>
              <a:rPr sz="1900" spc="100" dirty="0">
                <a:latin typeface="Times New Roman"/>
                <a:cs typeface="Times New Roman"/>
              </a:rPr>
              <a:t>are </a:t>
            </a:r>
            <a:r>
              <a:rPr sz="1900" spc="85" dirty="0">
                <a:latin typeface="Times New Roman"/>
                <a:cs typeface="Times New Roman"/>
              </a:rPr>
              <a:t>in </a:t>
            </a:r>
            <a:r>
              <a:rPr sz="1900" spc="100" dirty="0">
                <a:latin typeface="Times New Roman"/>
                <a:cs typeface="Times New Roman"/>
              </a:rPr>
              <a:t>the </a:t>
            </a:r>
            <a:r>
              <a:rPr sz="1900" spc="120" dirty="0">
                <a:latin typeface="Times New Roman"/>
                <a:cs typeface="Times New Roman"/>
              </a:rPr>
              <a:t>form </a:t>
            </a:r>
            <a:r>
              <a:rPr sz="1900" spc="105" dirty="0">
                <a:latin typeface="Times New Roman"/>
                <a:cs typeface="Times New Roman"/>
              </a:rPr>
              <a:t>of  themes, </a:t>
            </a:r>
            <a:r>
              <a:rPr sz="1900" spc="95" dirty="0">
                <a:latin typeface="Times New Roman"/>
                <a:cs typeface="Times New Roman"/>
              </a:rPr>
              <a:t>motifs,</a:t>
            </a:r>
            <a:r>
              <a:rPr sz="1900" spc="-15" dirty="0">
                <a:latin typeface="Times New Roman"/>
                <a:cs typeface="Times New Roman"/>
              </a:rPr>
              <a:t> </a:t>
            </a:r>
            <a:r>
              <a:rPr sz="1900" spc="95" dirty="0">
                <a:latin typeface="Times New Roman"/>
                <a:cs typeface="Times New Roman"/>
              </a:rPr>
              <a:t>generalisations,  </a:t>
            </a:r>
            <a:r>
              <a:rPr sz="1900" spc="110" dirty="0">
                <a:latin typeface="Times New Roman"/>
                <a:cs typeface="Times New Roman"/>
              </a:rPr>
              <a:t>taxonomies</a:t>
            </a:r>
            <a:endParaRPr sz="1900" dirty="0">
              <a:latin typeface="Times New Roman"/>
              <a:cs typeface="Times New Roman"/>
            </a:endParaRPr>
          </a:p>
        </p:txBody>
      </p:sp>
      <p:sp>
        <p:nvSpPr>
          <p:cNvPr id="69" name="object 69"/>
          <p:cNvSpPr/>
          <p:nvPr/>
        </p:nvSpPr>
        <p:spPr>
          <a:xfrm>
            <a:off x="10238" y="4825795"/>
            <a:ext cx="3750310" cy="0"/>
          </a:xfrm>
          <a:custGeom>
            <a:avLst/>
            <a:gdLst/>
            <a:ahLst/>
            <a:cxnLst/>
            <a:rect l="l" t="t" r="r" b="b"/>
            <a:pathLst>
              <a:path w="3750310">
                <a:moveTo>
                  <a:pt x="0" y="0"/>
                </a:moveTo>
                <a:lnTo>
                  <a:pt x="3749756" y="0"/>
                </a:lnTo>
              </a:path>
            </a:pathLst>
          </a:custGeom>
          <a:ln w="9166">
            <a:solidFill>
              <a:srgbClr val="FFFF00"/>
            </a:solidFill>
          </a:ln>
        </p:spPr>
        <p:txBody>
          <a:bodyPr wrap="square" lIns="0" tIns="0" rIns="0" bIns="0" rtlCol="0"/>
          <a:lstStyle/>
          <a:p>
            <a:endParaRPr/>
          </a:p>
        </p:txBody>
      </p:sp>
      <p:sp>
        <p:nvSpPr>
          <p:cNvPr id="70" name="object 70"/>
          <p:cNvSpPr/>
          <p:nvPr/>
        </p:nvSpPr>
        <p:spPr>
          <a:xfrm>
            <a:off x="11092" y="4822034"/>
            <a:ext cx="3748404" cy="0"/>
          </a:xfrm>
          <a:custGeom>
            <a:avLst/>
            <a:gdLst/>
            <a:ahLst/>
            <a:cxnLst/>
            <a:rect l="l" t="t" r="r" b="b"/>
            <a:pathLst>
              <a:path w="3748404">
                <a:moveTo>
                  <a:pt x="0" y="0"/>
                </a:moveTo>
                <a:lnTo>
                  <a:pt x="3748145" y="0"/>
                </a:lnTo>
              </a:path>
            </a:pathLst>
          </a:custGeom>
          <a:ln w="3175">
            <a:solidFill>
              <a:srgbClr val="FFFF00"/>
            </a:solidFill>
          </a:ln>
        </p:spPr>
        <p:txBody>
          <a:bodyPr wrap="square" lIns="0" tIns="0" rIns="0" bIns="0" rtlCol="0"/>
          <a:lstStyle/>
          <a:p>
            <a:endParaRPr/>
          </a:p>
        </p:txBody>
      </p:sp>
      <p:sp>
        <p:nvSpPr>
          <p:cNvPr id="71" name="object 71"/>
          <p:cNvSpPr/>
          <p:nvPr/>
        </p:nvSpPr>
        <p:spPr>
          <a:xfrm>
            <a:off x="3760041" y="4821211"/>
            <a:ext cx="10795" cy="9525"/>
          </a:xfrm>
          <a:custGeom>
            <a:avLst/>
            <a:gdLst/>
            <a:ahLst/>
            <a:cxnLst/>
            <a:rect l="l" t="t" r="r" b="b"/>
            <a:pathLst>
              <a:path w="10795" h="9525">
                <a:moveTo>
                  <a:pt x="0" y="9166"/>
                </a:moveTo>
                <a:lnTo>
                  <a:pt x="10238" y="9166"/>
                </a:lnTo>
                <a:lnTo>
                  <a:pt x="10238" y="0"/>
                </a:lnTo>
                <a:lnTo>
                  <a:pt x="0" y="0"/>
                </a:lnTo>
                <a:lnTo>
                  <a:pt x="0" y="9166"/>
                </a:lnTo>
                <a:close/>
              </a:path>
            </a:pathLst>
          </a:custGeom>
          <a:solidFill>
            <a:srgbClr val="FFFF00"/>
          </a:solidFill>
        </p:spPr>
        <p:txBody>
          <a:bodyPr wrap="square" lIns="0" tIns="0" rIns="0" bIns="0" rtlCol="0"/>
          <a:lstStyle/>
          <a:p>
            <a:endParaRPr/>
          </a:p>
        </p:txBody>
      </p:sp>
      <p:sp>
        <p:nvSpPr>
          <p:cNvPr id="72" name="object 72"/>
          <p:cNvSpPr/>
          <p:nvPr/>
        </p:nvSpPr>
        <p:spPr>
          <a:xfrm>
            <a:off x="3760844" y="4822034"/>
            <a:ext cx="8890" cy="0"/>
          </a:xfrm>
          <a:custGeom>
            <a:avLst/>
            <a:gdLst/>
            <a:ahLst/>
            <a:cxnLst/>
            <a:rect l="l" t="t" r="r" b="b"/>
            <a:pathLst>
              <a:path w="8889">
                <a:moveTo>
                  <a:pt x="0" y="0"/>
                </a:moveTo>
                <a:lnTo>
                  <a:pt x="8516" y="0"/>
                </a:lnTo>
              </a:path>
            </a:pathLst>
          </a:custGeom>
          <a:ln w="3175">
            <a:solidFill>
              <a:srgbClr val="FFFF00"/>
            </a:solidFill>
          </a:ln>
        </p:spPr>
        <p:txBody>
          <a:bodyPr wrap="square" lIns="0" tIns="0" rIns="0" bIns="0" rtlCol="0"/>
          <a:lstStyle/>
          <a:p>
            <a:endParaRPr/>
          </a:p>
        </p:txBody>
      </p:sp>
      <p:sp>
        <p:nvSpPr>
          <p:cNvPr id="73" name="object 73"/>
          <p:cNvSpPr/>
          <p:nvPr/>
        </p:nvSpPr>
        <p:spPr>
          <a:xfrm>
            <a:off x="3760844" y="4822034"/>
            <a:ext cx="0" cy="7620"/>
          </a:xfrm>
          <a:custGeom>
            <a:avLst/>
            <a:gdLst/>
            <a:ahLst/>
            <a:cxnLst/>
            <a:rect l="l" t="t" r="r" b="b"/>
            <a:pathLst>
              <a:path h="7620">
                <a:moveTo>
                  <a:pt x="0" y="0"/>
                </a:moveTo>
                <a:lnTo>
                  <a:pt x="0" y="7624"/>
                </a:lnTo>
              </a:path>
            </a:pathLst>
          </a:custGeom>
          <a:ln w="3175">
            <a:solidFill>
              <a:srgbClr val="FFFF00"/>
            </a:solidFill>
          </a:ln>
        </p:spPr>
        <p:txBody>
          <a:bodyPr wrap="square" lIns="0" tIns="0" rIns="0" bIns="0" rtlCol="0"/>
          <a:lstStyle/>
          <a:p>
            <a:endParaRPr/>
          </a:p>
        </p:txBody>
      </p:sp>
      <p:sp>
        <p:nvSpPr>
          <p:cNvPr id="74" name="object 74"/>
          <p:cNvSpPr/>
          <p:nvPr/>
        </p:nvSpPr>
        <p:spPr>
          <a:xfrm>
            <a:off x="3770325" y="4825795"/>
            <a:ext cx="3959860" cy="0"/>
          </a:xfrm>
          <a:custGeom>
            <a:avLst/>
            <a:gdLst/>
            <a:ahLst/>
            <a:cxnLst/>
            <a:rect l="l" t="t" r="r" b="b"/>
            <a:pathLst>
              <a:path w="3959859">
                <a:moveTo>
                  <a:pt x="0" y="0"/>
                </a:moveTo>
                <a:lnTo>
                  <a:pt x="3959621" y="0"/>
                </a:lnTo>
              </a:path>
            </a:pathLst>
          </a:custGeom>
          <a:ln w="9166">
            <a:solidFill>
              <a:srgbClr val="FFFF00"/>
            </a:solidFill>
          </a:ln>
        </p:spPr>
        <p:txBody>
          <a:bodyPr wrap="square" lIns="0" tIns="0" rIns="0" bIns="0" rtlCol="0"/>
          <a:lstStyle/>
          <a:p>
            <a:endParaRPr/>
          </a:p>
        </p:txBody>
      </p:sp>
      <p:sp>
        <p:nvSpPr>
          <p:cNvPr id="75" name="object 75"/>
          <p:cNvSpPr/>
          <p:nvPr/>
        </p:nvSpPr>
        <p:spPr>
          <a:xfrm>
            <a:off x="3771129" y="4822034"/>
            <a:ext cx="3958590" cy="0"/>
          </a:xfrm>
          <a:custGeom>
            <a:avLst/>
            <a:gdLst/>
            <a:ahLst/>
            <a:cxnLst/>
            <a:rect l="l" t="t" r="r" b="b"/>
            <a:pathLst>
              <a:path w="3958590">
                <a:moveTo>
                  <a:pt x="0" y="0"/>
                </a:moveTo>
                <a:lnTo>
                  <a:pt x="3958014" y="0"/>
                </a:lnTo>
              </a:path>
            </a:pathLst>
          </a:custGeom>
          <a:ln w="3175">
            <a:solidFill>
              <a:srgbClr val="FFFF00"/>
            </a:solidFill>
          </a:ln>
        </p:spPr>
        <p:txBody>
          <a:bodyPr wrap="square" lIns="0" tIns="0" rIns="0" bIns="0" rtlCol="0"/>
          <a:lstStyle/>
          <a:p>
            <a:endParaRPr/>
          </a:p>
        </p:txBody>
      </p:sp>
      <p:sp>
        <p:nvSpPr>
          <p:cNvPr id="76" name="object 76"/>
          <p:cNvSpPr txBox="1"/>
          <p:nvPr/>
        </p:nvSpPr>
        <p:spPr>
          <a:xfrm>
            <a:off x="70916" y="5757374"/>
            <a:ext cx="3489325" cy="881380"/>
          </a:xfrm>
          <a:prstGeom prst="rect">
            <a:avLst/>
          </a:prstGeom>
        </p:spPr>
        <p:txBody>
          <a:bodyPr vert="horz" wrap="square" lIns="0" tIns="32384" rIns="0" bIns="0" rtlCol="0">
            <a:spAutoFit/>
          </a:bodyPr>
          <a:lstStyle/>
          <a:p>
            <a:pPr marL="258445" marR="5080" indent="-245745">
              <a:lnSpc>
                <a:spcPts val="2210"/>
              </a:lnSpc>
              <a:spcBef>
                <a:spcPts val="254"/>
              </a:spcBef>
              <a:buClr>
                <a:srgbClr val="FFFF00"/>
              </a:buClr>
              <a:buFont typeface="Symbol"/>
              <a:buChar char=""/>
              <a:tabLst>
                <a:tab pos="258445" algn="l"/>
              </a:tabLst>
            </a:pPr>
            <a:r>
              <a:rPr sz="1900" spc="114" dirty="0">
                <a:latin typeface="Times New Roman"/>
                <a:cs typeface="Times New Roman"/>
              </a:rPr>
              <a:t>Measures </a:t>
            </a:r>
            <a:r>
              <a:rPr sz="1900" spc="100" dirty="0">
                <a:latin typeface="Times New Roman"/>
                <a:cs typeface="Times New Roman"/>
              </a:rPr>
              <a:t>are systematically  created before data</a:t>
            </a:r>
            <a:r>
              <a:rPr sz="1900" spc="-60" dirty="0">
                <a:latin typeface="Times New Roman"/>
                <a:cs typeface="Times New Roman"/>
              </a:rPr>
              <a:t> </a:t>
            </a:r>
            <a:r>
              <a:rPr sz="1900" spc="95" dirty="0">
                <a:latin typeface="Times New Roman"/>
                <a:cs typeface="Times New Roman"/>
              </a:rPr>
              <a:t>collection  </a:t>
            </a:r>
            <a:r>
              <a:rPr sz="1900" spc="120" dirty="0">
                <a:latin typeface="Times New Roman"/>
                <a:cs typeface="Times New Roman"/>
              </a:rPr>
              <a:t>and </a:t>
            </a:r>
            <a:r>
              <a:rPr sz="1900" spc="100" dirty="0">
                <a:latin typeface="Times New Roman"/>
                <a:cs typeface="Times New Roman"/>
              </a:rPr>
              <a:t>are</a:t>
            </a:r>
            <a:r>
              <a:rPr sz="1900" spc="-10" dirty="0">
                <a:latin typeface="Times New Roman"/>
                <a:cs typeface="Times New Roman"/>
              </a:rPr>
              <a:t> </a:t>
            </a:r>
            <a:r>
              <a:rPr sz="1900" spc="100" dirty="0">
                <a:latin typeface="Times New Roman"/>
                <a:cs typeface="Times New Roman"/>
              </a:rPr>
              <a:t>standardised</a:t>
            </a:r>
            <a:endParaRPr sz="1900">
              <a:latin typeface="Times New Roman"/>
              <a:cs typeface="Times New Roman"/>
            </a:endParaRPr>
          </a:p>
        </p:txBody>
      </p:sp>
      <p:sp>
        <p:nvSpPr>
          <p:cNvPr id="77" name="object 77"/>
          <p:cNvSpPr txBox="1"/>
          <p:nvPr/>
        </p:nvSpPr>
        <p:spPr>
          <a:xfrm>
            <a:off x="3820777" y="5757374"/>
            <a:ext cx="3772535" cy="1162050"/>
          </a:xfrm>
          <a:prstGeom prst="rect">
            <a:avLst/>
          </a:prstGeom>
        </p:spPr>
        <p:txBody>
          <a:bodyPr vert="horz" wrap="square" lIns="0" tIns="32384" rIns="0" bIns="0" rtlCol="0">
            <a:spAutoFit/>
          </a:bodyPr>
          <a:lstStyle/>
          <a:p>
            <a:pPr marL="257810" marR="5080" indent="-245110">
              <a:lnSpc>
                <a:spcPts val="2210"/>
              </a:lnSpc>
              <a:spcBef>
                <a:spcPts val="254"/>
              </a:spcBef>
              <a:buClr>
                <a:srgbClr val="FFFF00"/>
              </a:buClr>
              <a:buFont typeface="Symbol"/>
              <a:buChar char=""/>
              <a:tabLst>
                <a:tab pos="258445" algn="l"/>
              </a:tabLst>
            </a:pPr>
            <a:r>
              <a:rPr sz="1900" spc="114" dirty="0">
                <a:latin typeface="Times New Roman"/>
                <a:cs typeface="Times New Roman"/>
              </a:rPr>
              <a:t>Measures </a:t>
            </a:r>
            <a:r>
              <a:rPr sz="1900" spc="100" dirty="0">
                <a:latin typeface="Times New Roman"/>
                <a:cs typeface="Times New Roman"/>
              </a:rPr>
              <a:t>are created </a:t>
            </a:r>
            <a:r>
              <a:rPr sz="1900" spc="90" dirty="0">
                <a:latin typeface="Times New Roman"/>
                <a:cs typeface="Times New Roman"/>
              </a:rPr>
              <a:t>in </a:t>
            </a:r>
            <a:r>
              <a:rPr sz="1900" spc="114" dirty="0">
                <a:latin typeface="Times New Roman"/>
                <a:cs typeface="Times New Roman"/>
              </a:rPr>
              <a:t>an ad  </a:t>
            </a:r>
            <a:r>
              <a:rPr sz="1900" spc="120" dirty="0">
                <a:latin typeface="Times New Roman"/>
                <a:cs typeface="Times New Roman"/>
              </a:rPr>
              <a:t>hoc manner and </a:t>
            </a:r>
            <a:r>
              <a:rPr sz="1900" spc="100" dirty="0">
                <a:latin typeface="Times New Roman"/>
                <a:cs typeface="Times New Roman"/>
              </a:rPr>
              <a:t>are </a:t>
            </a:r>
            <a:r>
              <a:rPr sz="1900" spc="95" dirty="0">
                <a:latin typeface="Times New Roman"/>
                <a:cs typeface="Times New Roman"/>
              </a:rPr>
              <a:t>often  specific to the individual</a:t>
            </a:r>
            <a:r>
              <a:rPr sz="1900" spc="-45" dirty="0">
                <a:latin typeface="Times New Roman"/>
                <a:cs typeface="Times New Roman"/>
              </a:rPr>
              <a:t> </a:t>
            </a:r>
            <a:r>
              <a:rPr sz="1900" spc="90" dirty="0">
                <a:latin typeface="Times New Roman"/>
                <a:cs typeface="Times New Roman"/>
              </a:rPr>
              <a:t>setting  </a:t>
            </a:r>
            <a:r>
              <a:rPr sz="1900" spc="100" dirty="0">
                <a:latin typeface="Times New Roman"/>
                <a:cs typeface="Times New Roman"/>
              </a:rPr>
              <a:t>or</a:t>
            </a:r>
            <a:r>
              <a:rPr sz="1900" spc="55" dirty="0">
                <a:latin typeface="Times New Roman"/>
                <a:cs typeface="Times New Roman"/>
              </a:rPr>
              <a:t> </a:t>
            </a:r>
            <a:r>
              <a:rPr sz="1900" spc="100" dirty="0">
                <a:latin typeface="Times New Roman"/>
                <a:cs typeface="Times New Roman"/>
              </a:rPr>
              <a:t>researcher</a:t>
            </a:r>
            <a:endParaRPr sz="1900">
              <a:latin typeface="Times New Roman"/>
              <a:cs typeface="Times New Roman"/>
            </a:endParaRPr>
          </a:p>
        </p:txBody>
      </p:sp>
      <p:sp>
        <p:nvSpPr>
          <p:cNvPr id="78" name="object 78"/>
          <p:cNvSpPr/>
          <p:nvPr/>
        </p:nvSpPr>
        <p:spPr>
          <a:xfrm>
            <a:off x="10238" y="5744069"/>
            <a:ext cx="3750310" cy="0"/>
          </a:xfrm>
          <a:custGeom>
            <a:avLst/>
            <a:gdLst/>
            <a:ahLst/>
            <a:cxnLst/>
            <a:rect l="l" t="t" r="r" b="b"/>
            <a:pathLst>
              <a:path w="3750310">
                <a:moveTo>
                  <a:pt x="0" y="0"/>
                </a:moveTo>
                <a:lnTo>
                  <a:pt x="3749756" y="0"/>
                </a:lnTo>
              </a:path>
            </a:pathLst>
          </a:custGeom>
          <a:ln w="9166">
            <a:solidFill>
              <a:srgbClr val="FFFF00"/>
            </a:solidFill>
          </a:ln>
        </p:spPr>
        <p:txBody>
          <a:bodyPr wrap="square" lIns="0" tIns="0" rIns="0" bIns="0" rtlCol="0"/>
          <a:lstStyle/>
          <a:p>
            <a:endParaRPr/>
          </a:p>
        </p:txBody>
      </p:sp>
      <p:sp>
        <p:nvSpPr>
          <p:cNvPr id="79" name="object 79"/>
          <p:cNvSpPr/>
          <p:nvPr/>
        </p:nvSpPr>
        <p:spPr>
          <a:xfrm>
            <a:off x="11092" y="5740165"/>
            <a:ext cx="3748404" cy="0"/>
          </a:xfrm>
          <a:custGeom>
            <a:avLst/>
            <a:gdLst/>
            <a:ahLst/>
            <a:cxnLst/>
            <a:rect l="l" t="t" r="r" b="b"/>
            <a:pathLst>
              <a:path w="3748404">
                <a:moveTo>
                  <a:pt x="0" y="0"/>
                </a:moveTo>
                <a:lnTo>
                  <a:pt x="3748145" y="0"/>
                </a:lnTo>
              </a:path>
            </a:pathLst>
          </a:custGeom>
          <a:ln w="3175">
            <a:solidFill>
              <a:srgbClr val="FFFF00"/>
            </a:solidFill>
          </a:ln>
        </p:spPr>
        <p:txBody>
          <a:bodyPr wrap="square" lIns="0" tIns="0" rIns="0" bIns="0" rtlCol="0"/>
          <a:lstStyle/>
          <a:p>
            <a:endParaRPr/>
          </a:p>
        </p:txBody>
      </p:sp>
      <p:sp>
        <p:nvSpPr>
          <p:cNvPr id="80" name="object 80"/>
          <p:cNvSpPr/>
          <p:nvPr/>
        </p:nvSpPr>
        <p:spPr>
          <a:xfrm>
            <a:off x="3760041" y="5739486"/>
            <a:ext cx="10795" cy="9525"/>
          </a:xfrm>
          <a:custGeom>
            <a:avLst/>
            <a:gdLst/>
            <a:ahLst/>
            <a:cxnLst/>
            <a:rect l="l" t="t" r="r" b="b"/>
            <a:pathLst>
              <a:path w="10795" h="9525">
                <a:moveTo>
                  <a:pt x="0" y="9166"/>
                </a:moveTo>
                <a:lnTo>
                  <a:pt x="10238" y="9166"/>
                </a:lnTo>
                <a:lnTo>
                  <a:pt x="10238" y="0"/>
                </a:lnTo>
                <a:lnTo>
                  <a:pt x="0" y="0"/>
                </a:lnTo>
                <a:lnTo>
                  <a:pt x="0" y="9166"/>
                </a:lnTo>
                <a:close/>
              </a:path>
            </a:pathLst>
          </a:custGeom>
          <a:solidFill>
            <a:srgbClr val="FFFF00"/>
          </a:solidFill>
        </p:spPr>
        <p:txBody>
          <a:bodyPr wrap="square" lIns="0" tIns="0" rIns="0" bIns="0" rtlCol="0"/>
          <a:lstStyle/>
          <a:p>
            <a:endParaRPr/>
          </a:p>
        </p:txBody>
      </p:sp>
      <p:sp>
        <p:nvSpPr>
          <p:cNvPr id="81" name="object 81"/>
          <p:cNvSpPr/>
          <p:nvPr/>
        </p:nvSpPr>
        <p:spPr>
          <a:xfrm>
            <a:off x="3760844" y="5740165"/>
            <a:ext cx="8890" cy="0"/>
          </a:xfrm>
          <a:custGeom>
            <a:avLst/>
            <a:gdLst/>
            <a:ahLst/>
            <a:cxnLst/>
            <a:rect l="l" t="t" r="r" b="b"/>
            <a:pathLst>
              <a:path w="8889">
                <a:moveTo>
                  <a:pt x="0" y="0"/>
                </a:moveTo>
                <a:lnTo>
                  <a:pt x="8516" y="0"/>
                </a:lnTo>
              </a:path>
            </a:pathLst>
          </a:custGeom>
          <a:ln w="3175">
            <a:solidFill>
              <a:srgbClr val="FFFF00"/>
            </a:solidFill>
          </a:ln>
        </p:spPr>
        <p:txBody>
          <a:bodyPr wrap="square" lIns="0" tIns="0" rIns="0" bIns="0" rtlCol="0"/>
          <a:lstStyle/>
          <a:p>
            <a:endParaRPr/>
          </a:p>
        </p:txBody>
      </p:sp>
      <p:sp>
        <p:nvSpPr>
          <p:cNvPr id="82" name="object 82"/>
          <p:cNvSpPr/>
          <p:nvPr/>
        </p:nvSpPr>
        <p:spPr>
          <a:xfrm>
            <a:off x="3760844" y="5740165"/>
            <a:ext cx="0" cy="7620"/>
          </a:xfrm>
          <a:custGeom>
            <a:avLst/>
            <a:gdLst/>
            <a:ahLst/>
            <a:cxnLst/>
            <a:rect l="l" t="t" r="r" b="b"/>
            <a:pathLst>
              <a:path h="7620">
                <a:moveTo>
                  <a:pt x="0" y="0"/>
                </a:moveTo>
                <a:lnTo>
                  <a:pt x="0" y="7624"/>
                </a:lnTo>
              </a:path>
            </a:pathLst>
          </a:custGeom>
          <a:ln w="3175">
            <a:solidFill>
              <a:srgbClr val="FFFF00"/>
            </a:solidFill>
          </a:ln>
        </p:spPr>
        <p:txBody>
          <a:bodyPr wrap="square" lIns="0" tIns="0" rIns="0" bIns="0" rtlCol="0"/>
          <a:lstStyle/>
          <a:p>
            <a:endParaRPr/>
          </a:p>
        </p:txBody>
      </p:sp>
      <p:sp>
        <p:nvSpPr>
          <p:cNvPr id="83" name="object 83"/>
          <p:cNvSpPr/>
          <p:nvPr/>
        </p:nvSpPr>
        <p:spPr>
          <a:xfrm>
            <a:off x="3770325" y="5744069"/>
            <a:ext cx="3959860" cy="0"/>
          </a:xfrm>
          <a:custGeom>
            <a:avLst/>
            <a:gdLst/>
            <a:ahLst/>
            <a:cxnLst/>
            <a:rect l="l" t="t" r="r" b="b"/>
            <a:pathLst>
              <a:path w="3959859">
                <a:moveTo>
                  <a:pt x="0" y="0"/>
                </a:moveTo>
                <a:lnTo>
                  <a:pt x="3959621" y="0"/>
                </a:lnTo>
              </a:path>
            </a:pathLst>
          </a:custGeom>
          <a:ln w="9166">
            <a:solidFill>
              <a:srgbClr val="FFFF00"/>
            </a:solidFill>
          </a:ln>
        </p:spPr>
        <p:txBody>
          <a:bodyPr wrap="square" lIns="0" tIns="0" rIns="0" bIns="0" rtlCol="0"/>
          <a:lstStyle/>
          <a:p>
            <a:endParaRPr/>
          </a:p>
        </p:txBody>
      </p:sp>
      <p:sp>
        <p:nvSpPr>
          <p:cNvPr id="84" name="object 84"/>
          <p:cNvSpPr/>
          <p:nvPr/>
        </p:nvSpPr>
        <p:spPr>
          <a:xfrm>
            <a:off x="3771129" y="5740165"/>
            <a:ext cx="3958590" cy="0"/>
          </a:xfrm>
          <a:custGeom>
            <a:avLst/>
            <a:gdLst/>
            <a:ahLst/>
            <a:cxnLst/>
            <a:rect l="l" t="t" r="r" b="b"/>
            <a:pathLst>
              <a:path w="3958590">
                <a:moveTo>
                  <a:pt x="0" y="0"/>
                </a:moveTo>
                <a:lnTo>
                  <a:pt x="3958014" y="0"/>
                </a:lnTo>
              </a:path>
            </a:pathLst>
          </a:custGeom>
          <a:ln w="3175">
            <a:solidFill>
              <a:srgbClr val="FFFF00"/>
            </a:solidFill>
          </a:ln>
        </p:spPr>
        <p:txBody>
          <a:bodyPr wrap="square" lIns="0" tIns="0" rIns="0" bIns="0" rtlCol="0"/>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9659" y="330343"/>
            <a:ext cx="3776345" cy="3524885"/>
          </a:xfrm>
          <a:prstGeom prst="rect">
            <a:avLst/>
          </a:prstGeom>
        </p:spPr>
        <p:txBody>
          <a:bodyPr vert="horz" wrap="square" lIns="0" tIns="74295" rIns="0" bIns="0" rtlCol="0">
            <a:spAutoFit/>
          </a:bodyPr>
          <a:lstStyle/>
          <a:p>
            <a:pPr marL="12700">
              <a:lnSpc>
                <a:spcPct val="100000"/>
              </a:lnSpc>
              <a:spcBef>
                <a:spcPts val="585"/>
              </a:spcBef>
            </a:pPr>
            <a:r>
              <a:rPr sz="1750" b="1" spc="165" dirty="0">
                <a:latin typeface="Times New Roman"/>
                <a:cs typeface="Times New Roman"/>
              </a:rPr>
              <a:t>Quantitative </a:t>
            </a:r>
            <a:r>
              <a:rPr sz="1750" b="1" spc="170" dirty="0">
                <a:latin typeface="Times New Roman"/>
                <a:cs typeface="Times New Roman"/>
              </a:rPr>
              <a:t>research</a:t>
            </a:r>
            <a:r>
              <a:rPr sz="1750" b="1" spc="25" dirty="0">
                <a:latin typeface="Times New Roman"/>
                <a:cs typeface="Times New Roman"/>
              </a:rPr>
              <a:t> </a:t>
            </a:r>
            <a:r>
              <a:rPr sz="1750" b="1" spc="145" dirty="0">
                <a:latin typeface="Times New Roman"/>
                <a:cs typeface="Times New Roman"/>
              </a:rPr>
              <a:t>(cont.)</a:t>
            </a:r>
            <a:endParaRPr sz="1750" dirty="0">
              <a:latin typeface="Times New Roman"/>
              <a:cs typeface="Times New Roman"/>
            </a:endParaRPr>
          </a:p>
          <a:p>
            <a:pPr marL="283845" marR="5080" indent="-271145">
              <a:lnSpc>
                <a:spcPts val="2060"/>
              </a:lnSpc>
              <a:spcBef>
                <a:spcPts val="595"/>
              </a:spcBef>
              <a:buClr>
                <a:srgbClr val="FFFF00"/>
              </a:buClr>
              <a:buFont typeface="Symbol"/>
              <a:buChar char=""/>
              <a:tabLst>
                <a:tab pos="283845" algn="l"/>
                <a:tab pos="284480" algn="l"/>
              </a:tabLst>
            </a:pPr>
            <a:r>
              <a:rPr sz="1750" spc="180" dirty="0">
                <a:latin typeface="Times New Roman"/>
                <a:cs typeface="Times New Roman"/>
              </a:rPr>
              <a:t>Data</a:t>
            </a:r>
            <a:r>
              <a:rPr sz="1750" spc="85" dirty="0">
                <a:latin typeface="Times New Roman"/>
                <a:cs typeface="Times New Roman"/>
              </a:rPr>
              <a:t> </a:t>
            </a:r>
            <a:r>
              <a:rPr sz="1750" spc="155" dirty="0">
                <a:latin typeface="Times New Roman"/>
                <a:cs typeface="Times New Roman"/>
              </a:rPr>
              <a:t>are</a:t>
            </a:r>
            <a:r>
              <a:rPr sz="1750" spc="90" dirty="0">
                <a:latin typeface="Times New Roman"/>
                <a:cs typeface="Times New Roman"/>
              </a:rPr>
              <a:t> </a:t>
            </a:r>
            <a:r>
              <a:rPr sz="1750" spc="150" dirty="0">
                <a:latin typeface="Times New Roman"/>
                <a:cs typeface="Times New Roman"/>
              </a:rPr>
              <a:t>in</a:t>
            </a:r>
            <a:r>
              <a:rPr sz="1750" spc="90" dirty="0">
                <a:latin typeface="Times New Roman"/>
                <a:cs typeface="Times New Roman"/>
              </a:rPr>
              <a:t> </a:t>
            </a:r>
            <a:r>
              <a:rPr sz="1750" spc="155" dirty="0">
                <a:latin typeface="Times New Roman"/>
                <a:cs typeface="Times New Roman"/>
              </a:rPr>
              <a:t>the</a:t>
            </a:r>
            <a:r>
              <a:rPr sz="1750" spc="90" dirty="0">
                <a:latin typeface="Times New Roman"/>
                <a:cs typeface="Times New Roman"/>
              </a:rPr>
              <a:t> </a:t>
            </a:r>
            <a:r>
              <a:rPr sz="1750" spc="185" dirty="0">
                <a:latin typeface="Times New Roman"/>
                <a:cs typeface="Times New Roman"/>
              </a:rPr>
              <a:t>form</a:t>
            </a:r>
            <a:r>
              <a:rPr sz="1750" spc="60" dirty="0">
                <a:latin typeface="Times New Roman"/>
                <a:cs typeface="Times New Roman"/>
              </a:rPr>
              <a:t> </a:t>
            </a:r>
            <a:r>
              <a:rPr sz="1750" spc="160" dirty="0">
                <a:latin typeface="Times New Roman"/>
                <a:cs typeface="Times New Roman"/>
              </a:rPr>
              <a:t>of</a:t>
            </a:r>
            <a:r>
              <a:rPr sz="1750" spc="90" dirty="0">
                <a:latin typeface="Times New Roman"/>
                <a:cs typeface="Times New Roman"/>
              </a:rPr>
              <a:t> </a:t>
            </a:r>
            <a:r>
              <a:rPr sz="1750" spc="185" dirty="0">
                <a:latin typeface="Times New Roman"/>
                <a:cs typeface="Times New Roman"/>
              </a:rPr>
              <a:t>numbers  </a:t>
            </a:r>
            <a:r>
              <a:rPr sz="1750" spc="190" dirty="0">
                <a:latin typeface="Times New Roman"/>
                <a:cs typeface="Times New Roman"/>
              </a:rPr>
              <a:t>from </a:t>
            </a:r>
            <a:r>
              <a:rPr sz="1750" spc="155" dirty="0">
                <a:latin typeface="Times New Roman"/>
                <a:cs typeface="Times New Roman"/>
              </a:rPr>
              <a:t>precise</a:t>
            </a:r>
            <a:r>
              <a:rPr sz="1750" spc="-20" dirty="0">
                <a:latin typeface="Times New Roman"/>
                <a:cs typeface="Times New Roman"/>
              </a:rPr>
              <a:t> </a:t>
            </a:r>
            <a:r>
              <a:rPr sz="1750" spc="180" dirty="0">
                <a:latin typeface="Times New Roman"/>
                <a:cs typeface="Times New Roman"/>
              </a:rPr>
              <a:t>measurement</a:t>
            </a:r>
            <a:endParaRPr sz="1750" dirty="0">
              <a:latin typeface="Times New Roman"/>
              <a:cs typeface="Times New Roman"/>
            </a:endParaRPr>
          </a:p>
          <a:p>
            <a:pPr>
              <a:lnSpc>
                <a:spcPct val="100000"/>
              </a:lnSpc>
              <a:buClr>
                <a:srgbClr val="FFFF00"/>
              </a:buClr>
              <a:buFont typeface="Symbol"/>
              <a:buChar char=""/>
            </a:pPr>
            <a:endParaRPr sz="2300" dirty="0">
              <a:latin typeface="Times New Roman"/>
              <a:cs typeface="Times New Roman"/>
            </a:endParaRPr>
          </a:p>
          <a:p>
            <a:pPr marL="283845" marR="65405" indent="-271145">
              <a:lnSpc>
                <a:spcPts val="2060"/>
              </a:lnSpc>
              <a:buClr>
                <a:srgbClr val="FFFF00"/>
              </a:buClr>
              <a:buFont typeface="Symbol"/>
              <a:buChar char=""/>
              <a:tabLst>
                <a:tab pos="283845" algn="l"/>
                <a:tab pos="284480" algn="l"/>
              </a:tabLst>
            </a:pPr>
            <a:r>
              <a:rPr sz="1750" spc="180" dirty="0">
                <a:latin typeface="Times New Roman"/>
                <a:cs typeface="Times New Roman"/>
              </a:rPr>
              <a:t>There </a:t>
            </a:r>
            <a:r>
              <a:rPr sz="1750" spc="155" dirty="0">
                <a:latin typeface="Times New Roman"/>
                <a:cs typeface="Times New Roman"/>
              </a:rPr>
              <a:t>are generally </a:t>
            </a:r>
            <a:r>
              <a:rPr sz="1750" spc="204" dirty="0">
                <a:latin typeface="Times New Roman"/>
                <a:cs typeface="Times New Roman"/>
              </a:rPr>
              <a:t>many</a:t>
            </a:r>
            <a:r>
              <a:rPr sz="1750" spc="-135" dirty="0">
                <a:latin typeface="Times New Roman"/>
                <a:cs typeface="Times New Roman"/>
              </a:rPr>
              <a:t> </a:t>
            </a:r>
            <a:r>
              <a:rPr sz="1750" spc="160" dirty="0">
                <a:latin typeface="Times New Roman"/>
                <a:cs typeface="Times New Roman"/>
              </a:rPr>
              <a:t>cases  or</a:t>
            </a:r>
            <a:r>
              <a:rPr sz="1750" spc="90" dirty="0">
                <a:latin typeface="Times New Roman"/>
                <a:cs typeface="Times New Roman"/>
              </a:rPr>
              <a:t> </a:t>
            </a:r>
            <a:r>
              <a:rPr sz="1750" spc="155" dirty="0">
                <a:latin typeface="Times New Roman"/>
                <a:cs typeface="Times New Roman"/>
              </a:rPr>
              <a:t>subjects</a:t>
            </a:r>
            <a:endParaRPr sz="1750" dirty="0">
              <a:latin typeface="Times New Roman"/>
              <a:cs typeface="Times New Roman"/>
            </a:endParaRPr>
          </a:p>
          <a:p>
            <a:pPr marL="283845" marR="363220" indent="-271145">
              <a:lnSpc>
                <a:spcPts val="2060"/>
              </a:lnSpc>
              <a:spcBef>
                <a:spcPts val="595"/>
              </a:spcBef>
              <a:buClr>
                <a:srgbClr val="FFFF00"/>
              </a:buClr>
              <a:buFont typeface="Symbol"/>
              <a:buChar char=""/>
              <a:tabLst>
                <a:tab pos="283845" algn="l"/>
                <a:tab pos="284480" algn="l"/>
              </a:tabLst>
            </a:pPr>
            <a:r>
              <a:rPr sz="1750" spc="170" dirty="0">
                <a:latin typeface="Times New Roman"/>
                <a:cs typeface="Times New Roman"/>
              </a:rPr>
              <a:t>Procedures </a:t>
            </a:r>
            <a:r>
              <a:rPr sz="1750" spc="155" dirty="0">
                <a:latin typeface="Times New Roman"/>
                <a:cs typeface="Times New Roman"/>
              </a:rPr>
              <a:t>are standard,</a:t>
            </a:r>
            <a:r>
              <a:rPr sz="1750" spc="-95" dirty="0">
                <a:latin typeface="Times New Roman"/>
                <a:cs typeface="Times New Roman"/>
              </a:rPr>
              <a:t> </a:t>
            </a:r>
            <a:r>
              <a:rPr sz="1750" spc="185" dirty="0">
                <a:latin typeface="Times New Roman"/>
                <a:cs typeface="Times New Roman"/>
              </a:rPr>
              <a:t>and  </a:t>
            </a:r>
            <a:r>
              <a:rPr sz="1750" spc="150" dirty="0">
                <a:latin typeface="Times New Roman"/>
                <a:cs typeface="Times New Roman"/>
              </a:rPr>
              <a:t>replication </a:t>
            </a:r>
            <a:r>
              <a:rPr sz="1750" spc="125" dirty="0">
                <a:latin typeface="Times New Roman"/>
                <a:cs typeface="Times New Roman"/>
              </a:rPr>
              <a:t>is</a:t>
            </a:r>
            <a:r>
              <a:rPr sz="1750" spc="20" dirty="0">
                <a:latin typeface="Times New Roman"/>
                <a:cs typeface="Times New Roman"/>
              </a:rPr>
              <a:t> </a:t>
            </a:r>
            <a:r>
              <a:rPr sz="1750" spc="185" dirty="0">
                <a:latin typeface="Times New Roman"/>
                <a:cs typeface="Times New Roman"/>
              </a:rPr>
              <a:t>assumed</a:t>
            </a:r>
            <a:endParaRPr sz="1750" dirty="0">
              <a:latin typeface="Times New Roman"/>
              <a:cs typeface="Times New Roman"/>
            </a:endParaRPr>
          </a:p>
          <a:p>
            <a:pPr marL="283845" marR="46355" indent="-271145">
              <a:lnSpc>
                <a:spcPts val="2060"/>
              </a:lnSpc>
              <a:spcBef>
                <a:spcPts val="585"/>
              </a:spcBef>
              <a:buClr>
                <a:srgbClr val="FFFF00"/>
              </a:buClr>
              <a:buFont typeface="Symbol"/>
              <a:buChar char=""/>
              <a:tabLst>
                <a:tab pos="283845" algn="l"/>
                <a:tab pos="284480" algn="l"/>
              </a:tabLst>
            </a:pPr>
            <a:r>
              <a:rPr sz="1750" spc="165" dirty="0">
                <a:latin typeface="Times New Roman"/>
                <a:cs typeface="Times New Roman"/>
              </a:rPr>
              <a:t>Analysis </a:t>
            </a:r>
            <a:r>
              <a:rPr sz="1750" spc="170" dirty="0">
                <a:latin typeface="Times New Roman"/>
                <a:cs typeface="Times New Roman"/>
              </a:rPr>
              <a:t>proceeds </a:t>
            </a:r>
            <a:r>
              <a:rPr sz="1750" spc="190" dirty="0">
                <a:latin typeface="Times New Roman"/>
                <a:cs typeface="Times New Roman"/>
              </a:rPr>
              <a:t>by </a:t>
            </a:r>
            <a:r>
              <a:rPr sz="1750" spc="165" dirty="0">
                <a:latin typeface="Times New Roman"/>
                <a:cs typeface="Times New Roman"/>
              </a:rPr>
              <a:t>using  </a:t>
            </a:r>
            <a:r>
              <a:rPr sz="1750" spc="125" dirty="0">
                <a:latin typeface="Times New Roman"/>
                <a:cs typeface="Times New Roman"/>
              </a:rPr>
              <a:t>statistics, </a:t>
            </a:r>
            <a:r>
              <a:rPr sz="1750" spc="150" dirty="0">
                <a:latin typeface="Times New Roman"/>
                <a:cs typeface="Times New Roman"/>
              </a:rPr>
              <a:t>tables </a:t>
            </a:r>
            <a:r>
              <a:rPr sz="1750" spc="155" dirty="0">
                <a:latin typeface="Times New Roman"/>
                <a:cs typeface="Times New Roman"/>
              </a:rPr>
              <a:t>or </a:t>
            </a:r>
            <a:r>
              <a:rPr sz="1750" spc="140" dirty="0">
                <a:latin typeface="Times New Roman"/>
                <a:cs typeface="Times New Roman"/>
              </a:rPr>
              <a:t>charts, </a:t>
            </a:r>
            <a:r>
              <a:rPr sz="1750" spc="185" dirty="0">
                <a:latin typeface="Times New Roman"/>
                <a:cs typeface="Times New Roman"/>
              </a:rPr>
              <a:t>and  </a:t>
            </a:r>
            <a:r>
              <a:rPr sz="1750" spc="160" dirty="0">
                <a:latin typeface="Times New Roman"/>
                <a:cs typeface="Times New Roman"/>
              </a:rPr>
              <a:t>discussing </a:t>
            </a:r>
            <a:r>
              <a:rPr sz="1750" spc="220" dirty="0">
                <a:latin typeface="Times New Roman"/>
                <a:cs typeface="Times New Roman"/>
              </a:rPr>
              <a:t>how </a:t>
            </a:r>
            <a:r>
              <a:rPr sz="1750" spc="185" dirty="0">
                <a:latin typeface="Times New Roman"/>
                <a:cs typeface="Times New Roman"/>
              </a:rPr>
              <a:t>what </a:t>
            </a:r>
            <a:r>
              <a:rPr sz="1750" spc="165" dirty="0">
                <a:latin typeface="Times New Roman"/>
                <a:cs typeface="Times New Roman"/>
              </a:rPr>
              <a:t>they</a:t>
            </a:r>
            <a:r>
              <a:rPr sz="1750" spc="-229" dirty="0">
                <a:latin typeface="Times New Roman"/>
                <a:cs typeface="Times New Roman"/>
              </a:rPr>
              <a:t> </a:t>
            </a:r>
            <a:r>
              <a:rPr sz="1750" spc="200" dirty="0">
                <a:latin typeface="Times New Roman"/>
                <a:cs typeface="Times New Roman"/>
              </a:rPr>
              <a:t>show  </a:t>
            </a:r>
            <a:r>
              <a:rPr sz="1750" spc="140" dirty="0">
                <a:latin typeface="Times New Roman"/>
                <a:cs typeface="Times New Roman"/>
              </a:rPr>
              <a:t>relates </a:t>
            </a:r>
            <a:r>
              <a:rPr sz="1750" spc="150" dirty="0">
                <a:latin typeface="Times New Roman"/>
                <a:cs typeface="Times New Roman"/>
              </a:rPr>
              <a:t>to</a:t>
            </a:r>
            <a:r>
              <a:rPr sz="1750" spc="40" dirty="0">
                <a:latin typeface="Times New Roman"/>
                <a:cs typeface="Times New Roman"/>
              </a:rPr>
              <a:t> </a:t>
            </a:r>
            <a:r>
              <a:rPr sz="1750" spc="170" dirty="0">
                <a:latin typeface="Times New Roman"/>
                <a:cs typeface="Times New Roman"/>
              </a:rPr>
              <a:t>hypotheses</a:t>
            </a:r>
            <a:endParaRPr sz="1750" dirty="0">
              <a:latin typeface="Times New Roman"/>
              <a:cs typeface="Times New Roman"/>
            </a:endParaRPr>
          </a:p>
        </p:txBody>
      </p:sp>
      <p:sp>
        <p:nvSpPr>
          <p:cNvPr id="3" name="object 3"/>
          <p:cNvSpPr txBox="1"/>
          <p:nvPr/>
        </p:nvSpPr>
        <p:spPr>
          <a:xfrm>
            <a:off x="4221610" y="330343"/>
            <a:ext cx="3830320" cy="3784600"/>
          </a:xfrm>
          <a:prstGeom prst="rect">
            <a:avLst/>
          </a:prstGeom>
        </p:spPr>
        <p:txBody>
          <a:bodyPr vert="horz" wrap="square" lIns="0" tIns="74295" rIns="0" bIns="0" rtlCol="0">
            <a:spAutoFit/>
          </a:bodyPr>
          <a:lstStyle/>
          <a:p>
            <a:pPr marL="12700">
              <a:lnSpc>
                <a:spcPct val="100000"/>
              </a:lnSpc>
              <a:spcBef>
                <a:spcPts val="585"/>
              </a:spcBef>
            </a:pPr>
            <a:r>
              <a:rPr sz="1750" b="1" spc="160" dirty="0">
                <a:latin typeface="Times New Roman"/>
                <a:cs typeface="Times New Roman"/>
              </a:rPr>
              <a:t>Qualitative</a:t>
            </a:r>
            <a:r>
              <a:rPr sz="1750" b="1" spc="90" dirty="0">
                <a:latin typeface="Times New Roman"/>
                <a:cs typeface="Times New Roman"/>
              </a:rPr>
              <a:t> </a:t>
            </a:r>
            <a:r>
              <a:rPr sz="1750" b="1" spc="170" dirty="0">
                <a:latin typeface="Times New Roman"/>
                <a:cs typeface="Times New Roman"/>
              </a:rPr>
              <a:t>research</a:t>
            </a:r>
            <a:endParaRPr sz="1750">
              <a:latin typeface="Times New Roman"/>
              <a:cs typeface="Times New Roman"/>
            </a:endParaRPr>
          </a:p>
          <a:p>
            <a:pPr marL="283845" marR="259715" indent="-271145">
              <a:lnSpc>
                <a:spcPts val="2060"/>
              </a:lnSpc>
              <a:spcBef>
                <a:spcPts val="595"/>
              </a:spcBef>
              <a:buClr>
                <a:srgbClr val="FFFF00"/>
              </a:buClr>
              <a:buFont typeface="Symbol"/>
              <a:buChar char=""/>
              <a:tabLst>
                <a:tab pos="283845" algn="l"/>
                <a:tab pos="284480" algn="l"/>
              </a:tabLst>
            </a:pPr>
            <a:r>
              <a:rPr sz="1750" spc="180" dirty="0">
                <a:latin typeface="Times New Roman"/>
                <a:cs typeface="Times New Roman"/>
              </a:rPr>
              <a:t>Data </a:t>
            </a:r>
            <a:r>
              <a:rPr sz="1750" spc="155" dirty="0">
                <a:latin typeface="Times New Roman"/>
                <a:cs typeface="Times New Roman"/>
              </a:rPr>
              <a:t>are </a:t>
            </a:r>
            <a:r>
              <a:rPr sz="1750" spc="150" dirty="0">
                <a:latin typeface="Times New Roman"/>
                <a:cs typeface="Times New Roman"/>
              </a:rPr>
              <a:t>in </a:t>
            </a:r>
            <a:r>
              <a:rPr sz="1750" spc="155" dirty="0">
                <a:latin typeface="Times New Roman"/>
                <a:cs typeface="Times New Roman"/>
              </a:rPr>
              <a:t>the </a:t>
            </a:r>
            <a:r>
              <a:rPr sz="1750" spc="185" dirty="0">
                <a:latin typeface="Times New Roman"/>
                <a:cs typeface="Times New Roman"/>
              </a:rPr>
              <a:t>form </a:t>
            </a:r>
            <a:r>
              <a:rPr sz="1750" spc="160" dirty="0">
                <a:latin typeface="Times New Roman"/>
                <a:cs typeface="Times New Roman"/>
              </a:rPr>
              <a:t>of </a:t>
            </a:r>
            <a:r>
              <a:rPr sz="1750" spc="185" dirty="0">
                <a:latin typeface="Times New Roman"/>
                <a:cs typeface="Times New Roman"/>
              </a:rPr>
              <a:t>words  </a:t>
            </a:r>
            <a:r>
              <a:rPr sz="1750" spc="190" dirty="0">
                <a:latin typeface="Times New Roman"/>
                <a:cs typeface="Times New Roman"/>
              </a:rPr>
              <a:t>from </a:t>
            </a:r>
            <a:r>
              <a:rPr sz="1750" spc="175" dirty="0">
                <a:latin typeface="Times New Roman"/>
                <a:cs typeface="Times New Roman"/>
              </a:rPr>
              <a:t>documents,</a:t>
            </a:r>
            <a:r>
              <a:rPr sz="1750" spc="-60" dirty="0">
                <a:latin typeface="Times New Roman"/>
                <a:cs typeface="Times New Roman"/>
              </a:rPr>
              <a:t> </a:t>
            </a:r>
            <a:r>
              <a:rPr sz="1750" spc="160" dirty="0">
                <a:latin typeface="Times New Roman"/>
                <a:cs typeface="Times New Roman"/>
              </a:rPr>
              <a:t>observations  </a:t>
            </a:r>
            <a:r>
              <a:rPr sz="1750" spc="185" dirty="0">
                <a:latin typeface="Times New Roman"/>
                <a:cs typeface="Times New Roman"/>
              </a:rPr>
              <a:t>and</a:t>
            </a:r>
            <a:r>
              <a:rPr sz="1750" spc="90" dirty="0">
                <a:latin typeface="Times New Roman"/>
                <a:cs typeface="Times New Roman"/>
              </a:rPr>
              <a:t> </a:t>
            </a:r>
            <a:r>
              <a:rPr sz="1750" spc="145" dirty="0">
                <a:latin typeface="Times New Roman"/>
                <a:cs typeface="Times New Roman"/>
              </a:rPr>
              <a:t>transcripts</a:t>
            </a:r>
            <a:endParaRPr sz="1750">
              <a:latin typeface="Times New Roman"/>
              <a:cs typeface="Times New Roman"/>
            </a:endParaRPr>
          </a:p>
          <a:p>
            <a:pPr marL="283845" marR="19050" indent="-271145">
              <a:lnSpc>
                <a:spcPts val="2060"/>
              </a:lnSpc>
              <a:spcBef>
                <a:spcPts val="585"/>
              </a:spcBef>
              <a:buClr>
                <a:srgbClr val="FFFF00"/>
              </a:buClr>
              <a:buFont typeface="Symbol"/>
              <a:buChar char=""/>
              <a:tabLst>
                <a:tab pos="283845" algn="l"/>
                <a:tab pos="284480" algn="l"/>
              </a:tabLst>
            </a:pPr>
            <a:r>
              <a:rPr sz="1750" spc="180" dirty="0">
                <a:latin typeface="Times New Roman"/>
                <a:cs typeface="Times New Roman"/>
              </a:rPr>
              <a:t>There </a:t>
            </a:r>
            <a:r>
              <a:rPr sz="1750" spc="155" dirty="0">
                <a:latin typeface="Times New Roman"/>
                <a:cs typeface="Times New Roman"/>
              </a:rPr>
              <a:t>are generally </a:t>
            </a:r>
            <a:r>
              <a:rPr sz="1750" spc="190" dirty="0">
                <a:latin typeface="Times New Roman"/>
                <a:cs typeface="Times New Roman"/>
              </a:rPr>
              <a:t>few </a:t>
            </a:r>
            <a:r>
              <a:rPr sz="1750" spc="160" dirty="0">
                <a:latin typeface="Times New Roman"/>
                <a:cs typeface="Times New Roman"/>
              </a:rPr>
              <a:t>cases</a:t>
            </a:r>
            <a:r>
              <a:rPr sz="1750" spc="-229" dirty="0">
                <a:latin typeface="Times New Roman"/>
                <a:cs typeface="Times New Roman"/>
              </a:rPr>
              <a:t> </a:t>
            </a:r>
            <a:r>
              <a:rPr sz="1750" spc="155" dirty="0">
                <a:latin typeface="Times New Roman"/>
                <a:cs typeface="Times New Roman"/>
              </a:rPr>
              <a:t>or  </a:t>
            </a:r>
            <a:r>
              <a:rPr sz="1750" spc="150" dirty="0">
                <a:latin typeface="Times New Roman"/>
                <a:cs typeface="Times New Roman"/>
              </a:rPr>
              <a:t>subjects</a:t>
            </a:r>
            <a:endParaRPr sz="1750">
              <a:latin typeface="Times New Roman"/>
              <a:cs typeface="Times New Roman"/>
            </a:endParaRPr>
          </a:p>
          <a:p>
            <a:pPr marL="283845" marR="5080" indent="-271145">
              <a:lnSpc>
                <a:spcPts val="2060"/>
              </a:lnSpc>
              <a:spcBef>
                <a:spcPts val="595"/>
              </a:spcBef>
              <a:buClr>
                <a:srgbClr val="FFFF00"/>
              </a:buClr>
              <a:buFont typeface="Symbol"/>
              <a:buChar char=""/>
              <a:tabLst>
                <a:tab pos="283845" algn="l"/>
                <a:tab pos="284480" algn="l"/>
              </a:tabLst>
            </a:pPr>
            <a:r>
              <a:rPr sz="1750" spc="175" dirty="0">
                <a:latin typeface="Times New Roman"/>
                <a:cs typeface="Times New Roman"/>
              </a:rPr>
              <a:t>Research </a:t>
            </a:r>
            <a:r>
              <a:rPr sz="1750" spc="165" dirty="0">
                <a:latin typeface="Times New Roman"/>
                <a:cs typeface="Times New Roman"/>
              </a:rPr>
              <a:t>procedures </a:t>
            </a:r>
            <a:r>
              <a:rPr sz="1750" spc="155" dirty="0">
                <a:latin typeface="Times New Roman"/>
                <a:cs typeface="Times New Roman"/>
              </a:rPr>
              <a:t>are  </a:t>
            </a:r>
            <a:r>
              <a:rPr sz="1750" spc="140" dirty="0">
                <a:latin typeface="Times New Roman"/>
                <a:cs typeface="Times New Roman"/>
              </a:rPr>
              <a:t>particular, </a:t>
            </a:r>
            <a:r>
              <a:rPr sz="1750" spc="185" dirty="0">
                <a:latin typeface="Times New Roman"/>
                <a:cs typeface="Times New Roman"/>
              </a:rPr>
              <a:t>and </a:t>
            </a:r>
            <a:r>
              <a:rPr sz="1750" spc="145" dirty="0">
                <a:latin typeface="Times New Roman"/>
                <a:cs typeface="Times New Roman"/>
              </a:rPr>
              <a:t>replication </a:t>
            </a:r>
            <a:r>
              <a:rPr sz="1750" spc="125" dirty="0">
                <a:latin typeface="Times New Roman"/>
                <a:cs typeface="Times New Roman"/>
              </a:rPr>
              <a:t>is</a:t>
            </a:r>
            <a:r>
              <a:rPr sz="1750" spc="-90" dirty="0">
                <a:latin typeface="Times New Roman"/>
                <a:cs typeface="Times New Roman"/>
              </a:rPr>
              <a:t> </a:t>
            </a:r>
            <a:r>
              <a:rPr sz="1750" spc="150" dirty="0">
                <a:latin typeface="Times New Roman"/>
                <a:cs typeface="Times New Roman"/>
              </a:rPr>
              <a:t>rare</a:t>
            </a:r>
            <a:endParaRPr sz="1750">
              <a:latin typeface="Times New Roman"/>
              <a:cs typeface="Times New Roman"/>
            </a:endParaRPr>
          </a:p>
          <a:p>
            <a:pPr marL="283845" marR="62230" indent="-271145">
              <a:lnSpc>
                <a:spcPct val="97900"/>
              </a:lnSpc>
              <a:spcBef>
                <a:spcPts val="525"/>
              </a:spcBef>
              <a:buClr>
                <a:srgbClr val="FFFF00"/>
              </a:buClr>
              <a:buFont typeface="Symbol"/>
              <a:buChar char=""/>
              <a:tabLst>
                <a:tab pos="283845" algn="l"/>
                <a:tab pos="284480" algn="l"/>
              </a:tabLst>
            </a:pPr>
            <a:r>
              <a:rPr sz="1750" spc="165" dirty="0">
                <a:latin typeface="Times New Roman"/>
                <a:cs typeface="Times New Roman"/>
              </a:rPr>
              <a:t>Analysis </a:t>
            </a:r>
            <a:r>
              <a:rPr sz="1750" spc="170" dirty="0">
                <a:latin typeface="Times New Roman"/>
                <a:cs typeface="Times New Roman"/>
              </a:rPr>
              <a:t>proceeds </a:t>
            </a:r>
            <a:r>
              <a:rPr sz="1750" spc="190" dirty="0">
                <a:latin typeface="Times New Roman"/>
                <a:cs typeface="Times New Roman"/>
              </a:rPr>
              <a:t>by</a:t>
            </a:r>
            <a:r>
              <a:rPr sz="1750" spc="-45" dirty="0">
                <a:latin typeface="Times New Roman"/>
                <a:cs typeface="Times New Roman"/>
              </a:rPr>
              <a:t> </a:t>
            </a:r>
            <a:r>
              <a:rPr sz="1750" spc="150" dirty="0">
                <a:latin typeface="Times New Roman"/>
                <a:cs typeface="Times New Roman"/>
              </a:rPr>
              <a:t>extracting  </a:t>
            </a:r>
            <a:r>
              <a:rPr sz="1750" spc="175" dirty="0">
                <a:latin typeface="Times New Roman"/>
                <a:cs typeface="Times New Roman"/>
              </a:rPr>
              <a:t>themes </a:t>
            </a:r>
            <a:r>
              <a:rPr sz="1750" spc="160" dirty="0">
                <a:latin typeface="Times New Roman"/>
                <a:cs typeface="Times New Roman"/>
              </a:rPr>
              <a:t>or </a:t>
            </a:r>
            <a:r>
              <a:rPr sz="1750" spc="155" dirty="0">
                <a:latin typeface="Times New Roman"/>
                <a:cs typeface="Times New Roman"/>
              </a:rPr>
              <a:t>generalisations </a:t>
            </a:r>
            <a:r>
              <a:rPr sz="1750" spc="190" dirty="0">
                <a:latin typeface="Times New Roman"/>
                <a:cs typeface="Times New Roman"/>
              </a:rPr>
              <a:t>from  </a:t>
            </a:r>
            <a:r>
              <a:rPr sz="1750" spc="170" dirty="0">
                <a:latin typeface="Times New Roman"/>
                <a:cs typeface="Times New Roman"/>
              </a:rPr>
              <a:t>evidence </a:t>
            </a:r>
            <a:r>
              <a:rPr sz="1750" spc="185" dirty="0">
                <a:latin typeface="Times New Roman"/>
                <a:cs typeface="Times New Roman"/>
              </a:rPr>
              <a:t>and </a:t>
            </a:r>
            <a:r>
              <a:rPr sz="1750" spc="160" dirty="0">
                <a:latin typeface="Times New Roman"/>
                <a:cs typeface="Times New Roman"/>
              </a:rPr>
              <a:t>organising data</a:t>
            </a:r>
            <a:r>
              <a:rPr sz="1750" spc="-170" dirty="0">
                <a:latin typeface="Times New Roman"/>
                <a:cs typeface="Times New Roman"/>
              </a:rPr>
              <a:t> </a:t>
            </a:r>
            <a:r>
              <a:rPr sz="1750" spc="150" dirty="0">
                <a:latin typeface="Times New Roman"/>
                <a:cs typeface="Times New Roman"/>
              </a:rPr>
              <a:t>to  </a:t>
            </a:r>
            <a:r>
              <a:rPr sz="1750" spc="155" dirty="0">
                <a:latin typeface="Times New Roman"/>
                <a:cs typeface="Times New Roman"/>
              </a:rPr>
              <a:t>present </a:t>
            </a:r>
            <a:r>
              <a:rPr sz="1750" spc="170" dirty="0">
                <a:latin typeface="Times New Roman"/>
                <a:cs typeface="Times New Roman"/>
              </a:rPr>
              <a:t>a </a:t>
            </a:r>
            <a:r>
              <a:rPr sz="1750" spc="155" dirty="0">
                <a:latin typeface="Times New Roman"/>
                <a:cs typeface="Times New Roman"/>
              </a:rPr>
              <a:t>coherent, </a:t>
            </a:r>
            <a:r>
              <a:rPr sz="1750" spc="150" dirty="0">
                <a:latin typeface="Times New Roman"/>
                <a:cs typeface="Times New Roman"/>
              </a:rPr>
              <a:t>consistent  </a:t>
            </a:r>
            <a:r>
              <a:rPr sz="1750" spc="145" dirty="0">
                <a:latin typeface="Times New Roman"/>
                <a:cs typeface="Times New Roman"/>
              </a:rPr>
              <a:t>picture.</a:t>
            </a:r>
            <a:endParaRPr sz="1750">
              <a:latin typeface="Times New Roman"/>
              <a:cs typeface="Times New Roman"/>
            </a:endParaRPr>
          </a:p>
        </p:txBody>
      </p:sp>
      <p:sp>
        <p:nvSpPr>
          <p:cNvPr id="4" name="object 4"/>
          <p:cNvSpPr/>
          <p:nvPr/>
        </p:nvSpPr>
        <p:spPr>
          <a:xfrm>
            <a:off x="11309" y="2761183"/>
            <a:ext cx="4142104" cy="0"/>
          </a:xfrm>
          <a:custGeom>
            <a:avLst/>
            <a:gdLst/>
            <a:ahLst/>
            <a:cxnLst/>
            <a:rect l="l" t="t" r="r" b="b"/>
            <a:pathLst>
              <a:path w="4142104">
                <a:moveTo>
                  <a:pt x="0" y="0"/>
                </a:moveTo>
                <a:lnTo>
                  <a:pt x="4141835" y="0"/>
                </a:lnTo>
              </a:path>
            </a:pathLst>
          </a:custGeom>
          <a:ln w="9455">
            <a:solidFill>
              <a:srgbClr val="FFFF00"/>
            </a:solidFill>
          </a:ln>
        </p:spPr>
        <p:txBody>
          <a:bodyPr wrap="square" lIns="0" tIns="0" rIns="0" bIns="0" rtlCol="0"/>
          <a:lstStyle/>
          <a:p>
            <a:endParaRPr/>
          </a:p>
        </p:txBody>
      </p:sp>
      <p:sp>
        <p:nvSpPr>
          <p:cNvPr id="5" name="object 5"/>
          <p:cNvSpPr/>
          <p:nvPr/>
        </p:nvSpPr>
        <p:spPr>
          <a:xfrm>
            <a:off x="12251" y="2757156"/>
            <a:ext cx="4140200" cy="0"/>
          </a:xfrm>
          <a:custGeom>
            <a:avLst/>
            <a:gdLst/>
            <a:ahLst/>
            <a:cxnLst/>
            <a:rect l="l" t="t" r="r" b="b"/>
            <a:pathLst>
              <a:path w="4140200">
                <a:moveTo>
                  <a:pt x="0" y="0"/>
                </a:moveTo>
                <a:lnTo>
                  <a:pt x="4140055" y="0"/>
                </a:lnTo>
              </a:path>
            </a:pathLst>
          </a:custGeom>
          <a:ln w="3175">
            <a:solidFill>
              <a:srgbClr val="FFFF00"/>
            </a:solidFill>
          </a:ln>
        </p:spPr>
        <p:txBody>
          <a:bodyPr wrap="square" lIns="0" tIns="0" rIns="0" bIns="0" rtlCol="0"/>
          <a:lstStyle/>
          <a:p>
            <a:endParaRPr/>
          </a:p>
        </p:txBody>
      </p:sp>
      <p:sp>
        <p:nvSpPr>
          <p:cNvPr id="6" name="object 6"/>
          <p:cNvSpPr/>
          <p:nvPr/>
        </p:nvSpPr>
        <p:spPr>
          <a:xfrm>
            <a:off x="4153194" y="2756456"/>
            <a:ext cx="11430" cy="9525"/>
          </a:xfrm>
          <a:custGeom>
            <a:avLst/>
            <a:gdLst/>
            <a:ahLst/>
            <a:cxnLst/>
            <a:rect l="l" t="t" r="r" b="b"/>
            <a:pathLst>
              <a:path w="11429" h="9525">
                <a:moveTo>
                  <a:pt x="0" y="9455"/>
                </a:moveTo>
                <a:lnTo>
                  <a:pt x="11309" y="9455"/>
                </a:lnTo>
                <a:lnTo>
                  <a:pt x="11309" y="0"/>
                </a:lnTo>
                <a:lnTo>
                  <a:pt x="0" y="0"/>
                </a:lnTo>
                <a:lnTo>
                  <a:pt x="0" y="9455"/>
                </a:lnTo>
                <a:close/>
              </a:path>
            </a:pathLst>
          </a:custGeom>
          <a:solidFill>
            <a:srgbClr val="FFFF00"/>
          </a:solidFill>
        </p:spPr>
        <p:txBody>
          <a:bodyPr wrap="square" lIns="0" tIns="0" rIns="0" bIns="0" rtlCol="0"/>
          <a:lstStyle/>
          <a:p>
            <a:endParaRPr/>
          </a:p>
        </p:txBody>
      </p:sp>
      <p:sp>
        <p:nvSpPr>
          <p:cNvPr id="7" name="object 7"/>
          <p:cNvSpPr/>
          <p:nvPr/>
        </p:nvSpPr>
        <p:spPr>
          <a:xfrm>
            <a:off x="4154082" y="2757156"/>
            <a:ext cx="9525" cy="0"/>
          </a:xfrm>
          <a:custGeom>
            <a:avLst/>
            <a:gdLst/>
            <a:ahLst/>
            <a:cxnLst/>
            <a:rect l="l" t="t" r="r" b="b"/>
            <a:pathLst>
              <a:path w="9525">
                <a:moveTo>
                  <a:pt x="0" y="0"/>
                </a:moveTo>
                <a:lnTo>
                  <a:pt x="9407" y="0"/>
                </a:lnTo>
              </a:path>
            </a:pathLst>
          </a:custGeom>
          <a:ln w="3175">
            <a:solidFill>
              <a:srgbClr val="FFFF00"/>
            </a:solidFill>
          </a:ln>
        </p:spPr>
        <p:txBody>
          <a:bodyPr wrap="square" lIns="0" tIns="0" rIns="0" bIns="0" rtlCol="0"/>
          <a:lstStyle/>
          <a:p>
            <a:endParaRPr/>
          </a:p>
        </p:txBody>
      </p:sp>
      <p:sp>
        <p:nvSpPr>
          <p:cNvPr id="8" name="object 8"/>
          <p:cNvSpPr/>
          <p:nvPr/>
        </p:nvSpPr>
        <p:spPr>
          <a:xfrm>
            <a:off x="4154082" y="2757156"/>
            <a:ext cx="0" cy="8255"/>
          </a:xfrm>
          <a:custGeom>
            <a:avLst/>
            <a:gdLst/>
            <a:ahLst/>
            <a:cxnLst/>
            <a:rect l="l" t="t" r="r" b="b"/>
            <a:pathLst>
              <a:path h="8255">
                <a:moveTo>
                  <a:pt x="0" y="0"/>
                </a:moveTo>
                <a:lnTo>
                  <a:pt x="0" y="7865"/>
                </a:lnTo>
              </a:path>
            </a:pathLst>
          </a:custGeom>
          <a:ln w="3175">
            <a:solidFill>
              <a:srgbClr val="FFFF00"/>
            </a:solidFill>
          </a:ln>
        </p:spPr>
        <p:txBody>
          <a:bodyPr wrap="square" lIns="0" tIns="0" rIns="0" bIns="0" rtlCol="0"/>
          <a:lstStyle/>
          <a:p>
            <a:endParaRPr/>
          </a:p>
        </p:txBody>
      </p:sp>
      <p:sp>
        <p:nvSpPr>
          <p:cNvPr id="9" name="object 9"/>
          <p:cNvSpPr/>
          <p:nvPr/>
        </p:nvSpPr>
        <p:spPr>
          <a:xfrm>
            <a:off x="4164554" y="2761183"/>
            <a:ext cx="4132579" cy="0"/>
          </a:xfrm>
          <a:custGeom>
            <a:avLst/>
            <a:gdLst/>
            <a:ahLst/>
            <a:cxnLst/>
            <a:rect l="l" t="t" r="r" b="b"/>
            <a:pathLst>
              <a:path w="4132579">
                <a:moveTo>
                  <a:pt x="0" y="0"/>
                </a:moveTo>
                <a:lnTo>
                  <a:pt x="4132428" y="0"/>
                </a:lnTo>
              </a:path>
            </a:pathLst>
          </a:custGeom>
          <a:ln w="9455">
            <a:solidFill>
              <a:srgbClr val="FFFF00"/>
            </a:solidFill>
          </a:ln>
        </p:spPr>
        <p:txBody>
          <a:bodyPr wrap="square" lIns="0" tIns="0" rIns="0" bIns="0" rtlCol="0"/>
          <a:lstStyle/>
          <a:p>
            <a:endParaRPr/>
          </a:p>
        </p:txBody>
      </p:sp>
      <p:sp>
        <p:nvSpPr>
          <p:cNvPr id="10" name="object 10"/>
          <p:cNvSpPr/>
          <p:nvPr/>
        </p:nvSpPr>
        <p:spPr>
          <a:xfrm>
            <a:off x="4165442" y="2757156"/>
            <a:ext cx="4130675" cy="0"/>
          </a:xfrm>
          <a:custGeom>
            <a:avLst/>
            <a:gdLst/>
            <a:ahLst/>
            <a:cxnLst/>
            <a:rect l="l" t="t" r="r" b="b"/>
            <a:pathLst>
              <a:path w="4130675">
                <a:moveTo>
                  <a:pt x="0" y="0"/>
                </a:moveTo>
                <a:lnTo>
                  <a:pt x="4130475" y="0"/>
                </a:lnTo>
              </a:path>
            </a:pathLst>
          </a:custGeom>
          <a:ln w="3175">
            <a:solidFill>
              <a:srgbClr val="FFFF00"/>
            </a:solidFill>
          </a:ln>
        </p:spPr>
        <p:txBody>
          <a:bodyPr wrap="square" lIns="0" tIns="0" rIns="0" bIns="0" rtlCol="0"/>
          <a:lstStyle/>
          <a:p>
            <a:endParaRPr/>
          </a:p>
        </p:txBody>
      </p:sp>
      <p:sp>
        <p:nvSpPr>
          <p:cNvPr id="11" name="object 11"/>
          <p:cNvSpPr/>
          <p:nvPr/>
        </p:nvSpPr>
        <p:spPr>
          <a:xfrm>
            <a:off x="0" y="4143270"/>
            <a:ext cx="4153535" cy="0"/>
          </a:xfrm>
          <a:custGeom>
            <a:avLst/>
            <a:gdLst/>
            <a:ahLst/>
            <a:cxnLst/>
            <a:rect l="l" t="t" r="r" b="b"/>
            <a:pathLst>
              <a:path w="4153535">
                <a:moveTo>
                  <a:pt x="0" y="0"/>
                </a:moveTo>
                <a:lnTo>
                  <a:pt x="4153195" y="0"/>
                </a:lnTo>
              </a:path>
            </a:pathLst>
          </a:custGeom>
          <a:ln w="9456">
            <a:solidFill>
              <a:srgbClr val="FFFF00"/>
            </a:solidFill>
          </a:ln>
        </p:spPr>
        <p:txBody>
          <a:bodyPr wrap="square" lIns="0" tIns="0" rIns="0" bIns="0" rtlCol="0"/>
          <a:lstStyle/>
          <a:p>
            <a:endParaRPr/>
          </a:p>
        </p:txBody>
      </p:sp>
      <p:sp>
        <p:nvSpPr>
          <p:cNvPr id="12" name="object 12"/>
          <p:cNvSpPr/>
          <p:nvPr/>
        </p:nvSpPr>
        <p:spPr>
          <a:xfrm>
            <a:off x="942" y="4139243"/>
            <a:ext cx="4151629" cy="0"/>
          </a:xfrm>
          <a:custGeom>
            <a:avLst/>
            <a:gdLst/>
            <a:ahLst/>
            <a:cxnLst/>
            <a:rect l="l" t="t" r="r" b="b"/>
            <a:pathLst>
              <a:path w="4151629">
                <a:moveTo>
                  <a:pt x="0" y="0"/>
                </a:moveTo>
                <a:lnTo>
                  <a:pt x="4151365" y="0"/>
                </a:lnTo>
              </a:path>
            </a:pathLst>
          </a:custGeom>
          <a:ln w="3175">
            <a:solidFill>
              <a:srgbClr val="FFFF00"/>
            </a:solidFill>
          </a:ln>
        </p:spPr>
        <p:txBody>
          <a:bodyPr wrap="square" lIns="0" tIns="0" rIns="0" bIns="0" rtlCol="0"/>
          <a:lstStyle/>
          <a:p>
            <a:endParaRPr/>
          </a:p>
        </p:txBody>
      </p:sp>
      <p:sp>
        <p:nvSpPr>
          <p:cNvPr id="13" name="object 13"/>
          <p:cNvSpPr/>
          <p:nvPr/>
        </p:nvSpPr>
        <p:spPr>
          <a:xfrm>
            <a:off x="4141835" y="4138542"/>
            <a:ext cx="11430" cy="9525"/>
          </a:xfrm>
          <a:custGeom>
            <a:avLst/>
            <a:gdLst/>
            <a:ahLst/>
            <a:cxnLst/>
            <a:rect l="l" t="t" r="r" b="b"/>
            <a:pathLst>
              <a:path w="11429" h="9525">
                <a:moveTo>
                  <a:pt x="0" y="9456"/>
                </a:moveTo>
                <a:lnTo>
                  <a:pt x="11309" y="9456"/>
                </a:lnTo>
                <a:lnTo>
                  <a:pt x="11309" y="0"/>
                </a:lnTo>
                <a:lnTo>
                  <a:pt x="0" y="0"/>
                </a:lnTo>
                <a:lnTo>
                  <a:pt x="0" y="9456"/>
                </a:lnTo>
                <a:close/>
              </a:path>
            </a:pathLst>
          </a:custGeom>
          <a:solidFill>
            <a:srgbClr val="FFFF00"/>
          </a:solidFill>
        </p:spPr>
        <p:txBody>
          <a:bodyPr wrap="square" lIns="0" tIns="0" rIns="0" bIns="0" rtlCol="0"/>
          <a:lstStyle/>
          <a:p>
            <a:endParaRPr/>
          </a:p>
        </p:txBody>
      </p:sp>
      <p:sp>
        <p:nvSpPr>
          <p:cNvPr id="14" name="object 14"/>
          <p:cNvSpPr/>
          <p:nvPr/>
        </p:nvSpPr>
        <p:spPr>
          <a:xfrm>
            <a:off x="4142900" y="4139243"/>
            <a:ext cx="9525" cy="0"/>
          </a:xfrm>
          <a:custGeom>
            <a:avLst/>
            <a:gdLst/>
            <a:ahLst/>
            <a:cxnLst/>
            <a:rect l="l" t="t" r="r" b="b"/>
            <a:pathLst>
              <a:path w="9525">
                <a:moveTo>
                  <a:pt x="0" y="0"/>
                </a:moveTo>
                <a:lnTo>
                  <a:pt x="9407" y="0"/>
                </a:lnTo>
              </a:path>
            </a:pathLst>
          </a:custGeom>
          <a:ln w="3175">
            <a:solidFill>
              <a:srgbClr val="FFFF00"/>
            </a:solidFill>
          </a:ln>
        </p:spPr>
        <p:txBody>
          <a:bodyPr wrap="square" lIns="0" tIns="0" rIns="0" bIns="0" rtlCol="0"/>
          <a:lstStyle/>
          <a:p>
            <a:endParaRPr/>
          </a:p>
        </p:txBody>
      </p:sp>
      <p:sp>
        <p:nvSpPr>
          <p:cNvPr id="15" name="object 15"/>
          <p:cNvSpPr/>
          <p:nvPr/>
        </p:nvSpPr>
        <p:spPr>
          <a:xfrm>
            <a:off x="4142900" y="4139243"/>
            <a:ext cx="0" cy="8255"/>
          </a:xfrm>
          <a:custGeom>
            <a:avLst/>
            <a:gdLst/>
            <a:ahLst/>
            <a:cxnLst/>
            <a:rect l="l" t="t" r="r" b="b"/>
            <a:pathLst>
              <a:path h="8254">
                <a:moveTo>
                  <a:pt x="0" y="0"/>
                </a:moveTo>
                <a:lnTo>
                  <a:pt x="0" y="8013"/>
                </a:lnTo>
              </a:path>
            </a:pathLst>
          </a:custGeom>
          <a:ln w="3175">
            <a:solidFill>
              <a:srgbClr val="FFFF00"/>
            </a:solidFill>
          </a:ln>
        </p:spPr>
        <p:txBody>
          <a:bodyPr wrap="square" lIns="0" tIns="0" rIns="0" bIns="0" rtlCol="0"/>
          <a:lstStyle/>
          <a:p>
            <a:endParaRPr/>
          </a:p>
        </p:txBody>
      </p:sp>
      <p:sp>
        <p:nvSpPr>
          <p:cNvPr id="16" name="object 16"/>
          <p:cNvSpPr/>
          <p:nvPr/>
        </p:nvSpPr>
        <p:spPr>
          <a:xfrm>
            <a:off x="4153194" y="4143270"/>
            <a:ext cx="4144010" cy="0"/>
          </a:xfrm>
          <a:custGeom>
            <a:avLst/>
            <a:gdLst/>
            <a:ahLst/>
            <a:cxnLst/>
            <a:rect l="l" t="t" r="r" b="b"/>
            <a:pathLst>
              <a:path w="4144009">
                <a:moveTo>
                  <a:pt x="0" y="0"/>
                </a:moveTo>
                <a:lnTo>
                  <a:pt x="4143787" y="0"/>
                </a:lnTo>
              </a:path>
            </a:pathLst>
          </a:custGeom>
          <a:ln w="9456">
            <a:solidFill>
              <a:srgbClr val="FFFF00"/>
            </a:solidFill>
          </a:ln>
        </p:spPr>
        <p:txBody>
          <a:bodyPr wrap="square" lIns="0" tIns="0" rIns="0" bIns="0" rtlCol="0"/>
          <a:lstStyle/>
          <a:p>
            <a:endParaRPr/>
          </a:p>
        </p:txBody>
      </p:sp>
      <p:sp>
        <p:nvSpPr>
          <p:cNvPr id="17" name="object 17"/>
          <p:cNvSpPr/>
          <p:nvPr/>
        </p:nvSpPr>
        <p:spPr>
          <a:xfrm>
            <a:off x="4154082" y="4139243"/>
            <a:ext cx="4142104" cy="0"/>
          </a:xfrm>
          <a:custGeom>
            <a:avLst/>
            <a:gdLst/>
            <a:ahLst/>
            <a:cxnLst/>
            <a:rect l="l" t="t" r="r" b="b"/>
            <a:pathLst>
              <a:path w="4142104">
                <a:moveTo>
                  <a:pt x="0" y="0"/>
                </a:moveTo>
                <a:lnTo>
                  <a:pt x="4141835" y="0"/>
                </a:lnTo>
              </a:path>
            </a:pathLst>
          </a:custGeom>
          <a:ln w="3175">
            <a:solidFill>
              <a:srgbClr val="FFFF00"/>
            </a:solidFill>
          </a:ln>
        </p:spPr>
        <p:txBody>
          <a:bodyPr wrap="square" lIns="0" tIns="0" rIns="0" bIns="0" rtlCol="0"/>
          <a:lstStyle/>
          <a:p>
            <a:endParaRPr/>
          </a:p>
        </p:txBody>
      </p:sp>
      <p:sp>
        <p:nvSpPr>
          <p:cNvPr id="18" name="object 18"/>
          <p:cNvSpPr txBox="1"/>
          <p:nvPr/>
        </p:nvSpPr>
        <p:spPr>
          <a:xfrm>
            <a:off x="3373008" y="4348362"/>
            <a:ext cx="5313045" cy="267970"/>
          </a:xfrm>
          <a:prstGeom prst="rect">
            <a:avLst/>
          </a:prstGeom>
        </p:spPr>
        <p:txBody>
          <a:bodyPr vert="horz" wrap="square" lIns="0" tIns="17145" rIns="0" bIns="0" rtlCol="0">
            <a:spAutoFit/>
          </a:bodyPr>
          <a:lstStyle/>
          <a:p>
            <a:pPr marL="12700">
              <a:lnSpc>
                <a:spcPct val="100000"/>
              </a:lnSpc>
              <a:spcBef>
                <a:spcPts val="135"/>
              </a:spcBef>
            </a:pPr>
            <a:r>
              <a:rPr sz="1550" b="1" spc="160" dirty="0">
                <a:latin typeface="Times New Roman"/>
                <a:cs typeface="Times New Roman"/>
              </a:rPr>
              <a:t>Sources: </a:t>
            </a:r>
            <a:r>
              <a:rPr sz="1550" spc="150" dirty="0">
                <a:latin typeface="Times New Roman"/>
                <a:cs typeface="Times New Roman"/>
              </a:rPr>
              <a:t>Cresswell </a:t>
            </a:r>
            <a:r>
              <a:rPr sz="1550" spc="140" dirty="0">
                <a:latin typeface="Times New Roman"/>
                <a:cs typeface="Times New Roman"/>
              </a:rPr>
              <a:t>(1994:5); </a:t>
            </a:r>
            <a:r>
              <a:rPr sz="1550" spc="190" dirty="0">
                <a:latin typeface="Times New Roman"/>
                <a:cs typeface="Times New Roman"/>
              </a:rPr>
              <a:t>Neuman </a:t>
            </a:r>
            <a:r>
              <a:rPr sz="1550" spc="150" dirty="0">
                <a:latin typeface="Times New Roman"/>
                <a:cs typeface="Times New Roman"/>
              </a:rPr>
              <a:t>(1997:14,</a:t>
            </a:r>
            <a:r>
              <a:rPr sz="1550" spc="-220" dirty="0">
                <a:latin typeface="Times New Roman"/>
                <a:cs typeface="Times New Roman"/>
              </a:rPr>
              <a:t> </a:t>
            </a:r>
            <a:r>
              <a:rPr sz="1550" spc="145" dirty="0">
                <a:latin typeface="Times New Roman"/>
                <a:cs typeface="Times New Roman"/>
              </a:rPr>
              <a:t>329).</a:t>
            </a:r>
            <a:endParaRPr sz="1550">
              <a:latin typeface="Times New Roman"/>
              <a:cs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1252"/>
            <a:ext cx="9143999" cy="10261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2387" y="0"/>
            <a:ext cx="4741612" cy="599315"/>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187" cy="1019937"/>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844" y="52959"/>
            <a:ext cx="9145606" cy="900811"/>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170179" y="6097"/>
            <a:ext cx="8211821" cy="643125"/>
          </a:xfrm>
          <a:prstGeom prst="rect">
            <a:avLst/>
          </a:prstGeom>
        </p:spPr>
        <p:txBody>
          <a:bodyPr vert="horz" wrap="square" lIns="0" tIns="12065" rIns="0" bIns="0" rtlCol="0">
            <a:spAutoFit/>
          </a:bodyPr>
          <a:lstStyle/>
          <a:p>
            <a:pPr marL="12700">
              <a:lnSpc>
                <a:spcPct val="100000"/>
              </a:lnSpc>
              <a:spcBef>
                <a:spcPts val="95"/>
              </a:spcBef>
            </a:pPr>
            <a:r>
              <a:rPr spc="-305" dirty="0">
                <a:latin typeface="Times New Roman" pitchFamily="18" charset="0"/>
                <a:cs typeface="Times New Roman" pitchFamily="18" charset="0"/>
              </a:rPr>
              <a:t>ACADEMIC </a:t>
            </a:r>
            <a:r>
              <a:rPr lang="en-US" spc="-305" dirty="0" smtClean="0">
                <a:latin typeface="Times New Roman" pitchFamily="18" charset="0"/>
                <a:cs typeface="Times New Roman" pitchFamily="18" charset="0"/>
              </a:rPr>
              <a:t> </a:t>
            </a:r>
            <a:r>
              <a:rPr spc="-470" dirty="0" smtClean="0">
                <a:latin typeface="Times New Roman" pitchFamily="18" charset="0"/>
                <a:cs typeface="Times New Roman" pitchFamily="18" charset="0"/>
              </a:rPr>
              <a:t>RESEARCH</a:t>
            </a:r>
            <a:endParaRPr spc="-365" dirty="0">
              <a:latin typeface="Times New Roman" pitchFamily="18" charset="0"/>
              <a:cs typeface="Times New Roman" pitchFamily="18" charset="0"/>
            </a:endParaRPr>
          </a:p>
        </p:txBody>
      </p:sp>
      <p:sp>
        <p:nvSpPr>
          <p:cNvPr id="8" name="object 8"/>
          <p:cNvSpPr txBox="1"/>
          <p:nvPr/>
        </p:nvSpPr>
        <p:spPr>
          <a:xfrm>
            <a:off x="3146170" y="6351228"/>
            <a:ext cx="2851785" cy="353695"/>
          </a:xfrm>
          <a:prstGeom prst="rect">
            <a:avLst/>
          </a:prstGeom>
        </p:spPr>
        <p:txBody>
          <a:bodyPr vert="horz" wrap="square" lIns="0" tIns="0" rIns="0" bIns="0" rtlCol="0">
            <a:spAutoFit/>
          </a:bodyPr>
          <a:lstStyle/>
          <a:p>
            <a:pPr algn="ctr">
              <a:lnSpc>
                <a:spcPts val="1325"/>
              </a:lnSpc>
            </a:pPr>
            <a:r>
              <a:rPr sz="1200" spc="-15" dirty="0">
                <a:solidFill>
                  <a:srgbClr val="606060"/>
                </a:solidFill>
                <a:latin typeface="Arial"/>
                <a:cs typeface="Arial"/>
              </a:rPr>
              <a:t>Hair, </a:t>
            </a:r>
            <a:r>
              <a:rPr sz="1200" spc="-5" dirty="0">
                <a:solidFill>
                  <a:srgbClr val="606060"/>
                </a:solidFill>
                <a:latin typeface="Arial"/>
                <a:cs typeface="Arial"/>
              </a:rPr>
              <a:t>Babin, Money </a:t>
            </a:r>
            <a:r>
              <a:rPr sz="1200" dirty="0">
                <a:solidFill>
                  <a:srgbClr val="606060"/>
                </a:solidFill>
                <a:latin typeface="Arial"/>
                <a:cs typeface="Arial"/>
              </a:rPr>
              <a:t>&amp; </a:t>
            </a:r>
            <a:r>
              <a:rPr sz="1200" spc="-5" dirty="0">
                <a:solidFill>
                  <a:srgbClr val="606060"/>
                </a:solidFill>
                <a:latin typeface="Arial"/>
                <a:cs typeface="Arial"/>
              </a:rPr>
              <a:t>Samouel,</a:t>
            </a:r>
            <a:r>
              <a:rPr sz="1200" spc="-65" dirty="0">
                <a:solidFill>
                  <a:srgbClr val="606060"/>
                </a:solidFill>
                <a:latin typeface="Arial"/>
                <a:cs typeface="Arial"/>
              </a:rPr>
              <a:t> </a:t>
            </a:r>
            <a:r>
              <a:rPr sz="1200" dirty="0">
                <a:solidFill>
                  <a:srgbClr val="606060"/>
                </a:solidFill>
                <a:latin typeface="Arial"/>
                <a:cs typeface="Arial"/>
              </a:rPr>
              <a:t>Essentials</a:t>
            </a:r>
            <a:endParaRPr sz="1200">
              <a:latin typeface="Arial"/>
              <a:cs typeface="Arial"/>
            </a:endParaRPr>
          </a:p>
          <a:p>
            <a:pPr marL="635" algn="ctr">
              <a:lnSpc>
                <a:spcPct val="100000"/>
              </a:lnSpc>
            </a:pPr>
            <a:r>
              <a:rPr sz="1200" dirty="0">
                <a:solidFill>
                  <a:srgbClr val="606060"/>
                </a:solidFill>
                <a:latin typeface="Arial"/>
                <a:cs typeface="Arial"/>
              </a:rPr>
              <a:t>of Business Research, </a:t>
            </a:r>
            <a:r>
              <a:rPr sz="1200" spc="-15" dirty="0">
                <a:solidFill>
                  <a:srgbClr val="606060"/>
                </a:solidFill>
                <a:latin typeface="Arial"/>
                <a:cs typeface="Arial"/>
              </a:rPr>
              <a:t>Wiley,</a:t>
            </a:r>
            <a:r>
              <a:rPr sz="1200" spc="-114" dirty="0">
                <a:solidFill>
                  <a:srgbClr val="606060"/>
                </a:solidFill>
                <a:latin typeface="Arial"/>
                <a:cs typeface="Arial"/>
              </a:rPr>
              <a:t> </a:t>
            </a:r>
            <a:r>
              <a:rPr sz="1200" spc="-5" dirty="0">
                <a:solidFill>
                  <a:srgbClr val="606060"/>
                </a:solidFill>
                <a:latin typeface="Arial"/>
                <a:cs typeface="Arial"/>
              </a:rPr>
              <a:t>2003.</a:t>
            </a:r>
            <a:endParaRPr sz="1200">
              <a:latin typeface="Arial"/>
              <a:cs typeface="Arial"/>
            </a:endParaRPr>
          </a:p>
        </p:txBody>
      </p:sp>
      <p:sp>
        <p:nvSpPr>
          <p:cNvPr id="9" name="object 9"/>
          <p:cNvSpPr txBox="1"/>
          <p:nvPr/>
        </p:nvSpPr>
        <p:spPr>
          <a:xfrm>
            <a:off x="685800" y="6534108"/>
            <a:ext cx="170815" cy="170815"/>
          </a:xfrm>
          <a:prstGeom prst="rect">
            <a:avLst/>
          </a:prstGeom>
        </p:spPr>
        <p:txBody>
          <a:bodyPr vert="horz" wrap="square" lIns="0" tIns="0" rIns="0" bIns="0" rtlCol="0">
            <a:spAutoFit/>
          </a:bodyPr>
          <a:lstStyle/>
          <a:p>
            <a:pPr>
              <a:lnSpc>
                <a:spcPts val="1325"/>
              </a:lnSpc>
            </a:pPr>
            <a:r>
              <a:rPr sz="1200" spc="-5" dirty="0">
                <a:solidFill>
                  <a:srgbClr val="606060"/>
                </a:solidFill>
                <a:latin typeface="Arial"/>
                <a:cs typeface="Arial"/>
              </a:rPr>
              <a:t>12</a:t>
            </a:r>
            <a:endParaRPr sz="1200">
              <a:latin typeface="Arial"/>
              <a:cs typeface="Arial"/>
            </a:endParaRPr>
          </a:p>
        </p:txBody>
      </p:sp>
      <p:graphicFrame>
        <p:nvGraphicFramePr>
          <p:cNvPr id="10" name="object 10"/>
          <p:cNvGraphicFramePr>
            <a:graphicFrameLocks noGrp="1"/>
          </p:cNvGraphicFramePr>
          <p:nvPr/>
        </p:nvGraphicFramePr>
        <p:xfrm>
          <a:off x="0" y="603250"/>
          <a:ext cx="9137650" cy="6246495"/>
        </p:xfrm>
        <a:graphic>
          <a:graphicData uri="http://schemas.openxmlformats.org/drawingml/2006/table">
            <a:tbl>
              <a:tblPr firstRow="1" bandRow="1">
                <a:tableStyleId>{2D5ABB26-0587-4C30-8999-92F81FD0307C}</a:tableStyleId>
              </a:tblPr>
              <a:tblGrid>
                <a:gridCol w="2841625"/>
                <a:gridCol w="6296025"/>
              </a:tblGrid>
              <a:tr h="487680">
                <a:tc>
                  <a:txBody>
                    <a:bodyPr/>
                    <a:lstStyle/>
                    <a:p>
                      <a:pPr marL="408305">
                        <a:lnSpc>
                          <a:spcPct val="100000"/>
                        </a:lnSpc>
                        <a:spcBef>
                          <a:spcPts val="315"/>
                        </a:spcBef>
                      </a:pPr>
                      <a:r>
                        <a:rPr sz="1800" b="1" u="heavy" spc="-5" dirty="0">
                          <a:uFill>
                            <a:solidFill>
                              <a:srgbClr val="000000"/>
                            </a:solidFill>
                          </a:uFill>
                          <a:latin typeface="Arial"/>
                          <a:cs typeface="Arial"/>
                        </a:rPr>
                        <a:t>Section</a:t>
                      </a:r>
                      <a:endParaRPr sz="1800" dirty="0">
                        <a:latin typeface="Arial"/>
                        <a:cs typeface="Arial"/>
                      </a:endParaRPr>
                    </a:p>
                  </a:txBody>
                  <a:tcPr marL="0" marR="0" marT="40005" marB="0">
                    <a:lnL w="63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FF"/>
                    </a:solidFill>
                  </a:tcPr>
                </a:tc>
                <a:tc>
                  <a:txBody>
                    <a:bodyPr/>
                    <a:lstStyle/>
                    <a:p>
                      <a:pPr marL="792480">
                        <a:lnSpc>
                          <a:spcPct val="100000"/>
                        </a:lnSpc>
                        <a:spcBef>
                          <a:spcPts val="315"/>
                        </a:spcBef>
                      </a:pPr>
                      <a:r>
                        <a:rPr sz="1800" b="1" u="heavy" spc="-5" dirty="0">
                          <a:uFill>
                            <a:solidFill>
                              <a:srgbClr val="000000"/>
                            </a:solidFill>
                          </a:uFill>
                          <a:latin typeface="Arial"/>
                          <a:cs typeface="Arial"/>
                        </a:rPr>
                        <a:t>Description</a:t>
                      </a:r>
                      <a:endParaRPr sz="1800" dirty="0">
                        <a:latin typeface="Arial"/>
                        <a:cs typeface="Arial"/>
                      </a:endParaRPr>
                    </a:p>
                  </a:txBody>
                  <a:tcPr marL="0" marR="0" marT="40005" marB="0">
                    <a:lnL w="12700">
                      <a:solidFill>
                        <a:srgbClr val="000000"/>
                      </a:solidFill>
                      <a:prstDash val="solid"/>
                    </a:lnL>
                    <a:lnR w="6350">
                      <a:solidFill>
                        <a:srgbClr val="000000"/>
                      </a:solidFill>
                      <a:prstDash val="solid"/>
                    </a:lnR>
                    <a:lnT w="12700">
                      <a:solidFill>
                        <a:srgbClr val="000000"/>
                      </a:solidFill>
                      <a:prstDash val="solid"/>
                    </a:lnT>
                    <a:lnB w="12700">
                      <a:solidFill>
                        <a:srgbClr val="000000"/>
                      </a:solidFill>
                      <a:prstDash val="solid"/>
                    </a:lnB>
                    <a:solidFill>
                      <a:srgbClr val="FFFFFF"/>
                    </a:solidFill>
                  </a:tcPr>
                </a:tc>
              </a:tr>
              <a:tr h="1310640">
                <a:tc>
                  <a:txBody>
                    <a:bodyPr/>
                    <a:lstStyle/>
                    <a:p>
                      <a:pPr marL="91440">
                        <a:lnSpc>
                          <a:spcPct val="100000"/>
                        </a:lnSpc>
                        <a:spcBef>
                          <a:spcPts val="320"/>
                        </a:spcBef>
                      </a:pPr>
                      <a:r>
                        <a:rPr sz="1600" b="1" spc="-5" dirty="0">
                          <a:latin typeface="Arial"/>
                          <a:cs typeface="Arial"/>
                        </a:rPr>
                        <a:t>Introduction</a:t>
                      </a:r>
                      <a:endParaRPr sz="1600">
                        <a:latin typeface="Arial"/>
                        <a:cs typeface="Arial"/>
                      </a:endParaRPr>
                    </a:p>
                  </a:txBody>
                  <a:tcPr marL="0" marR="0" marT="40640" marB="0">
                    <a:lnL w="63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FF"/>
                    </a:solidFill>
                  </a:tcPr>
                </a:tc>
                <a:tc>
                  <a:txBody>
                    <a:bodyPr/>
                    <a:lstStyle/>
                    <a:p>
                      <a:pPr marL="94615" marR="78105" algn="just">
                        <a:lnSpc>
                          <a:spcPct val="100000"/>
                        </a:lnSpc>
                        <a:spcBef>
                          <a:spcPts val="320"/>
                        </a:spcBef>
                      </a:pPr>
                      <a:r>
                        <a:rPr sz="1600" spc="-5" dirty="0">
                          <a:latin typeface="Arial"/>
                          <a:cs typeface="Arial"/>
                        </a:rPr>
                        <a:t>Abstract </a:t>
                      </a:r>
                      <a:r>
                        <a:rPr sz="1600" dirty="0">
                          <a:latin typeface="Arial"/>
                          <a:cs typeface="Arial"/>
                        </a:rPr>
                        <a:t>in </a:t>
                      </a:r>
                      <a:r>
                        <a:rPr sz="1600" spc="-5" dirty="0">
                          <a:latin typeface="Arial"/>
                          <a:cs typeface="Arial"/>
                        </a:rPr>
                        <a:t>BI &amp; BM. Background, Research objectives, Research  Questions (usually correspond to Hypotheses), Problem statement  (scenario/story leading to the </a:t>
                      </a:r>
                      <a:r>
                        <a:rPr sz="1600" dirty="0">
                          <a:latin typeface="Arial"/>
                          <a:cs typeface="Arial"/>
                        </a:rPr>
                        <a:t>need </a:t>
                      </a:r>
                      <a:r>
                        <a:rPr sz="1600" spc="-5" dirty="0">
                          <a:latin typeface="Arial"/>
                          <a:cs typeface="Arial"/>
                        </a:rPr>
                        <a:t>to conduct </a:t>
                      </a:r>
                      <a:r>
                        <a:rPr sz="1600" dirty="0">
                          <a:latin typeface="Arial"/>
                          <a:cs typeface="Arial"/>
                        </a:rPr>
                        <a:t>this </a:t>
                      </a:r>
                      <a:r>
                        <a:rPr sz="1600" spc="-5" dirty="0">
                          <a:latin typeface="Arial"/>
                          <a:cs typeface="Arial"/>
                        </a:rPr>
                        <a:t>study + gaps),  Scope of the </a:t>
                      </a:r>
                      <a:r>
                        <a:rPr sz="1600" spc="-25" dirty="0">
                          <a:latin typeface="Arial"/>
                          <a:cs typeface="Arial"/>
                        </a:rPr>
                        <a:t>study, </a:t>
                      </a:r>
                      <a:r>
                        <a:rPr sz="1600" spc="-5" dirty="0">
                          <a:latin typeface="Arial"/>
                          <a:cs typeface="Arial"/>
                        </a:rPr>
                        <a:t>Definition of </a:t>
                      </a:r>
                      <a:r>
                        <a:rPr sz="1600" dirty="0">
                          <a:latin typeface="Arial"/>
                          <a:cs typeface="Arial"/>
                        </a:rPr>
                        <a:t>Key </a:t>
                      </a:r>
                      <a:r>
                        <a:rPr sz="1600" spc="-5" dirty="0">
                          <a:latin typeface="Arial"/>
                          <a:cs typeface="Arial"/>
                        </a:rPr>
                        <a:t>Research </a:t>
                      </a:r>
                      <a:r>
                        <a:rPr sz="1600" spc="-15" dirty="0">
                          <a:latin typeface="Arial"/>
                          <a:cs typeface="Arial"/>
                        </a:rPr>
                        <a:t>Variables,  </a:t>
                      </a:r>
                      <a:r>
                        <a:rPr sz="1600" spc="-5" dirty="0">
                          <a:latin typeface="Arial"/>
                          <a:cs typeface="Arial"/>
                        </a:rPr>
                        <a:t>Significance of the </a:t>
                      </a:r>
                      <a:r>
                        <a:rPr sz="1600" spc="-30" dirty="0">
                          <a:latin typeface="Arial"/>
                          <a:cs typeface="Arial"/>
                        </a:rPr>
                        <a:t>study, </a:t>
                      </a:r>
                      <a:r>
                        <a:rPr sz="1600" spc="-5" dirty="0">
                          <a:latin typeface="Arial"/>
                          <a:cs typeface="Arial"/>
                        </a:rPr>
                        <a:t>Organization of the</a:t>
                      </a:r>
                      <a:r>
                        <a:rPr sz="1600" spc="120" dirty="0">
                          <a:latin typeface="Arial"/>
                          <a:cs typeface="Arial"/>
                        </a:rPr>
                        <a:t> </a:t>
                      </a:r>
                      <a:r>
                        <a:rPr sz="1600" spc="-5" dirty="0">
                          <a:latin typeface="Arial"/>
                          <a:cs typeface="Arial"/>
                        </a:rPr>
                        <a:t>thesis</a:t>
                      </a:r>
                      <a:endParaRPr sz="1600">
                        <a:latin typeface="Arial"/>
                        <a:cs typeface="Arial"/>
                      </a:endParaRPr>
                    </a:p>
                  </a:txBody>
                  <a:tcPr marL="0" marR="0" marT="40640" marB="0">
                    <a:lnL w="12700">
                      <a:solidFill>
                        <a:srgbClr val="000000"/>
                      </a:solidFill>
                      <a:prstDash val="solid"/>
                    </a:lnL>
                    <a:lnR w="6350">
                      <a:solidFill>
                        <a:srgbClr val="000000"/>
                      </a:solidFill>
                      <a:prstDash val="solid"/>
                    </a:lnR>
                    <a:lnT w="12700">
                      <a:solidFill>
                        <a:srgbClr val="000000"/>
                      </a:solidFill>
                      <a:prstDash val="solid"/>
                    </a:lnT>
                    <a:lnB w="12700">
                      <a:solidFill>
                        <a:srgbClr val="000000"/>
                      </a:solidFill>
                      <a:prstDash val="solid"/>
                    </a:lnB>
                    <a:solidFill>
                      <a:srgbClr val="FFFFFF"/>
                    </a:solidFill>
                  </a:tcPr>
                </a:tc>
              </a:tr>
              <a:tr h="603885">
                <a:tc>
                  <a:txBody>
                    <a:bodyPr/>
                    <a:lstStyle/>
                    <a:p>
                      <a:pPr marL="91440">
                        <a:lnSpc>
                          <a:spcPct val="100000"/>
                        </a:lnSpc>
                        <a:spcBef>
                          <a:spcPts val="325"/>
                        </a:spcBef>
                      </a:pPr>
                      <a:r>
                        <a:rPr sz="1600" b="1" spc="-5" dirty="0">
                          <a:latin typeface="Arial"/>
                          <a:cs typeface="Arial"/>
                        </a:rPr>
                        <a:t>Literature</a:t>
                      </a:r>
                      <a:r>
                        <a:rPr sz="1600" b="1" spc="30" dirty="0">
                          <a:latin typeface="Arial"/>
                          <a:cs typeface="Arial"/>
                        </a:rPr>
                        <a:t> </a:t>
                      </a:r>
                      <a:r>
                        <a:rPr sz="1600" b="1" spc="-10" dirty="0">
                          <a:latin typeface="Arial"/>
                          <a:cs typeface="Arial"/>
                        </a:rPr>
                        <a:t>Review</a:t>
                      </a:r>
                      <a:endParaRPr sz="1600">
                        <a:latin typeface="Arial"/>
                        <a:cs typeface="Arial"/>
                      </a:endParaRPr>
                    </a:p>
                  </a:txBody>
                  <a:tcPr marL="0" marR="0" marT="41275" marB="0">
                    <a:lnL w="63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FF"/>
                    </a:solidFill>
                  </a:tcPr>
                </a:tc>
                <a:tc>
                  <a:txBody>
                    <a:bodyPr/>
                    <a:lstStyle/>
                    <a:p>
                      <a:pPr marL="94615" marR="76200">
                        <a:lnSpc>
                          <a:spcPct val="100000"/>
                        </a:lnSpc>
                        <a:spcBef>
                          <a:spcPts val="325"/>
                        </a:spcBef>
                      </a:pPr>
                      <a:r>
                        <a:rPr sz="1600" spc="-5" dirty="0">
                          <a:latin typeface="Arial"/>
                          <a:cs typeface="Arial"/>
                        </a:rPr>
                        <a:t>Introduction, </a:t>
                      </a:r>
                      <a:r>
                        <a:rPr sz="1600" dirty="0">
                          <a:latin typeface="Arial"/>
                          <a:cs typeface="Arial"/>
                        </a:rPr>
                        <a:t>brief </a:t>
                      </a:r>
                      <a:r>
                        <a:rPr sz="1600" spc="-20" dirty="0">
                          <a:latin typeface="Arial"/>
                          <a:cs typeface="Arial"/>
                        </a:rPr>
                        <a:t>history, </a:t>
                      </a:r>
                      <a:r>
                        <a:rPr sz="1600" spc="-5" dirty="0">
                          <a:latin typeface="Arial"/>
                          <a:cs typeface="Arial"/>
                        </a:rPr>
                        <a:t>development, past research, empirical  studies</a:t>
                      </a:r>
                      <a:r>
                        <a:rPr sz="1600" spc="-10" dirty="0">
                          <a:latin typeface="Arial"/>
                          <a:cs typeface="Arial"/>
                        </a:rPr>
                        <a:t> </a:t>
                      </a:r>
                      <a:r>
                        <a:rPr sz="1600" spc="-5" dirty="0">
                          <a:latin typeface="Arial"/>
                          <a:cs typeface="Arial"/>
                        </a:rPr>
                        <a:t>etc</a:t>
                      </a:r>
                      <a:endParaRPr sz="1600">
                        <a:latin typeface="Arial"/>
                        <a:cs typeface="Arial"/>
                      </a:endParaRPr>
                    </a:p>
                  </a:txBody>
                  <a:tcPr marL="0" marR="0" marT="41275" marB="0">
                    <a:lnL w="12700">
                      <a:solidFill>
                        <a:srgbClr val="000000"/>
                      </a:solidFill>
                      <a:prstDash val="solid"/>
                    </a:lnL>
                    <a:lnR w="6350">
                      <a:solidFill>
                        <a:srgbClr val="000000"/>
                      </a:solidFill>
                      <a:prstDash val="solid"/>
                    </a:lnR>
                    <a:lnT w="12700">
                      <a:solidFill>
                        <a:srgbClr val="000000"/>
                      </a:solidFill>
                      <a:prstDash val="solid"/>
                    </a:lnT>
                    <a:lnB w="12700">
                      <a:solidFill>
                        <a:srgbClr val="000000"/>
                      </a:solidFill>
                      <a:prstDash val="solid"/>
                    </a:lnB>
                    <a:solidFill>
                      <a:srgbClr val="FFFFFF"/>
                    </a:solidFill>
                  </a:tcPr>
                </a:tc>
              </a:tr>
              <a:tr h="603250">
                <a:tc>
                  <a:txBody>
                    <a:bodyPr/>
                    <a:lstStyle/>
                    <a:p>
                      <a:pPr marL="91440">
                        <a:lnSpc>
                          <a:spcPct val="100000"/>
                        </a:lnSpc>
                        <a:spcBef>
                          <a:spcPts val="325"/>
                        </a:spcBef>
                      </a:pPr>
                      <a:r>
                        <a:rPr sz="1600" b="1" spc="-5" dirty="0">
                          <a:latin typeface="Arial"/>
                          <a:cs typeface="Arial"/>
                        </a:rPr>
                        <a:t>Theoretical</a:t>
                      </a:r>
                      <a:r>
                        <a:rPr sz="1600" b="1" spc="20" dirty="0">
                          <a:latin typeface="Arial"/>
                          <a:cs typeface="Arial"/>
                        </a:rPr>
                        <a:t> </a:t>
                      </a:r>
                      <a:r>
                        <a:rPr sz="1600" b="1" dirty="0">
                          <a:latin typeface="Arial"/>
                          <a:cs typeface="Arial"/>
                        </a:rPr>
                        <a:t>Framework</a:t>
                      </a:r>
                      <a:endParaRPr sz="1600">
                        <a:latin typeface="Arial"/>
                        <a:cs typeface="Arial"/>
                      </a:endParaRPr>
                    </a:p>
                  </a:txBody>
                  <a:tcPr marL="0" marR="0" marT="41275" marB="0">
                    <a:lnL w="63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D6E8"/>
                    </a:solidFill>
                  </a:tcPr>
                </a:tc>
                <a:tc>
                  <a:txBody>
                    <a:bodyPr/>
                    <a:lstStyle/>
                    <a:p>
                      <a:pPr marL="94615" marR="77470">
                        <a:lnSpc>
                          <a:spcPct val="100000"/>
                        </a:lnSpc>
                        <a:spcBef>
                          <a:spcPts val="325"/>
                        </a:spcBef>
                      </a:pPr>
                      <a:r>
                        <a:rPr sz="1600" spc="-5" dirty="0">
                          <a:latin typeface="Arial"/>
                          <a:cs typeface="Arial"/>
                        </a:rPr>
                        <a:t>Definition of concepts, underlying theories, </a:t>
                      </a:r>
                      <a:r>
                        <a:rPr sz="1600" dirty="0">
                          <a:latin typeface="Arial"/>
                          <a:cs typeface="Arial"/>
                        </a:rPr>
                        <a:t>parent </a:t>
                      </a:r>
                      <a:r>
                        <a:rPr sz="1600" spc="-5" dirty="0">
                          <a:latin typeface="Arial"/>
                          <a:cs typeface="Arial"/>
                        </a:rPr>
                        <a:t>theory/theories,  underpinning theories, IDENTIFYING gap,</a:t>
                      </a:r>
                      <a:r>
                        <a:rPr sz="1600" spc="70" dirty="0">
                          <a:latin typeface="Arial"/>
                          <a:cs typeface="Arial"/>
                        </a:rPr>
                        <a:t> </a:t>
                      </a:r>
                      <a:r>
                        <a:rPr sz="1600" spc="-5" dirty="0">
                          <a:latin typeface="Arial"/>
                          <a:cs typeface="Arial"/>
                        </a:rPr>
                        <a:t>GROUNDWORKS</a:t>
                      </a:r>
                      <a:endParaRPr sz="1600">
                        <a:latin typeface="Arial"/>
                        <a:cs typeface="Arial"/>
                      </a:endParaRPr>
                    </a:p>
                  </a:txBody>
                  <a:tcPr marL="0" marR="0" marT="41275" marB="0">
                    <a:lnL w="12700">
                      <a:solidFill>
                        <a:srgbClr val="000000"/>
                      </a:solidFill>
                      <a:prstDash val="solid"/>
                    </a:lnL>
                    <a:lnR w="6350">
                      <a:solidFill>
                        <a:srgbClr val="000000"/>
                      </a:solidFill>
                      <a:prstDash val="solid"/>
                    </a:lnR>
                    <a:lnT w="12700">
                      <a:solidFill>
                        <a:srgbClr val="000000"/>
                      </a:solidFill>
                      <a:prstDash val="solid"/>
                    </a:lnT>
                    <a:lnB w="12700">
                      <a:solidFill>
                        <a:srgbClr val="000000"/>
                      </a:solidFill>
                      <a:prstDash val="solid"/>
                    </a:lnB>
                    <a:solidFill>
                      <a:srgbClr val="FFD6E8"/>
                    </a:solidFill>
                  </a:tcPr>
                </a:tc>
              </a:tr>
              <a:tr h="936625">
                <a:tc>
                  <a:txBody>
                    <a:bodyPr/>
                    <a:lstStyle/>
                    <a:p>
                      <a:pPr marL="91440">
                        <a:lnSpc>
                          <a:spcPct val="100000"/>
                        </a:lnSpc>
                        <a:spcBef>
                          <a:spcPts val="325"/>
                        </a:spcBef>
                      </a:pPr>
                      <a:r>
                        <a:rPr sz="1600" b="1" spc="-5" dirty="0">
                          <a:latin typeface="Arial"/>
                          <a:cs typeface="Arial"/>
                        </a:rPr>
                        <a:t>Conceptual</a:t>
                      </a:r>
                      <a:r>
                        <a:rPr sz="1600" b="1" spc="10" dirty="0">
                          <a:latin typeface="Arial"/>
                          <a:cs typeface="Arial"/>
                        </a:rPr>
                        <a:t> </a:t>
                      </a:r>
                      <a:r>
                        <a:rPr sz="1600" b="1" dirty="0">
                          <a:latin typeface="Arial"/>
                          <a:cs typeface="Arial"/>
                        </a:rPr>
                        <a:t>Framework</a:t>
                      </a:r>
                      <a:endParaRPr sz="1600">
                        <a:latin typeface="Arial"/>
                        <a:cs typeface="Arial"/>
                      </a:endParaRPr>
                    </a:p>
                  </a:txBody>
                  <a:tcPr marL="0" marR="0" marT="41275" marB="0">
                    <a:lnL w="63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FF"/>
                    </a:solidFill>
                  </a:tcPr>
                </a:tc>
                <a:tc>
                  <a:txBody>
                    <a:bodyPr/>
                    <a:lstStyle/>
                    <a:p>
                      <a:pPr marL="94615" marR="76835" algn="just">
                        <a:lnSpc>
                          <a:spcPct val="100000"/>
                        </a:lnSpc>
                        <a:spcBef>
                          <a:spcPts val="325"/>
                        </a:spcBef>
                      </a:pPr>
                      <a:r>
                        <a:rPr sz="1600" spc="-5" dirty="0">
                          <a:latin typeface="Arial"/>
                          <a:cs typeface="Arial"/>
                        </a:rPr>
                        <a:t>Conceptual model, schematic diagram, </a:t>
                      </a:r>
                      <a:r>
                        <a:rPr sz="1600" dirty="0">
                          <a:latin typeface="Arial"/>
                          <a:cs typeface="Arial"/>
                        </a:rPr>
                        <a:t>mathematical </a:t>
                      </a:r>
                      <a:r>
                        <a:rPr sz="1600" spc="-5" dirty="0">
                          <a:latin typeface="Arial"/>
                          <a:cs typeface="Arial"/>
                        </a:rPr>
                        <a:t>model,  Independent variables, Dependent variables, Moderating variable,  Intervening </a:t>
                      </a:r>
                      <a:r>
                        <a:rPr sz="1600" spc="-15" dirty="0">
                          <a:latin typeface="Arial"/>
                          <a:cs typeface="Arial"/>
                        </a:rPr>
                        <a:t>Variables,</a:t>
                      </a:r>
                      <a:r>
                        <a:rPr sz="1600" spc="5" dirty="0">
                          <a:latin typeface="Arial"/>
                          <a:cs typeface="Arial"/>
                        </a:rPr>
                        <a:t> </a:t>
                      </a:r>
                      <a:r>
                        <a:rPr sz="1600" spc="-5" dirty="0">
                          <a:latin typeface="Arial"/>
                          <a:cs typeface="Arial"/>
                        </a:rPr>
                        <a:t>Hypotheses</a:t>
                      </a:r>
                      <a:endParaRPr sz="1600">
                        <a:latin typeface="Arial"/>
                        <a:cs typeface="Arial"/>
                      </a:endParaRPr>
                    </a:p>
                  </a:txBody>
                  <a:tcPr marL="0" marR="0" marT="41275" marB="0">
                    <a:lnL w="12700">
                      <a:solidFill>
                        <a:srgbClr val="000000"/>
                      </a:solidFill>
                      <a:prstDash val="solid"/>
                    </a:lnL>
                    <a:lnR w="6350">
                      <a:solidFill>
                        <a:srgbClr val="000000"/>
                      </a:solidFill>
                      <a:prstDash val="solid"/>
                    </a:lnR>
                    <a:lnT w="12700">
                      <a:solidFill>
                        <a:srgbClr val="000000"/>
                      </a:solidFill>
                      <a:prstDash val="solid"/>
                    </a:lnT>
                    <a:lnB w="12700">
                      <a:solidFill>
                        <a:srgbClr val="000000"/>
                      </a:solidFill>
                      <a:prstDash val="solid"/>
                    </a:lnB>
                    <a:solidFill>
                      <a:srgbClr val="FFFFFF"/>
                    </a:solidFill>
                  </a:tcPr>
                </a:tc>
              </a:tr>
              <a:tr h="856615">
                <a:tc>
                  <a:txBody>
                    <a:bodyPr/>
                    <a:lstStyle/>
                    <a:p>
                      <a:pPr marL="91440">
                        <a:lnSpc>
                          <a:spcPct val="100000"/>
                        </a:lnSpc>
                        <a:spcBef>
                          <a:spcPts val="330"/>
                        </a:spcBef>
                      </a:pPr>
                      <a:r>
                        <a:rPr sz="1600" b="1" spc="-5" dirty="0">
                          <a:latin typeface="Arial"/>
                          <a:cs typeface="Arial"/>
                        </a:rPr>
                        <a:t>Research</a:t>
                      </a:r>
                      <a:r>
                        <a:rPr sz="1600" b="1" spc="-10" dirty="0">
                          <a:latin typeface="Arial"/>
                          <a:cs typeface="Arial"/>
                        </a:rPr>
                        <a:t> methodology</a:t>
                      </a:r>
                      <a:endParaRPr sz="1600">
                        <a:latin typeface="Arial"/>
                        <a:cs typeface="Arial"/>
                      </a:endParaRPr>
                    </a:p>
                    <a:p>
                      <a:pPr marL="91440">
                        <a:lnSpc>
                          <a:spcPct val="100000"/>
                        </a:lnSpc>
                      </a:pPr>
                      <a:r>
                        <a:rPr sz="1600" b="1" spc="-5" dirty="0">
                          <a:latin typeface="Arial"/>
                          <a:cs typeface="Arial"/>
                        </a:rPr>
                        <a:t>/Research</a:t>
                      </a:r>
                      <a:r>
                        <a:rPr sz="1600" b="1" dirty="0">
                          <a:latin typeface="Arial"/>
                          <a:cs typeface="Arial"/>
                        </a:rPr>
                        <a:t> </a:t>
                      </a:r>
                      <a:r>
                        <a:rPr sz="1600" b="1" spc="-5" dirty="0">
                          <a:latin typeface="Arial"/>
                          <a:cs typeface="Arial"/>
                        </a:rPr>
                        <a:t>Design</a:t>
                      </a:r>
                      <a:endParaRPr sz="1600">
                        <a:latin typeface="Arial"/>
                        <a:cs typeface="Arial"/>
                      </a:endParaRPr>
                    </a:p>
                  </a:txBody>
                  <a:tcPr marL="0" marR="0" marT="41910" marB="0">
                    <a:lnL w="63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FF"/>
                    </a:solidFill>
                  </a:tcPr>
                </a:tc>
                <a:tc>
                  <a:txBody>
                    <a:bodyPr/>
                    <a:lstStyle/>
                    <a:p>
                      <a:pPr marL="94615" marR="75565" algn="just">
                        <a:lnSpc>
                          <a:spcPct val="100000"/>
                        </a:lnSpc>
                        <a:spcBef>
                          <a:spcPts val="330"/>
                        </a:spcBef>
                      </a:pPr>
                      <a:r>
                        <a:rPr sz="1600" spc="-5" dirty="0">
                          <a:latin typeface="Arial"/>
                          <a:cs typeface="Arial"/>
                        </a:rPr>
                        <a:t>Describes how the </a:t>
                      </a:r>
                      <a:r>
                        <a:rPr sz="1600" dirty="0">
                          <a:latin typeface="Arial"/>
                          <a:cs typeface="Arial"/>
                        </a:rPr>
                        <a:t>study </a:t>
                      </a:r>
                      <a:r>
                        <a:rPr sz="1600" spc="-10" dirty="0">
                          <a:latin typeface="Arial"/>
                          <a:cs typeface="Arial"/>
                        </a:rPr>
                        <a:t>will </a:t>
                      </a:r>
                      <a:r>
                        <a:rPr sz="1600" spc="-5" dirty="0">
                          <a:latin typeface="Arial"/>
                          <a:cs typeface="Arial"/>
                        </a:rPr>
                        <a:t>be conducted, Unit of analysis,  Sampling frame, sampling size, respondent selection, sampling  method, survey design, data measurement, </a:t>
                      </a:r>
                      <a:r>
                        <a:rPr sz="1600" spc="-10" dirty="0">
                          <a:latin typeface="Arial"/>
                          <a:cs typeface="Arial"/>
                        </a:rPr>
                        <a:t>Data</a:t>
                      </a:r>
                      <a:r>
                        <a:rPr sz="1600" spc="125" dirty="0">
                          <a:latin typeface="Arial"/>
                          <a:cs typeface="Arial"/>
                        </a:rPr>
                        <a:t> </a:t>
                      </a:r>
                      <a:r>
                        <a:rPr sz="1600" spc="-5" dirty="0">
                          <a:latin typeface="Arial"/>
                          <a:cs typeface="Arial"/>
                        </a:rPr>
                        <a:t>collection</a:t>
                      </a:r>
                      <a:endParaRPr sz="1600">
                        <a:latin typeface="Arial"/>
                        <a:cs typeface="Arial"/>
                      </a:endParaRPr>
                    </a:p>
                  </a:txBody>
                  <a:tcPr marL="0" marR="0" marT="41910" marB="0">
                    <a:lnL w="12700">
                      <a:solidFill>
                        <a:srgbClr val="000000"/>
                      </a:solidFill>
                      <a:prstDash val="solid"/>
                    </a:lnL>
                    <a:lnR w="6350">
                      <a:solidFill>
                        <a:srgbClr val="000000"/>
                      </a:solidFill>
                      <a:prstDash val="solid"/>
                    </a:lnR>
                    <a:lnT w="12700">
                      <a:solidFill>
                        <a:srgbClr val="000000"/>
                      </a:solidFill>
                      <a:prstDash val="solid"/>
                    </a:lnT>
                    <a:lnB w="12700">
                      <a:solidFill>
                        <a:srgbClr val="000000"/>
                      </a:solidFill>
                      <a:prstDash val="solid"/>
                    </a:lnB>
                    <a:solidFill>
                      <a:srgbClr val="FFFFFF"/>
                    </a:solidFill>
                  </a:tcPr>
                </a:tc>
              </a:tr>
              <a:tr h="635635">
                <a:tc>
                  <a:txBody>
                    <a:bodyPr/>
                    <a:lstStyle/>
                    <a:p>
                      <a:pPr marL="91440">
                        <a:lnSpc>
                          <a:spcPct val="100000"/>
                        </a:lnSpc>
                        <a:spcBef>
                          <a:spcPts val="330"/>
                        </a:spcBef>
                      </a:pPr>
                      <a:r>
                        <a:rPr sz="1600" b="1" spc="-5" dirty="0">
                          <a:latin typeface="Arial"/>
                          <a:cs typeface="Arial"/>
                        </a:rPr>
                        <a:t>Data </a:t>
                      </a:r>
                      <a:r>
                        <a:rPr sz="1600" b="1" spc="-10" dirty="0">
                          <a:latin typeface="Arial"/>
                          <a:cs typeface="Arial"/>
                        </a:rPr>
                        <a:t>Analysis </a:t>
                      </a:r>
                      <a:r>
                        <a:rPr sz="1600" b="1" spc="-5" dirty="0">
                          <a:latin typeface="Arial"/>
                          <a:cs typeface="Arial"/>
                        </a:rPr>
                        <a:t>&amp; Findings</a:t>
                      </a:r>
                      <a:endParaRPr sz="1600">
                        <a:latin typeface="Arial"/>
                        <a:cs typeface="Arial"/>
                      </a:endParaRPr>
                    </a:p>
                  </a:txBody>
                  <a:tcPr marL="0" marR="0" marT="41910" marB="0">
                    <a:lnL w="63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FF"/>
                    </a:solidFill>
                  </a:tcPr>
                </a:tc>
                <a:tc>
                  <a:txBody>
                    <a:bodyPr/>
                    <a:lstStyle/>
                    <a:p>
                      <a:pPr marL="94615">
                        <a:lnSpc>
                          <a:spcPct val="100000"/>
                        </a:lnSpc>
                        <a:spcBef>
                          <a:spcPts val="330"/>
                        </a:spcBef>
                      </a:pPr>
                      <a:r>
                        <a:rPr sz="1600" spc="-5" dirty="0">
                          <a:latin typeface="Arial"/>
                          <a:cs typeface="Arial"/>
                        </a:rPr>
                        <a:t>Describes how the data </a:t>
                      </a:r>
                      <a:r>
                        <a:rPr sz="1600" spc="-10" dirty="0">
                          <a:latin typeface="Arial"/>
                          <a:cs typeface="Arial"/>
                        </a:rPr>
                        <a:t>will </a:t>
                      </a:r>
                      <a:r>
                        <a:rPr sz="1600" spc="-5" dirty="0">
                          <a:latin typeface="Arial"/>
                          <a:cs typeface="Arial"/>
                        </a:rPr>
                        <a:t>be analyzed &amp; presentation of</a:t>
                      </a:r>
                      <a:r>
                        <a:rPr sz="1600" spc="135" dirty="0">
                          <a:latin typeface="Arial"/>
                          <a:cs typeface="Arial"/>
                        </a:rPr>
                        <a:t> </a:t>
                      </a:r>
                      <a:r>
                        <a:rPr sz="1600" spc="-5" dirty="0">
                          <a:latin typeface="Arial"/>
                          <a:cs typeface="Arial"/>
                        </a:rPr>
                        <a:t>findings</a:t>
                      </a:r>
                      <a:endParaRPr sz="1600">
                        <a:latin typeface="Arial"/>
                        <a:cs typeface="Arial"/>
                      </a:endParaRPr>
                    </a:p>
                  </a:txBody>
                  <a:tcPr marL="0" marR="0" marT="41910" marB="0">
                    <a:lnL w="12700">
                      <a:solidFill>
                        <a:srgbClr val="000000"/>
                      </a:solidFill>
                      <a:prstDash val="solid"/>
                    </a:lnL>
                    <a:lnR w="6350">
                      <a:solidFill>
                        <a:srgbClr val="000000"/>
                      </a:solidFill>
                      <a:prstDash val="solid"/>
                    </a:lnR>
                    <a:lnT w="12700">
                      <a:solidFill>
                        <a:srgbClr val="000000"/>
                      </a:solidFill>
                      <a:prstDash val="solid"/>
                    </a:lnT>
                    <a:lnB w="12700">
                      <a:solidFill>
                        <a:srgbClr val="000000"/>
                      </a:solidFill>
                      <a:prstDash val="solid"/>
                    </a:lnB>
                    <a:solidFill>
                      <a:srgbClr val="FFFFFF"/>
                    </a:solidFill>
                  </a:tcPr>
                </a:tc>
              </a:tr>
              <a:tr h="812165">
                <a:tc>
                  <a:txBody>
                    <a:bodyPr/>
                    <a:lstStyle/>
                    <a:p>
                      <a:pPr marL="91440">
                        <a:lnSpc>
                          <a:spcPct val="100000"/>
                        </a:lnSpc>
                        <a:spcBef>
                          <a:spcPts val="330"/>
                        </a:spcBef>
                      </a:pPr>
                      <a:r>
                        <a:rPr sz="1600" b="1" spc="-5" dirty="0">
                          <a:latin typeface="Arial"/>
                          <a:cs typeface="Arial"/>
                        </a:rPr>
                        <a:t>Conclusion &amp;</a:t>
                      </a:r>
                      <a:r>
                        <a:rPr sz="1600" b="1" spc="10" dirty="0">
                          <a:latin typeface="Arial"/>
                          <a:cs typeface="Arial"/>
                        </a:rPr>
                        <a:t> </a:t>
                      </a:r>
                      <a:r>
                        <a:rPr sz="1600" b="1" spc="-5" dirty="0">
                          <a:latin typeface="Arial"/>
                          <a:cs typeface="Arial"/>
                        </a:rPr>
                        <a:t>Discussion</a:t>
                      </a:r>
                      <a:endParaRPr sz="1600">
                        <a:latin typeface="Arial"/>
                        <a:cs typeface="Arial"/>
                      </a:endParaRPr>
                    </a:p>
                  </a:txBody>
                  <a:tcPr marL="0" marR="0" marT="41910" marB="0">
                    <a:lnL w="6350">
                      <a:solidFill>
                        <a:srgbClr val="000000"/>
                      </a:solidFill>
                      <a:prstDash val="solid"/>
                    </a:lnL>
                    <a:lnR w="12700">
                      <a:solidFill>
                        <a:srgbClr val="000000"/>
                      </a:solidFill>
                      <a:prstDash val="solid"/>
                    </a:lnR>
                    <a:lnT w="12700">
                      <a:solidFill>
                        <a:srgbClr val="000000"/>
                      </a:solidFill>
                      <a:prstDash val="solid"/>
                    </a:lnT>
                    <a:solidFill>
                      <a:srgbClr val="FFFFFF"/>
                    </a:solidFill>
                  </a:tcPr>
                </a:tc>
                <a:tc>
                  <a:txBody>
                    <a:bodyPr/>
                    <a:lstStyle/>
                    <a:p>
                      <a:pPr marL="94615" marR="76200" algn="just">
                        <a:lnSpc>
                          <a:spcPct val="100000"/>
                        </a:lnSpc>
                        <a:spcBef>
                          <a:spcPts val="330"/>
                        </a:spcBef>
                      </a:pPr>
                      <a:r>
                        <a:rPr sz="1600" spc="-5" dirty="0">
                          <a:latin typeface="Arial"/>
                          <a:cs typeface="Arial"/>
                        </a:rPr>
                        <a:t>Review of </a:t>
                      </a:r>
                      <a:r>
                        <a:rPr sz="1600" dirty="0">
                          <a:latin typeface="Arial"/>
                          <a:cs typeface="Arial"/>
                        </a:rPr>
                        <a:t>the </a:t>
                      </a:r>
                      <a:r>
                        <a:rPr sz="1600" spc="-5" dirty="0">
                          <a:latin typeface="Arial"/>
                          <a:cs typeface="Arial"/>
                        </a:rPr>
                        <a:t>findings, Recommendation, Methodological  implications &amp; Limitations, Theoretical Contributions, managerial &amp;  policy Implication, Future</a:t>
                      </a:r>
                      <a:r>
                        <a:rPr sz="1600" spc="5" dirty="0">
                          <a:latin typeface="Arial"/>
                          <a:cs typeface="Arial"/>
                        </a:rPr>
                        <a:t> </a:t>
                      </a:r>
                      <a:r>
                        <a:rPr sz="1600" spc="-5" dirty="0">
                          <a:latin typeface="Arial"/>
                          <a:cs typeface="Arial"/>
                        </a:rPr>
                        <a:t>Research</a:t>
                      </a:r>
                      <a:endParaRPr sz="1600" dirty="0">
                        <a:latin typeface="Arial"/>
                        <a:cs typeface="Arial"/>
                      </a:endParaRPr>
                    </a:p>
                  </a:txBody>
                  <a:tcPr marL="0" marR="0" marT="41910" marB="0">
                    <a:lnL w="12700">
                      <a:solidFill>
                        <a:srgbClr val="000000"/>
                      </a:solidFill>
                      <a:prstDash val="solid"/>
                    </a:lnL>
                    <a:lnR w="6350">
                      <a:solidFill>
                        <a:srgbClr val="000000"/>
                      </a:solidFill>
                      <a:prstDash val="solid"/>
                    </a:lnR>
                    <a:lnT w="12700">
                      <a:solidFill>
                        <a:srgbClr val="000000"/>
                      </a:solidFill>
                      <a:prstDash val="solid"/>
                    </a:lnT>
                    <a:solidFill>
                      <a:srgbClr val="FFFFFF"/>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304800" y="1143000"/>
            <a:ext cx="8534400" cy="5601533"/>
          </a:xfrm>
        </p:spPr>
        <p:txBody>
          <a:bodyPr>
            <a:normAutofit lnSpcReduction="10000"/>
          </a:bodyPr>
          <a:lstStyle/>
          <a:p>
            <a:pPr algn="just"/>
            <a:r>
              <a:rPr lang="en-US" sz="2800" b="1" i="1" dirty="0" smtClean="0">
                <a:latin typeface="Times New Roman" pitchFamily="18" charset="0"/>
                <a:cs typeface="Times New Roman" pitchFamily="18" charset="0"/>
              </a:rPr>
              <a:t>How to write a good research question ?</a:t>
            </a:r>
          </a:p>
          <a:p>
            <a:pPr algn="just"/>
            <a:r>
              <a:rPr lang="en-US" sz="2800" dirty="0" smtClean="0">
                <a:latin typeface="Times New Roman" pitchFamily="18" charset="0"/>
                <a:cs typeface="Times New Roman" pitchFamily="18" charset="0"/>
              </a:rPr>
              <a:t>A research is a clear, focused, concise, complex and arguable question around which you center your research. You should ask a question about an issue that you are genuinely curios about. </a:t>
            </a:r>
          </a:p>
          <a:p>
            <a:pPr algn="just"/>
            <a:endParaRPr lang="en-US" sz="2800" dirty="0">
              <a:latin typeface="Times New Roman" pitchFamily="18" charset="0"/>
              <a:cs typeface="Times New Roman" pitchFamily="18" charset="0"/>
            </a:endParaRPr>
          </a:p>
          <a:p>
            <a:pPr algn="just"/>
            <a:r>
              <a:rPr lang="en-US" sz="2800" b="1" i="1" dirty="0" smtClean="0">
                <a:latin typeface="Times New Roman" pitchFamily="18" charset="0"/>
                <a:cs typeface="Times New Roman" pitchFamily="18" charset="0"/>
              </a:rPr>
              <a:t>Why is a research question essential to the research process</a:t>
            </a:r>
            <a:r>
              <a:rPr lang="en-US" sz="2800" b="1" dirty="0" smtClean="0">
                <a:latin typeface="Times New Roman" pitchFamily="18" charset="0"/>
                <a:cs typeface="Times New Roman" pitchFamily="18" charset="0"/>
              </a:rPr>
              <a:t>?</a:t>
            </a:r>
          </a:p>
          <a:p>
            <a:pPr algn="just"/>
            <a:r>
              <a:rPr lang="en-US" sz="2800" dirty="0" smtClean="0">
                <a:latin typeface="Times New Roman" pitchFamily="18" charset="0"/>
                <a:cs typeface="Times New Roman" pitchFamily="18" charset="0"/>
              </a:rPr>
              <a:t>Research  questions help writers focus their research by providing a path through the research and writing process. The specificity of a well-developed research question helps writers avoid the ‘all-about’ paper and work toward supporting a specific, arguable thesis.</a:t>
            </a:r>
          </a:p>
        </p:txBody>
      </p:sp>
      <p:sp>
        <p:nvSpPr>
          <p:cNvPr id="2" name="Title 1"/>
          <p:cNvSpPr>
            <a:spLocks noGrp="1"/>
          </p:cNvSpPr>
          <p:nvPr>
            <p:ph type="title"/>
          </p:nvPr>
        </p:nvSpPr>
        <p:spPr>
          <a:xfrm>
            <a:off x="990600" y="381000"/>
            <a:ext cx="7315200" cy="430887"/>
          </a:xfrm>
        </p:spPr>
        <p:txBody>
          <a:bodyPr>
            <a:normAutofit fontScale="90000"/>
          </a:bodyPr>
          <a:lstStyle/>
          <a:p>
            <a:r>
              <a:rPr lang="en-US" b="1" dirty="0" smtClean="0">
                <a:latin typeface="Times New Roman" pitchFamily="18" charset="0"/>
                <a:cs typeface="Times New Roman" pitchFamily="18" charset="0"/>
              </a:rPr>
              <a:t>Writing a good research questions</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36440994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fontScale="85000" lnSpcReduction="10000"/>
          </a:bodyPr>
          <a:lstStyle/>
          <a:p>
            <a:pPr marL="109728" indent="0">
              <a:buNone/>
            </a:pPr>
            <a:r>
              <a:rPr lang="en-US" b="1" i="1" dirty="0" smtClean="0">
                <a:latin typeface="Times New Roman" pitchFamily="18" charset="0"/>
                <a:cs typeface="Times New Roman" pitchFamily="18" charset="0"/>
              </a:rPr>
              <a:t>Unclear : Why are social networking sites harmful ?</a:t>
            </a:r>
          </a:p>
          <a:p>
            <a:pPr marL="109728" indent="0">
              <a:buNone/>
            </a:pPr>
            <a:endParaRPr lang="en-US" b="1" i="1" dirty="0" smtClean="0">
              <a:latin typeface="Times New Roman" pitchFamily="18" charset="0"/>
              <a:cs typeface="Times New Roman" pitchFamily="18" charset="0"/>
            </a:endParaRPr>
          </a:p>
          <a:p>
            <a:pPr marL="109728" indent="0" algn="just">
              <a:buNone/>
            </a:pPr>
            <a:r>
              <a:rPr lang="en-US" b="1" i="1" dirty="0" smtClean="0">
                <a:latin typeface="Times New Roman" pitchFamily="18" charset="0"/>
                <a:cs typeface="Times New Roman" pitchFamily="18" charset="0"/>
              </a:rPr>
              <a:t>Clear     : How are online users experiencing or 	 	        </a:t>
            </a:r>
          </a:p>
          <a:p>
            <a:pPr marL="109728" indent="0" algn="just">
              <a:buNone/>
            </a:pPr>
            <a:r>
              <a:rPr lang="en-US" b="1" i="1" dirty="0">
                <a:latin typeface="Times New Roman" pitchFamily="18" charset="0"/>
                <a:cs typeface="Times New Roman" pitchFamily="18" charset="0"/>
              </a:rPr>
              <a:t> </a:t>
            </a:r>
            <a:r>
              <a:rPr lang="en-US" b="1" i="1" dirty="0" smtClean="0">
                <a:latin typeface="Times New Roman" pitchFamily="18" charset="0"/>
                <a:cs typeface="Times New Roman" pitchFamily="18" charset="0"/>
              </a:rPr>
              <a:t>               addressing privacy issues on such social networking  	     sites as </a:t>
            </a:r>
            <a:r>
              <a:rPr lang="en-US" b="1" i="1" dirty="0" err="1" smtClean="0">
                <a:latin typeface="Times New Roman" pitchFamily="18" charset="0"/>
                <a:cs typeface="Times New Roman" pitchFamily="18" charset="0"/>
              </a:rPr>
              <a:t>Myspace</a:t>
            </a:r>
            <a:r>
              <a:rPr lang="en-US" b="1" i="1" dirty="0" smtClean="0">
                <a:latin typeface="Times New Roman" pitchFamily="18" charset="0"/>
                <a:cs typeface="Times New Roman" pitchFamily="18" charset="0"/>
              </a:rPr>
              <a:t> and Facebook</a:t>
            </a:r>
          </a:p>
          <a:p>
            <a:pPr marL="109728" indent="0" algn="just">
              <a:buNone/>
            </a:pPr>
            <a:endParaRPr lang="en-US" b="1" i="1" dirty="0">
              <a:latin typeface="Times New Roman" pitchFamily="18" charset="0"/>
              <a:cs typeface="Times New Roman" pitchFamily="18" charset="0"/>
            </a:endParaRPr>
          </a:p>
          <a:p>
            <a:pPr marL="109728" indent="0" algn="just">
              <a:buNone/>
            </a:pPr>
            <a:r>
              <a:rPr lang="en-US" dirty="0" smtClean="0">
                <a:latin typeface="Times New Roman" pitchFamily="18" charset="0"/>
                <a:cs typeface="Times New Roman" pitchFamily="18" charset="0"/>
              </a:rPr>
              <a:t>The unclear version of this question doesn’t specify which social networking sites or suggest what kind of harm the sites are causing. It also assumes that this ‘harm’ is proven and/or accepted. </a:t>
            </a:r>
          </a:p>
          <a:p>
            <a:pPr marL="109728" indent="0" algn="just">
              <a:buNone/>
            </a:pPr>
            <a:r>
              <a:rPr lang="en-US" dirty="0" smtClean="0">
                <a:latin typeface="Times New Roman" pitchFamily="18" charset="0"/>
                <a:cs typeface="Times New Roman" pitchFamily="18" charset="0"/>
              </a:rPr>
              <a:t>The clearer version specifies sites (</a:t>
            </a:r>
            <a:r>
              <a:rPr lang="en-US" dirty="0" err="1" smtClean="0">
                <a:latin typeface="Times New Roman" pitchFamily="18" charset="0"/>
                <a:cs typeface="Times New Roman" pitchFamily="18" charset="0"/>
              </a:rPr>
              <a:t>Myspace</a:t>
            </a:r>
            <a:r>
              <a:rPr lang="en-US" dirty="0" smtClean="0">
                <a:latin typeface="Times New Roman" pitchFamily="18" charset="0"/>
                <a:cs typeface="Times New Roman" pitchFamily="18" charset="0"/>
              </a:rPr>
              <a:t> and Facebook), the type of harm (privacy issues), and who the issues is harming (users). A strong research question should never leave room for ambiguity or interpretation. </a:t>
            </a:r>
          </a:p>
          <a:p>
            <a:endParaRPr lang="en-US" dirty="0"/>
          </a:p>
        </p:txBody>
      </p:sp>
      <p:sp>
        <p:nvSpPr>
          <p:cNvPr id="2" name="Title 1"/>
          <p:cNvSpPr>
            <a:spLocks noGrp="1"/>
          </p:cNvSpPr>
          <p:nvPr>
            <p:ph type="title"/>
          </p:nvPr>
        </p:nvSpPr>
        <p:spPr/>
        <p:txBody>
          <a:bodyPr/>
          <a:lstStyle/>
          <a:p>
            <a:r>
              <a:rPr lang="en-US" dirty="0" smtClean="0"/>
              <a:t>Sample Research Question</a:t>
            </a:r>
            <a:endParaRPr lang="en-US" dirty="0"/>
          </a:p>
        </p:txBody>
      </p:sp>
    </p:spTree>
    <p:extLst>
      <p:ext uri="{BB962C8B-B14F-4D97-AF65-F5344CB8AC3E}">
        <p14:creationId xmlns:p14="http://schemas.microsoft.com/office/powerpoint/2010/main" val="2452490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228600" y="1371600"/>
            <a:ext cx="8763000" cy="4525963"/>
          </a:xfrm>
        </p:spPr>
        <p:txBody>
          <a:bodyPr>
            <a:normAutofit fontScale="92500" lnSpcReduction="20000"/>
          </a:bodyPr>
          <a:lstStyle/>
          <a:p>
            <a:pPr marL="109728" indent="0">
              <a:buNone/>
            </a:pPr>
            <a:r>
              <a:rPr lang="en-US" b="1" i="1" dirty="0" smtClean="0">
                <a:latin typeface="Times New Roman" pitchFamily="18" charset="0"/>
                <a:cs typeface="Times New Roman" pitchFamily="18" charset="0"/>
              </a:rPr>
              <a:t>Unfocused :  What is the effect on the 			        		            environment from global warming ?</a:t>
            </a:r>
          </a:p>
          <a:p>
            <a:pPr marL="109728" indent="0">
              <a:buNone/>
            </a:pPr>
            <a:endParaRPr lang="en-US" dirty="0"/>
          </a:p>
          <a:p>
            <a:pPr marL="109728" indent="0">
              <a:buNone/>
            </a:pPr>
            <a:r>
              <a:rPr lang="en-US" b="1" i="1" dirty="0" smtClean="0">
                <a:latin typeface="Times New Roman" pitchFamily="18" charset="0"/>
                <a:cs typeface="Times New Roman" pitchFamily="18" charset="0"/>
              </a:rPr>
              <a:t>Focused :    How is glacial melting affecting the penguins   		           in the Arctic Circle ?</a:t>
            </a:r>
          </a:p>
          <a:p>
            <a:pPr marL="109728" indent="0">
              <a:buNone/>
            </a:pPr>
            <a:endParaRPr lang="en-US" sz="2800" dirty="0">
              <a:latin typeface="Times New Roman" pitchFamily="18" charset="0"/>
              <a:cs typeface="Times New Roman" pitchFamily="18" charset="0"/>
            </a:endParaRPr>
          </a:p>
          <a:p>
            <a:pPr marL="109728" indent="0" algn="just">
              <a:buNone/>
            </a:pPr>
            <a:r>
              <a:rPr lang="en-US" sz="2800" dirty="0" smtClean="0">
                <a:latin typeface="Times New Roman" pitchFamily="18" charset="0"/>
                <a:cs typeface="Times New Roman" pitchFamily="18" charset="0"/>
              </a:rPr>
              <a:t>The unfocused research question is so broad that it couldn’t be adequately answered in a book-length piece, let alone a standard college-level paper. </a:t>
            </a:r>
          </a:p>
          <a:p>
            <a:pPr marL="109728" indent="0" algn="just">
              <a:buNone/>
            </a:pPr>
            <a:r>
              <a:rPr lang="en-US" sz="2800" dirty="0" smtClean="0">
                <a:latin typeface="Times New Roman" pitchFamily="18" charset="0"/>
                <a:cs typeface="Times New Roman" pitchFamily="18" charset="0"/>
              </a:rPr>
              <a:t>The focused version narrow down to a specific cause (glacial melting), a specific place (the Arctic Circle), and a specific group that is affected (penguins). When in doubt, make a research question as narrow and focused as possible.</a:t>
            </a:r>
          </a:p>
          <a:p>
            <a:pPr marL="109728" indent="0" algn="just">
              <a:buNone/>
            </a:pPr>
            <a:endParaRPr lang="en-US" dirty="0"/>
          </a:p>
          <a:p>
            <a:pPr marL="109728" indent="0" algn="just">
              <a:buNone/>
            </a:pPr>
            <a:endParaRPr lang="en-US" dirty="0"/>
          </a:p>
        </p:txBody>
      </p:sp>
      <p:sp>
        <p:nvSpPr>
          <p:cNvPr id="2" name="Title 1"/>
          <p:cNvSpPr>
            <a:spLocks noGrp="1"/>
          </p:cNvSpPr>
          <p:nvPr>
            <p:ph type="title"/>
          </p:nvPr>
        </p:nvSpPr>
        <p:spPr/>
        <p:txBody>
          <a:bodyPr/>
          <a:lstStyle/>
          <a:p>
            <a:r>
              <a:rPr lang="en-US" dirty="0" smtClean="0"/>
              <a:t>Sample Research Question</a:t>
            </a:r>
            <a:endParaRPr lang="en-US" dirty="0"/>
          </a:p>
        </p:txBody>
      </p:sp>
    </p:spTree>
    <p:extLst>
      <p:ext uri="{BB962C8B-B14F-4D97-AF65-F5344CB8AC3E}">
        <p14:creationId xmlns:p14="http://schemas.microsoft.com/office/powerpoint/2010/main" val="10874415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228600" y="1371600"/>
            <a:ext cx="8763000" cy="4525963"/>
          </a:xfrm>
        </p:spPr>
        <p:txBody>
          <a:bodyPr>
            <a:normAutofit fontScale="85000" lnSpcReduction="10000"/>
          </a:bodyPr>
          <a:lstStyle/>
          <a:p>
            <a:pPr marL="109728" indent="0">
              <a:buNone/>
            </a:pPr>
            <a:r>
              <a:rPr lang="en-US" b="1" i="1" dirty="0" smtClean="0">
                <a:latin typeface="Times New Roman" pitchFamily="18" charset="0"/>
                <a:cs typeface="Times New Roman" pitchFamily="18" charset="0"/>
              </a:rPr>
              <a:t>Too simple 		     : How are doctors addressing the 					       diabetes in Malaysia</a:t>
            </a:r>
          </a:p>
          <a:p>
            <a:pPr marL="109728" indent="0">
              <a:buNone/>
            </a:pPr>
            <a:r>
              <a:rPr lang="en-US" b="1" i="1" dirty="0" smtClean="0">
                <a:latin typeface="Times New Roman" pitchFamily="18" charset="0"/>
                <a:cs typeface="Times New Roman" pitchFamily="18" charset="0"/>
              </a:rPr>
              <a:t>Appropriately complex   : What are the common traits of 				</a:t>
            </a:r>
            <a:r>
              <a:rPr lang="en-US" b="1" i="1" dirty="0">
                <a:latin typeface="Times New Roman" pitchFamily="18" charset="0"/>
                <a:cs typeface="Times New Roman" pitchFamily="18" charset="0"/>
              </a:rPr>
              <a:t> </a:t>
            </a:r>
            <a:r>
              <a:rPr lang="en-US" b="1" i="1" dirty="0" smtClean="0">
                <a:latin typeface="Times New Roman" pitchFamily="18" charset="0"/>
                <a:cs typeface="Times New Roman" pitchFamily="18" charset="0"/>
              </a:rPr>
              <a:t>	       those suffering from diabetes in 				                   Malaysia, and how can these 					      commonalities be used to aid the 				                   medical community in prevention 				      of the disease ?</a:t>
            </a:r>
          </a:p>
          <a:p>
            <a:pPr marL="109728" indent="0">
              <a:buNone/>
            </a:pPr>
            <a:endParaRPr lang="en-US" b="1" i="1" dirty="0" smtClean="0">
              <a:latin typeface="Times New Roman" pitchFamily="18" charset="0"/>
              <a:cs typeface="Times New Roman" pitchFamily="18" charset="0"/>
            </a:endParaRPr>
          </a:p>
          <a:p>
            <a:pPr marL="109728" indent="0" algn="just">
              <a:buNone/>
            </a:pPr>
            <a:r>
              <a:rPr lang="en-US" sz="2400" dirty="0" smtClean="0">
                <a:latin typeface="Times New Roman" pitchFamily="18" charset="0"/>
                <a:cs typeface="Times New Roman" pitchFamily="18" charset="0"/>
              </a:rPr>
              <a:t>The simple version of this question can be looked up online and answered in a few factual sentences, it leaves no room for analysis. The more complex version is written in two parts; it is thought provoking and requires both significant investigation and evaluation from the writer. As a general rule of thumb, if a quick Google search can answer a research question, its likely not very effective. </a:t>
            </a:r>
          </a:p>
          <a:p>
            <a:pPr marL="109728" indent="0" algn="just">
              <a:buNone/>
            </a:pPr>
            <a:endParaRPr lang="en-US" dirty="0" smtClean="0"/>
          </a:p>
          <a:p>
            <a:pPr marL="109728" indent="0" algn="just">
              <a:buNone/>
            </a:pPr>
            <a:endParaRPr lang="en-US" dirty="0"/>
          </a:p>
        </p:txBody>
      </p:sp>
      <p:sp>
        <p:nvSpPr>
          <p:cNvPr id="2" name="Title 1"/>
          <p:cNvSpPr>
            <a:spLocks noGrp="1"/>
          </p:cNvSpPr>
          <p:nvPr>
            <p:ph type="title"/>
          </p:nvPr>
        </p:nvSpPr>
        <p:spPr/>
        <p:txBody>
          <a:bodyPr/>
          <a:lstStyle/>
          <a:p>
            <a:r>
              <a:rPr lang="en-US" dirty="0" smtClean="0"/>
              <a:t>Sample Research Question</a:t>
            </a:r>
            <a:endParaRPr lang="en-US" dirty="0"/>
          </a:p>
        </p:txBody>
      </p:sp>
    </p:spTree>
    <p:extLst>
      <p:ext uri="{BB962C8B-B14F-4D97-AF65-F5344CB8AC3E}">
        <p14:creationId xmlns:p14="http://schemas.microsoft.com/office/powerpoint/2010/main" val="2046263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24000"/>
            <a:ext cx="8534400" cy="4525963"/>
          </a:xfrm>
        </p:spPr>
        <p:txBody>
          <a:bodyPr>
            <a:normAutofit fontScale="92500" lnSpcReduction="10000"/>
          </a:bodyPr>
          <a:lstStyle/>
          <a:p>
            <a:pPr marL="109728" indent="0" algn="just">
              <a:buNone/>
            </a:pPr>
            <a:r>
              <a:rPr lang="en-US" sz="2600" dirty="0" smtClean="0">
                <a:latin typeface="Times New Roman" pitchFamily="18" charset="0"/>
                <a:cs typeface="Times New Roman" pitchFamily="18" charset="0"/>
              </a:rPr>
              <a:t>Your research question helps readers to know the specific subject matters you will be addressing within a broad topic of environment history.</a:t>
            </a:r>
          </a:p>
          <a:p>
            <a:pPr marL="109728" indent="0" algn="just">
              <a:buNone/>
            </a:pPr>
            <a:endParaRPr lang="en-US" sz="3000" dirty="0" smtClean="0">
              <a:latin typeface="Times New Roman" pitchFamily="18" charset="0"/>
              <a:cs typeface="Times New Roman" pitchFamily="18" charset="0"/>
            </a:endParaRPr>
          </a:p>
          <a:p>
            <a:pPr marL="109728" indent="0" algn="just">
              <a:buNone/>
            </a:pPr>
            <a:r>
              <a:rPr lang="en-US" dirty="0" smtClean="0">
                <a:latin typeface="Times New Roman" pitchFamily="18" charset="0"/>
                <a:cs typeface="Times New Roman" pitchFamily="18" charset="0"/>
              </a:rPr>
              <a:t>For instance, suppose you are interested in </a:t>
            </a:r>
            <a:r>
              <a:rPr lang="en-US" b="1" i="1" dirty="0" smtClean="0">
                <a:latin typeface="Times New Roman" pitchFamily="18" charset="0"/>
                <a:cs typeface="Times New Roman" pitchFamily="18" charset="0"/>
              </a:rPr>
              <a:t>market development and its environmental effect</a:t>
            </a:r>
            <a:r>
              <a:rPr lang="en-US" dirty="0" smtClean="0">
                <a:latin typeface="Times New Roman" pitchFamily="18" charset="0"/>
                <a:cs typeface="Times New Roman" pitchFamily="18" charset="0"/>
              </a:rPr>
              <a:t>. </a:t>
            </a:r>
          </a:p>
          <a:p>
            <a:pPr marL="109728" indent="0" algn="just">
              <a:buNone/>
            </a:pPr>
            <a:r>
              <a:rPr lang="en-US" dirty="0" smtClean="0">
                <a:latin typeface="Times New Roman" pitchFamily="18" charset="0"/>
                <a:cs typeface="Times New Roman" pitchFamily="18" charset="0"/>
              </a:rPr>
              <a:t>If you asked, ‘What is the relationship between market development and environmental degradation’ ?</a:t>
            </a:r>
          </a:p>
          <a:p>
            <a:pPr marL="109728" indent="0" algn="just">
              <a:buNone/>
            </a:pPr>
            <a:endParaRPr lang="en-US" dirty="0" smtClean="0">
              <a:latin typeface="Times New Roman" pitchFamily="18" charset="0"/>
              <a:cs typeface="Times New Roman" pitchFamily="18" charset="0"/>
            </a:endParaRPr>
          </a:p>
          <a:p>
            <a:pPr marL="109728" indent="0" algn="just">
              <a:buNone/>
            </a:pPr>
            <a:r>
              <a:rPr lang="en-US" dirty="0" smtClean="0">
                <a:latin typeface="Times New Roman" pitchFamily="18" charset="0"/>
                <a:cs typeface="Times New Roman" pitchFamily="18" charset="0"/>
              </a:rPr>
              <a:t>Your question would be too broad. This question does not clearly define the problems you are interested in, nor does it put boundaries on your research project. </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t>RESEARCH QUESTION</a:t>
            </a:r>
            <a:endParaRPr lang="en-US" dirty="0"/>
          </a:p>
        </p:txBody>
      </p:sp>
    </p:spTree>
    <p:extLst>
      <p:ext uri="{BB962C8B-B14F-4D97-AF65-F5344CB8AC3E}">
        <p14:creationId xmlns:p14="http://schemas.microsoft.com/office/powerpoint/2010/main" val="3029008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24000"/>
            <a:ext cx="8534400" cy="4525963"/>
          </a:xfrm>
        </p:spPr>
        <p:txBody>
          <a:bodyPr>
            <a:normAutofit/>
          </a:bodyPr>
          <a:lstStyle/>
          <a:p>
            <a:pPr marL="109728" indent="0" algn="just">
              <a:buNone/>
            </a:pPr>
            <a:r>
              <a:rPr lang="en-US" b="1" i="1" dirty="0" smtClean="0">
                <a:latin typeface="Times New Roman" pitchFamily="18" charset="0"/>
                <a:cs typeface="Times New Roman" pitchFamily="18" charset="0"/>
              </a:rPr>
              <a:t>‘How did large-scale agriculture contribute to the Dust Bowl in the 1930s ?</a:t>
            </a:r>
          </a:p>
          <a:p>
            <a:pPr marL="109728" indent="0" algn="just">
              <a:buNone/>
            </a:pPr>
            <a:endParaRPr lang="en-US" b="1" i="1" dirty="0">
              <a:latin typeface="Times New Roman" pitchFamily="18" charset="0"/>
              <a:cs typeface="Times New Roman" pitchFamily="18" charset="0"/>
            </a:endParaRPr>
          </a:p>
          <a:p>
            <a:pPr marL="109728" indent="0" algn="just">
              <a:buNone/>
            </a:pPr>
            <a:r>
              <a:rPr lang="en-US" dirty="0" smtClean="0">
                <a:latin typeface="Times New Roman" pitchFamily="18" charset="0"/>
                <a:cs typeface="Times New Roman" pitchFamily="18" charset="0"/>
              </a:rPr>
              <a:t>This is more specific question, A well-articulated research questions provides you and your readers with critical information about your project by defining the focus of your research, its scope and your motivation. </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t>RESEARCH QUESTION</a:t>
            </a:r>
            <a:endParaRPr lang="en-US" dirty="0"/>
          </a:p>
        </p:txBody>
      </p:sp>
    </p:spTree>
    <p:extLst>
      <p:ext uri="{BB962C8B-B14F-4D97-AF65-F5344CB8AC3E}">
        <p14:creationId xmlns:p14="http://schemas.microsoft.com/office/powerpoint/2010/main" val="33515717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838200"/>
            <a:ext cx="8229600" cy="4525963"/>
          </a:xfrm>
        </p:spPr>
        <p:txBody>
          <a:bodyPr>
            <a:normAutofit fontScale="70000" lnSpcReduction="20000"/>
          </a:bodyPr>
          <a:lstStyle/>
          <a:p>
            <a:pPr marL="109728" indent="0" algn="ctr">
              <a:buNone/>
            </a:pPr>
            <a:r>
              <a:rPr lang="en-US" sz="3600" b="1" dirty="0" smtClean="0">
                <a:latin typeface="Times New Roman" pitchFamily="18" charset="0"/>
                <a:cs typeface="Times New Roman" pitchFamily="18" charset="0"/>
              </a:rPr>
              <a:t> LITERATURE REVIEW</a:t>
            </a:r>
          </a:p>
          <a:p>
            <a:pPr marL="109728" indent="0" algn="ctr">
              <a:buNone/>
            </a:pPr>
            <a:endParaRPr lang="en-US" sz="3600" b="1" dirty="0">
              <a:latin typeface="Times New Roman" pitchFamily="18" charset="0"/>
              <a:cs typeface="Times New Roman" pitchFamily="18" charset="0"/>
            </a:endParaRPr>
          </a:p>
          <a:p>
            <a:pPr marL="109728" indent="0" algn="ctr">
              <a:buNone/>
            </a:pPr>
            <a:r>
              <a:rPr lang="en-US" sz="3600" dirty="0">
                <a:latin typeface="Times New Roman" pitchFamily="18" charset="0"/>
                <a:cs typeface="Times New Roman" pitchFamily="18" charset="0"/>
              </a:rPr>
              <a:t>A literature review surveys books, scholarly articles, and any other sources relevant to a particular issue, area of research, or theory, and by so doing, provides a description, summary, and critical evaluation of these works in relation to the research problem being investigated. </a:t>
            </a:r>
            <a:endParaRPr lang="en-US" sz="3600" dirty="0" smtClean="0">
              <a:latin typeface="Times New Roman" pitchFamily="18" charset="0"/>
              <a:cs typeface="Times New Roman" pitchFamily="18" charset="0"/>
            </a:endParaRPr>
          </a:p>
          <a:p>
            <a:pPr marL="109728" indent="0" algn="ctr">
              <a:buNone/>
            </a:pPr>
            <a:endParaRPr lang="en-US" sz="3600" dirty="0" smtClean="0">
              <a:latin typeface="Times New Roman" pitchFamily="18" charset="0"/>
              <a:cs typeface="Times New Roman" pitchFamily="18" charset="0"/>
            </a:endParaRPr>
          </a:p>
          <a:p>
            <a:pPr marL="109728" indent="0" algn="ctr">
              <a:buNone/>
            </a:pPr>
            <a:r>
              <a:rPr lang="en-US" sz="3600" dirty="0" smtClean="0">
                <a:latin typeface="Times New Roman" pitchFamily="18" charset="0"/>
                <a:cs typeface="Times New Roman" pitchFamily="18" charset="0"/>
              </a:rPr>
              <a:t>Literature </a:t>
            </a:r>
            <a:r>
              <a:rPr lang="en-US" sz="3600" dirty="0">
                <a:latin typeface="Times New Roman" pitchFamily="18" charset="0"/>
                <a:cs typeface="Times New Roman" pitchFamily="18" charset="0"/>
              </a:rPr>
              <a:t>reviews are designed to provide an overview of sources you have explored while researching a particular topic and to demonstrate to your readers how your research fits within a larger field of study.</a:t>
            </a:r>
            <a:endParaRPr lang="en-US"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2038978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1252"/>
            <a:ext cx="9143999" cy="10261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2387" y="0"/>
            <a:ext cx="4741612" cy="599315"/>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187" cy="1019937"/>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70416" y="207872"/>
            <a:ext cx="9145606" cy="900811"/>
          </a:xfrm>
          <a:prstGeom prst="rect">
            <a:avLst/>
          </a:prstGeom>
          <a:blipFill>
            <a:blip r:embed="rId6" cstate="print"/>
            <a:stretch>
              <a:fillRect/>
            </a:stretch>
          </a:blipFill>
        </p:spPr>
        <p:txBody>
          <a:bodyPr wrap="square" lIns="0" tIns="0" rIns="0" bIns="0" rtlCol="0"/>
          <a:lstStyle/>
          <a:p>
            <a:endParaRPr/>
          </a:p>
        </p:txBody>
      </p:sp>
      <p:sp>
        <p:nvSpPr>
          <p:cNvPr id="8" name="object 8"/>
          <p:cNvSpPr/>
          <p:nvPr/>
        </p:nvSpPr>
        <p:spPr>
          <a:xfrm>
            <a:off x="8831580" y="606551"/>
            <a:ext cx="312420" cy="899160"/>
          </a:xfrm>
          <a:prstGeom prst="rect">
            <a:avLst/>
          </a:prstGeom>
          <a:blipFill>
            <a:blip r:embed="rId7" cstate="print"/>
            <a:stretch>
              <a:fillRect/>
            </a:stretch>
          </a:blipFill>
        </p:spPr>
        <p:txBody>
          <a:bodyPr wrap="square" lIns="0" tIns="0" rIns="0" bIns="0" rtlCol="0"/>
          <a:lstStyle/>
          <a:p>
            <a:endParaRPr/>
          </a:p>
        </p:txBody>
      </p:sp>
      <p:sp>
        <p:nvSpPr>
          <p:cNvPr id="10" name="object 10"/>
          <p:cNvSpPr txBox="1">
            <a:spLocks noGrp="1"/>
          </p:cNvSpPr>
          <p:nvPr>
            <p:ph idx="1"/>
          </p:nvPr>
        </p:nvSpPr>
        <p:spPr>
          <a:xfrm>
            <a:off x="430793" y="1828800"/>
            <a:ext cx="8229600" cy="3798476"/>
          </a:xfrm>
          <a:prstGeom prst="rect">
            <a:avLst/>
          </a:prstGeom>
        </p:spPr>
        <p:txBody>
          <a:bodyPr vert="horz" wrap="square" lIns="0" tIns="12700" rIns="0" bIns="0" rtlCol="0">
            <a:spAutoFit/>
          </a:bodyPr>
          <a:lstStyle/>
          <a:p>
            <a:pPr marL="583565" marR="5080" indent="-571500">
              <a:lnSpc>
                <a:spcPct val="100000"/>
              </a:lnSpc>
              <a:spcBef>
                <a:spcPts val="100"/>
              </a:spcBef>
              <a:buFont typeface="Arial" pitchFamily="34" charset="0"/>
              <a:buChar char="•"/>
            </a:pPr>
            <a:r>
              <a:rPr sz="2400" spc="-160" dirty="0" smtClean="0">
                <a:latin typeface="Times New Roman" pitchFamily="18" charset="0"/>
                <a:cs typeface="Times New Roman" pitchFamily="18" charset="0"/>
              </a:rPr>
              <a:t>The </a:t>
            </a:r>
            <a:r>
              <a:rPr sz="2400" spc="-5" dirty="0">
                <a:latin typeface="Times New Roman" pitchFamily="18" charset="0"/>
                <a:cs typeface="Times New Roman" pitchFamily="18" charset="0"/>
              </a:rPr>
              <a:t>need for an </a:t>
            </a:r>
            <a:r>
              <a:rPr sz="2400" dirty="0">
                <a:latin typeface="Times New Roman" pitchFamily="18" charset="0"/>
                <a:cs typeface="Times New Roman" pitchFamily="18" charset="0"/>
              </a:rPr>
              <a:t>honest, </a:t>
            </a:r>
            <a:r>
              <a:rPr sz="2400" spc="-5" dirty="0">
                <a:latin typeface="Times New Roman" pitchFamily="18" charset="0"/>
                <a:cs typeface="Times New Roman" pitchFamily="18" charset="0"/>
              </a:rPr>
              <a:t>truthful,  accurate and </a:t>
            </a:r>
            <a:r>
              <a:rPr sz="2400" dirty="0">
                <a:latin typeface="Times New Roman" pitchFamily="18" charset="0"/>
                <a:cs typeface="Times New Roman" pitchFamily="18" charset="0"/>
              </a:rPr>
              <a:t>complete</a:t>
            </a:r>
            <a:r>
              <a:rPr sz="2400" spc="-65" dirty="0">
                <a:latin typeface="Times New Roman" pitchFamily="18" charset="0"/>
                <a:cs typeface="Times New Roman" pitchFamily="18" charset="0"/>
              </a:rPr>
              <a:t> </a:t>
            </a:r>
            <a:r>
              <a:rPr sz="2400" dirty="0">
                <a:latin typeface="Times New Roman" pitchFamily="18" charset="0"/>
                <a:cs typeface="Times New Roman" pitchFamily="18" charset="0"/>
              </a:rPr>
              <a:t>investigation</a:t>
            </a:r>
          </a:p>
          <a:p>
            <a:pPr marL="583565" marR="486409" indent="-571500">
              <a:lnSpc>
                <a:spcPct val="100000"/>
              </a:lnSpc>
              <a:spcBef>
                <a:spcPts val="865"/>
              </a:spcBef>
              <a:buFont typeface="Arial" pitchFamily="34" charset="0"/>
              <a:buChar char="•"/>
            </a:pPr>
            <a:r>
              <a:rPr sz="2400" spc="-80" dirty="0" smtClean="0">
                <a:latin typeface="Times New Roman" pitchFamily="18" charset="0"/>
                <a:cs typeface="Times New Roman" pitchFamily="18" charset="0"/>
              </a:rPr>
              <a:t>Focused </a:t>
            </a:r>
            <a:r>
              <a:rPr sz="2400" dirty="0">
                <a:latin typeface="Times New Roman" pitchFamily="18" charset="0"/>
                <a:cs typeface="Times New Roman" pitchFamily="18" charset="0"/>
              </a:rPr>
              <a:t>on the goals of </a:t>
            </a:r>
            <a:r>
              <a:rPr sz="2400" spc="-85" dirty="0">
                <a:latin typeface="Times New Roman" pitchFamily="18" charset="0"/>
                <a:cs typeface="Times New Roman" pitchFamily="18" charset="0"/>
              </a:rPr>
              <a:t>problem-  </a:t>
            </a:r>
            <a:r>
              <a:rPr sz="2400" dirty="0">
                <a:latin typeface="Times New Roman" pitchFamily="18" charset="0"/>
                <a:cs typeface="Times New Roman" pitchFamily="18" charset="0"/>
              </a:rPr>
              <a:t>solving</a:t>
            </a:r>
          </a:p>
          <a:p>
            <a:pPr marL="583565" marR="917575" indent="-571500">
              <a:lnSpc>
                <a:spcPct val="100000"/>
              </a:lnSpc>
              <a:spcBef>
                <a:spcPts val="865"/>
              </a:spcBef>
              <a:buFont typeface="Arial" pitchFamily="34" charset="0"/>
              <a:buChar char="•"/>
            </a:pPr>
            <a:r>
              <a:rPr sz="2400" spc="-80" dirty="0" smtClean="0">
                <a:latin typeface="Times New Roman" pitchFamily="18" charset="0"/>
                <a:cs typeface="Times New Roman" pitchFamily="18" charset="0"/>
              </a:rPr>
              <a:t>Pursues </a:t>
            </a:r>
            <a:r>
              <a:rPr sz="2400" dirty="0">
                <a:latin typeface="Times New Roman" pitchFamily="18" charset="0"/>
                <a:cs typeface="Times New Roman" pitchFamily="18" charset="0"/>
              </a:rPr>
              <a:t>a </a:t>
            </a:r>
            <a:r>
              <a:rPr sz="2400" spc="-5" dirty="0">
                <a:latin typeface="Times New Roman" pitchFamily="18" charset="0"/>
                <a:cs typeface="Times New Roman" pitchFamily="18" charset="0"/>
              </a:rPr>
              <a:t>step-by-step, </a:t>
            </a:r>
            <a:r>
              <a:rPr sz="2400" spc="-85" dirty="0">
                <a:latin typeface="Times New Roman" pitchFamily="18" charset="0"/>
                <a:cs typeface="Times New Roman" pitchFamily="18" charset="0"/>
              </a:rPr>
              <a:t>logical,  </a:t>
            </a:r>
            <a:r>
              <a:rPr sz="2400" dirty="0">
                <a:latin typeface="Times New Roman" pitchFamily="18" charset="0"/>
                <a:cs typeface="Times New Roman" pitchFamily="18" charset="0"/>
              </a:rPr>
              <a:t>organised </a:t>
            </a:r>
            <a:r>
              <a:rPr sz="2400" spc="-5" dirty="0">
                <a:latin typeface="Times New Roman" pitchFamily="18" charset="0"/>
                <a:cs typeface="Times New Roman" pitchFamily="18" charset="0"/>
              </a:rPr>
              <a:t>and rigorous</a:t>
            </a:r>
            <a:r>
              <a:rPr sz="2400" spc="-35" dirty="0">
                <a:latin typeface="Times New Roman" pitchFamily="18" charset="0"/>
                <a:cs typeface="Times New Roman" pitchFamily="18" charset="0"/>
              </a:rPr>
              <a:t> </a:t>
            </a:r>
            <a:r>
              <a:rPr sz="2400" spc="-5" dirty="0" smtClean="0">
                <a:latin typeface="Times New Roman" pitchFamily="18" charset="0"/>
                <a:cs typeface="Times New Roman" pitchFamily="18" charset="0"/>
              </a:rPr>
              <a:t>method</a:t>
            </a:r>
            <a:endParaRPr lang="en-US" sz="2400" spc="-5" dirty="0" smtClean="0">
              <a:latin typeface="Times New Roman" pitchFamily="18" charset="0"/>
              <a:cs typeface="Times New Roman" pitchFamily="18" charset="0"/>
            </a:endParaRPr>
          </a:p>
          <a:p>
            <a:pPr marL="583565" marR="917575" indent="-571500">
              <a:lnSpc>
                <a:spcPct val="100000"/>
              </a:lnSpc>
              <a:spcBef>
                <a:spcPts val="865"/>
              </a:spcBef>
              <a:buFont typeface="Arial" pitchFamily="34" charset="0"/>
              <a:buChar char="•"/>
            </a:pPr>
            <a:r>
              <a:rPr lang="en-US" sz="2400" spc="-5" dirty="0" smtClean="0">
                <a:latin typeface="Times New Roman" pitchFamily="18" charset="0"/>
                <a:cs typeface="Times New Roman" pitchFamily="18" charset="0"/>
              </a:rPr>
              <a:t>A systematic investigation to increase knowledge and/or understanding</a:t>
            </a:r>
          </a:p>
          <a:p>
            <a:pPr marL="583565" marR="917575" indent="-571500">
              <a:lnSpc>
                <a:spcPct val="100000"/>
              </a:lnSpc>
              <a:spcBef>
                <a:spcPts val="865"/>
              </a:spcBef>
              <a:buFont typeface="Arial" pitchFamily="34" charset="0"/>
              <a:buChar char="•"/>
            </a:pPr>
            <a:r>
              <a:rPr lang="en-US" sz="2400" spc="-5" dirty="0" smtClean="0">
                <a:latin typeface="Times New Roman" pitchFamily="18" charset="0"/>
                <a:cs typeface="Times New Roman" pitchFamily="18" charset="0"/>
              </a:rPr>
              <a:t>Purpose of basic research: extension of knowledge, contribute to the development of knowledge</a:t>
            </a:r>
            <a:endParaRPr sz="2400" dirty="0">
              <a:latin typeface="Times New Roman" pitchFamily="18" charset="0"/>
              <a:cs typeface="Times New Roman" pitchFamily="18" charset="0"/>
            </a:endParaRPr>
          </a:p>
        </p:txBody>
      </p:sp>
      <p:sp>
        <p:nvSpPr>
          <p:cNvPr id="11" name="Title 10"/>
          <p:cNvSpPr>
            <a:spLocks noGrp="1"/>
          </p:cNvSpPr>
          <p:nvPr>
            <p:ph type="title"/>
          </p:nvPr>
        </p:nvSpPr>
        <p:spPr>
          <a:xfrm>
            <a:off x="762000" y="1056131"/>
            <a:ext cx="3152139" cy="492443"/>
          </a:xfrm>
        </p:spPr>
        <p:txBody>
          <a:bodyPr>
            <a:normAutofit fontScale="90000"/>
          </a:bodyPr>
          <a:lstStyle/>
          <a:p>
            <a:r>
              <a:rPr lang="en-US" sz="3200" b="1" dirty="0" smtClean="0">
                <a:solidFill>
                  <a:srgbClr val="002060"/>
                </a:solidFill>
                <a:latin typeface="Times New Roman" pitchFamily="18" charset="0"/>
                <a:cs typeface="Times New Roman" pitchFamily="18" charset="0"/>
              </a:rPr>
              <a:t>RESEARCH </a:t>
            </a:r>
            <a:endParaRPr lang="en-US" sz="3200" b="1" dirty="0">
              <a:solidFill>
                <a:srgbClr val="002060"/>
              </a:solidFill>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0" y="1066800"/>
            <a:ext cx="8229600" cy="4995672"/>
          </a:xfrm>
        </p:spPr>
        <p:txBody>
          <a:bodyPr>
            <a:normAutofit fontScale="92500" lnSpcReduction="10000"/>
          </a:bodyPr>
          <a:lstStyle/>
          <a:p>
            <a:pPr marL="109728" indent="0" algn="just">
              <a:buNone/>
            </a:pPr>
            <a:r>
              <a:rPr lang="en-US" b="1" dirty="0">
                <a:latin typeface="Times New Roman" pitchFamily="18" charset="0"/>
                <a:cs typeface="Times New Roman" pitchFamily="18" charset="0"/>
              </a:rPr>
              <a:t>The purpose of a literature review is to</a:t>
            </a:r>
            <a:r>
              <a:rPr lang="en-US" b="1" dirty="0" smtClean="0">
                <a:latin typeface="Times New Roman" pitchFamily="18" charset="0"/>
                <a:cs typeface="Times New Roman" pitchFamily="18" charset="0"/>
              </a:rPr>
              <a:t>:</a:t>
            </a:r>
          </a:p>
          <a:p>
            <a:pPr marL="109728" indent="0" algn="just">
              <a:buNone/>
            </a:pPr>
            <a:endParaRPr lang="en-US" dirty="0">
              <a:latin typeface="Times New Roman" pitchFamily="18" charset="0"/>
              <a:cs typeface="Times New Roman" pitchFamily="18" charset="0"/>
            </a:endParaRPr>
          </a:p>
          <a:p>
            <a:pPr algn="just"/>
            <a:r>
              <a:rPr lang="en-US" dirty="0">
                <a:latin typeface="Times New Roman" pitchFamily="18" charset="0"/>
                <a:cs typeface="Times New Roman" pitchFamily="18" charset="0"/>
              </a:rPr>
              <a:t>Place each work in the context of its contribution to understanding the research problem being studied.</a:t>
            </a:r>
          </a:p>
          <a:p>
            <a:pPr algn="just"/>
            <a:r>
              <a:rPr lang="en-US" dirty="0">
                <a:latin typeface="Times New Roman" pitchFamily="18" charset="0"/>
                <a:cs typeface="Times New Roman" pitchFamily="18" charset="0"/>
              </a:rPr>
              <a:t>Describe the relationship of each work to the others under consideration.</a:t>
            </a:r>
          </a:p>
          <a:p>
            <a:pPr algn="just"/>
            <a:r>
              <a:rPr lang="en-US" dirty="0">
                <a:latin typeface="Times New Roman" pitchFamily="18" charset="0"/>
                <a:cs typeface="Times New Roman" pitchFamily="18" charset="0"/>
              </a:rPr>
              <a:t>Identify new ways to interpret prior research.</a:t>
            </a:r>
          </a:p>
          <a:p>
            <a:pPr algn="just"/>
            <a:r>
              <a:rPr lang="en-US" dirty="0">
                <a:latin typeface="Times New Roman" pitchFamily="18" charset="0"/>
                <a:cs typeface="Times New Roman" pitchFamily="18" charset="0"/>
              </a:rPr>
              <a:t>Reveal any gaps that exist in the literature.</a:t>
            </a:r>
          </a:p>
          <a:p>
            <a:pPr algn="just"/>
            <a:r>
              <a:rPr lang="en-US" dirty="0">
                <a:latin typeface="Times New Roman" pitchFamily="18" charset="0"/>
                <a:cs typeface="Times New Roman" pitchFamily="18" charset="0"/>
              </a:rPr>
              <a:t>Resolve conflicts amongst seemingly </a:t>
            </a:r>
            <a:r>
              <a:rPr lang="en-US" dirty="0" smtClean="0">
                <a:latin typeface="Times New Roman" pitchFamily="18" charset="0"/>
                <a:cs typeface="Times New Roman" pitchFamily="18" charset="0"/>
              </a:rPr>
              <a:t>inconsistent </a:t>
            </a:r>
            <a:r>
              <a:rPr lang="en-US" dirty="0">
                <a:latin typeface="Times New Roman" pitchFamily="18" charset="0"/>
                <a:cs typeface="Times New Roman" pitchFamily="18" charset="0"/>
              </a:rPr>
              <a:t>previous studies.</a:t>
            </a:r>
          </a:p>
          <a:p>
            <a:pPr algn="just"/>
            <a:r>
              <a:rPr lang="en-US" dirty="0">
                <a:latin typeface="Times New Roman" pitchFamily="18" charset="0"/>
                <a:cs typeface="Times New Roman" pitchFamily="18" charset="0"/>
              </a:rPr>
              <a:t>Identify areas of prior scholarship to prevent duplication of effort.</a:t>
            </a:r>
          </a:p>
          <a:p>
            <a:pPr algn="just"/>
            <a:r>
              <a:rPr lang="en-US" dirty="0">
                <a:latin typeface="Times New Roman" pitchFamily="18" charset="0"/>
                <a:cs typeface="Times New Roman" pitchFamily="18" charset="0"/>
              </a:rPr>
              <a:t>Point the way in fulfilling a need for additional research.</a:t>
            </a:r>
          </a:p>
          <a:p>
            <a:pPr marL="109728" indent="0">
              <a:buNone/>
            </a:pPr>
            <a:endParaRPr lang="en-US" dirty="0"/>
          </a:p>
        </p:txBody>
      </p:sp>
      <p:sp>
        <p:nvSpPr>
          <p:cNvPr id="3" name="Title 2"/>
          <p:cNvSpPr>
            <a:spLocks noGrp="1"/>
          </p:cNvSpPr>
          <p:nvPr>
            <p:ph type="title"/>
          </p:nvPr>
        </p:nvSpPr>
        <p:spPr>
          <a:xfrm>
            <a:off x="457200" y="152400"/>
            <a:ext cx="8229600" cy="1143000"/>
          </a:xfrm>
        </p:spPr>
        <p:txBody>
          <a:bodyPr/>
          <a:lstStyle/>
          <a:p>
            <a:r>
              <a:rPr lang="en-US" dirty="0" smtClean="0">
                <a:solidFill>
                  <a:srgbClr val="002060"/>
                </a:solidFill>
                <a:latin typeface="Times New Roman" pitchFamily="18" charset="0"/>
                <a:cs typeface="Times New Roman" pitchFamily="18" charset="0"/>
              </a:rPr>
              <a:t>Literature Review</a:t>
            </a:r>
            <a:endParaRPr lang="en-US"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2874634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109728" indent="0" algn="just">
              <a:buNone/>
            </a:pPr>
            <a:r>
              <a:rPr lang="en-US" b="1" dirty="0">
                <a:latin typeface="Times New Roman" pitchFamily="18" charset="0"/>
                <a:cs typeface="Times New Roman" pitchFamily="18" charset="0"/>
              </a:rPr>
              <a:t>The structure of a literature review should include the following</a:t>
            </a:r>
            <a:r>
              <a:rPr lang="en-US" dirty="0" smtClean="0">
                <a:latin typeface="Times New Roman" pitchFamily="18" charset="0"/>
                <a:cs typeface="Times New Roman" pitchFamily="18" charset="0"/>
              </a:rPr>
              <a:t>:</a:t>
            </a:r>
          </a:p>
          <a:p>
            <a:pPr marL="109728" indent="0" algn="just">
              <a:buNone/>
            </a:pPr>
            <a:endParaRPr lang="en-US" dirty="0">
              <a:latin typeface="Times New Roman" pitchFamily="18" charset="0"/>
              <a:cs typeface="Times New Roman" pitchFamily="18" charset="0"/>
            </a:endParaRPr>
          </a:p>
          <a:p>
            <a:pPr algn="just"/>
            <a:r>
              <a:rPr lang="en-US" dirty="0">
                <a:latin typeface="Times New Roman" pitchFamily="18" charset="0"/>
                <a:cs typeface="Times New Roman" pitchFamily="18" charset="0"/>
              </a:rPr>
              <a:t>An overview of the subject, issue, or theory under consideration, along with the objectives of the literature review,</a:t>
            </a:r>
          </a:p>
          <a:p>
            <a:pPr algn="just"/>
            <a:r>
              <a:rPr lang="en-US" dirty="0">
                <a:latin typeface="Times New Roman" pitchFamily="18" charset="0"/>
                <a:cs typeface="Times New Roman" pitchFamily="18" charset="0"/>
              </a:rPr>
              <a:t>Division of works under review into themes or categories [e.g. works that support a particular position, those against, and those offering alternative approaches entirely],</a:t>
            </a:r>
          </a:p>
          <a:p>
            <a:pPr algn="just"/>
            <a:r>
              <a:rPr lang="en-US" dirty="0">
                <a:latin typeface="Times New Roman" pitchFamily="18" charset="0"/>
                <a:cs typeface="Times New Roman" pitchFamily="18" charset="0"/>
              </a:rPr>
              <a:t>An explanation of how each work is similar to and how it varies from the others,</a:t>
            </a:r>
          </a:p>
          <a:p>
            <a:pPr algn="just"/>
            <a:r>
              <a:rPr lang="en-US" dirty="0">
                <a:latin typeface="Times New Roman" pitchFamily="18" charset="0"/>
                <a:cs typeface="Times New Roman" pitchFamily="18" charset="0"/>
              </a:rPr>
              <a:t>Conclusions as to which pieces are best considered in their argument, are most convincing of their opinions, and make the greatest contribution to the understanding and development of their area of research.</a:t>
            </a:r>
          </a:p>
          <a:p>
            <a:pPr marL="109728" indent="0">
              <a:buNone/>
            </a:pPr>
            <a:endParaRPr lang="en-US" dirty="0"/>
          </a:p>
        </p:txBody>
      </p:sp>
      <p:sp>
        <p:nvSpPr>
          <p:cNvPr id="3" name="Title 2"/>
          <p:cNvSpPr>
            <a:spLocks noGrp="1"/>
          </p:cNvSpPr>
          <p:nvPr>
            <p:ph type="title"/>
          </p:nvPr>
        </p:nvSpPr>
        <p:spPr/>
        <p:txBody>
          <a:bodyPr/>
          <a:lstStyle/>
          <a:p>
            <a:r>
              <a:rPr lang="en-US" dirty="0" smtClean="0">
                <a:solidFill>
                  <a:srgbClr val="002060"/>
                </a:solidFill>
                <a:latin typeface="Times New Roman" pitchFamily="18" charset="0"/>
                <a:cs typeface="Times New Roman" pitchFamily="18" charset="0"/>
              </a:rPr>
              <a:t>Literature Review</a:t>
            </a:r>
            <a:endParaRPr lang="en-US"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53796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ctr">
              <a:buNone/>
            </a:pPr>
            <a:r>
              <a:rPr lang="en-US" dirty="0" smtClean="0">
                <a:latin typeface="Times New Roman" pitchFamily="18" charset="0"/>
                <a:cs typeface="Times New Roman" pitchFamily="18" charset="0"/>
              </a:rPr>
              <a:t>Best way to refer Literature Review</a:t>
            </a:r>
          </a:p>
          <a:p>
            <a:pPr marL="109728" indent="0" algn="ctr">
              <a:buNone/>
            </a:pPr>
            <a:r>
              <a:rPr lang="en-US" b="1" dirty="0" smtClean="0">
                <a:latin typeface="Times New Roman" pitchFamily="18" charset="0"/>
                <a:cs typeface="Times New Roman" pitchFamily="18" charset="0"/>
              </a:rPr>
              <a:t>LITERATURE REVIEW MAPPING</a:t>
            </a:r>
          </a:p>
          <a:p>
            <a:pPr marL="109728" indent="0" algn="ctr">
              <a:buNone/>
            </a:pPr>
            <a:endParaRPr lang="en-US" b="1" dirty="0" smtClean="0">
              <a:latin typeface="Times New Roman" pitchFamily="18" charset="0"/>
              <a:cs typeface="Times New Roman" pitchFamily="18" charset="0"/>
            </a:endParaRPr>
          </a:p>
          <a:p>
            <a:pPr marL="109728" indent="0" algn="ctr">
              <a:buNone/>
            </a:pPr>
            <a:r>
              <a:rPr lang="en-US" b="1" dirty="0" smtClean="0">
                <a:latin typeface="Times New Roman" pitchFamily="18" charset="0"/>
                <a:cs typeface="Times New Roman" pitchFamily="18" charset="0"/>
              </a:rPr>
              <a:t>QUANTITATIVE RESEARCH</a:t>
            </a:r>
          </a:p>
        </p:txBody>
      </p:sp>
      <p:graphicFrame>
        <p:nvGraphicFramePr>
          <p:cNvPr id="4" name="Table 3"/>
          <p:cNvGraphicFramePr>
            <a:graphicFrameLocks noGrp="1"/>
          </p:cNvGraphicFramePr>
          <p:nvPr>
            <p:extLst>
              <p:ext uri="{D42A27DB-BD31-4B8C-83A1-F6EECF244321}">
                <p14:modId xmlns:p14="http://schemas.microsoft.com/office/powerpoint/2010/main" val="3058387182"/>
              </p:ext>
            </p:extLst>
          </p:nvPr>
        </p:nvGraphicFramePr>
        <p:xfrm>
          <a:off x="304800" y="3505200"/>
          <a:ext cx="8610600" cy="1143000"/>
        </p:xfrm>
        <a:graphic>
          <a:graphicData uri="http://schemas.openxmlformats.org/drawingml/2006/table">
            <a:tbl>
              <a:tblPr firstRow="1" bandRow="1">
                <a:tableStyleId>{5C22544A-7EE6-4342-B048-85BDC9FD1C3A}</a:tableStyleId>
              </a:tblPr>
              <a:tblGrid>
                <a:gridCol w="786356"/>
                <a:gridCol w="1179534"/>
                <a:gridCol w="1336805"/>
                <a:gridCol w="550449"/>
                <a:gridCol w="629085"/>
                <a:gridCol w="1100899"/>
                <a:gridCol w="864992"/>
                <a:gridCol w="1258170"/>
                <a:gridCol w="904310"/>
              </a:tblGrid>
              <a:tr h="1143000">
                <a:tc>
                  <a:txBody>
                    <a:bodyPr/>
                    <a:lstStyle/>
                    <a:p>
                      <a:r>
                        <a:rPr lang="en-US" sz="1400" dirty="0" smtClean="0">
                          <a:latin typeface="Times New Roman" pitchFamily="18" charset="0"/>
                          <a:cs typeface="Times New Roman" pitchFamily="18" charset="0"/>
                        </a:rPr>
                        <a:t>TITLE</a:t>
                      </a:r>
                      <a:endParaRPr lang="en-US" sz="1400" dirty="0">
                        <a:latin typeface="Times New Roman" pitchFamily="18" charset="0"/>
                        <a:cs typeface="Times New Roman" pitchFamily="18" charset="0"/>
                      </a:endParaRPr>
                    </a:p>
                  </a:txBody>
                  <a:tcPr/>
                </a:tc>
                <a:tc>
                  <a:txBody>
                    <a:bodyPr/>
                    <a:lstStyle/>
                    <a:p>
                      <a:r>
                        <a:rPr lang="en-US" sz="1400" dirty="0" smtClean="0">
                          <a:latin typeface="Times New Roman" pitchFamily="18" charset="0"/>
                          <a:cs typeface="Times New Roman" pitchFamily="18" charset="0"/>
                        </a:rPr>
                        <a:t>AUTHOR/</a:t>
                      </a:r>
                    </a:p>
                    <a:p>
                      <a:r>
                        <a:rPr lang="en-US" sz="1400" dirty="0" smtClean="0">
                          <a:latin typeface="Times New Roman" pitchFamily="18" charset="0"/>
                          <a:cs typeface="Times New Roman" pitchFamily="18" charset="0"/>
                        </a:rPr>
                        <a:t>YEAR</a:t>
                      </a:r>
                      <a:endParaRPr lang="en-US" sz="1400" dirty="0">
                        <a:latin typeface="Times New Roman" pitchFamily="18" charset="0"/>
                        <a:cs typeface="Times New Roman" pitchFamily="18" charset="0"/>
                      </a:endParaRPr>
                    </a:p>
                  </a:txBody>
                  <a:tcPr/>
                </a:tc>
                <a:tc>
                  <a:txBody>
                    <a:bodyPr/>
                    <a:lstStyle/>
                    <a:p>
                      <a:r>
                        <a:rPr lang="en-US" sz="1400" dirty="0" smtClean="0">
                          <a:latin typeface="Times New Roman" pitchFamily="18" charset="0"/>
                          <a:cs typeface="Times New Roman" pitchFamily="18" charset="0"/>
                        </a:rPr>
                        <a:t>JOURNAL</a:t>
                      </a:r>
                      <a:endParaRPr lang="en-US" sz="1400" dirty="0">
                        <a:latin typeface="Times New Roman" pitchFamily="18" charset="0"/>
                        <a:cs typeface="Times New Roman" pitchFamily="18" charset="0"/>
                      </a:endParaRPr>
                    </a:p>
                  </a:txBody>
                  <a:tcPr/>
                </a:tc>
                <a:tc>
                  <a:txBody>
                    <a:bodyPr/>
                    <a:lstStyle/>
                    <a:p>
                      <a:r>
                        <a:rPr lang="en-US" sz="1400" dirty="0" smtClean="0">
                          <a:latin typeface="Times New Roman" pitchFamily="18" charset="0"/>
                          <a:cs typeface="Times New Roman" pitchFamily="18" charset="0"/>
                        </a:rPr>
                        <a:t>IV</a:t>
                      </a:r>
                      <a:endParaRPr lang="en-US" sz="1400" dirty="0">
                        <a:latin typeface="Times New Roman" pitchFamily="18" charset="0"/>
                        <a:cs typeface="Times New Roman" pitchFamily="18" charset="0"/>
                      </a:endParaRPr>
                    </a:p>
                  </a:txBody>
                  <a:tcPr/>
                </a:tc>
                <a:tc>
                  <a:txBody>
                    <a:bodyPr/>
                    <a:lstStyle/>
                    <a:p>
                      <a:r>
                        <a:rPr lang="en-US" sz="1400" dirty="0" smtClean="0">
                          <a:latin typeface="Times New Roman" pitchFamily="18" charset="0"/>
                          <a:cs typeface="Times New Roman" pitchFamily="18" charset="0"/>
                        </a:rPr>
                        <a:t>DV</a:t>
                      </a:r>
                      <a:endParaRPr lang="en-US" sz="1400" dirty="0">
                        <a:latin typeface="Times New Roman" pitchFamily="18" charset="0"/>
                        <a:cs typeface="Times New Roman" pitchFamily="18" charset="0"/>
                      </a:endParaRPr>
                    </a:p>
                  </a:txBody>
                  <a:tcPr/>
                </a:tc>
                <a:tc>
                  <a:txBody>
                    <a:bodyPr/>
                    <a:lstStyle/>
                    <a:p>
                      <a:r>
                        <a:rPr lang="en-US" sz="1400" dirty="0" smtClean="0">
                          <a:latin typeface="Times New Roman" pitchFamily="18" charset="0"/>
                          <a:cs typeface="Times New Roman" pitchFamily="18" charset="0"/>
                        </a:rPr>
                        <a:t>Mediator/Moderator</a:t>
                      </a:r>
                      <a:endParaRPr lang="en-US" sz="1400" dirty="0">
                        <a:latin typeface="Times New Roman" pitchFamily="18" charset="0"/>
                        <a:cs typeface="Times New Roman" pitchFamily="18" charset="0"/>
                      </a:endParaRPr>
                    </a:p>
                  </a:txBody>
                  <a:tcPr/>
                </a:tc>
                <a:tc>
                  <a:txBody>
                    <a:bodyPr/>
                    <a:lstStyle/>
                    <a:p>
                      <a:r>
                        <a:rPr lang="en-US" sz="1400" dirty="0" smtClean="0">
                          <a:latin typeface="Times New Roman" pitchFamily="18" charset="0"/>
                          <a:cs typeface="Times New Roman" pitchFamily="18" charset="0"/>
                        </a:rPr>
                        <a:t>Theory</a:t>
                      </a:r>
                      <a:endParaRPr lang="en-US" sz="1400" dirty="0">
                        <a:latin typeface="Times New Roman" pitchFamily="18" charset="0"/>
                        <a:cs typeface="Times New Roman" pitchFamily="18" charset="0"/>
                      </a:endParaRPr>
                    </a:p>
                  </a:txBody>
                  <a:tcPr/>
                </a:tc>
                <a:tc>
                  <a:txBody>
                    <a:bodyPr/>
                    <a:lstStyle/>
                    <a:p>
                      <a:r>
                        <a:rPr lang="en-US" sz="1400" dirty="0" smtClean="0">
                          <a:latin typeface="Times New Roman" pitchFamily="18" charset="0"/>
                          <a:cs typeface="Times New Roman" pitchFamily="18" charset="0"/>
                        </a:rPr>
                        <a:t>Methodology</a:t>
                      </a:r>
                      <a:endParaRPr lang="en-US" sz="1400" dirty="0">
                        <a:latin typeface="Times New Roman" pitchFamily="18" charset="0"/>
                        <a:cs typeface="Times New Roman" pitchFamily="18" charset="0"/>
                      </a:endParaRPr>
                    </a:p>
                  </a:txBody>
                  <a:tcPr/>
                </a:tc>
                <a:tc>
                  <a:txBody>
                    <a:bodyPr/>
                    <a:lstStyle/>
                    <a:p>
                      <a:r>
                        <a:rPr lang="en-US" sz="1400" dirty="0" smtClean="0">
                          <a:latin typeface="Times New Roman" pitchFamily="18" charset="0"/>
                          <a:cs typeface="Times New Roman" pitchFamily="18" charset="0"/>
                        </a:rPr>
                        <a:t>Findings</a:t>
                      </a:r>
                      <a:endParaRPr lang="en-US" sz="1400" dirty="0">
                        <a:latin typeface="Times New Roman" pitchFamily="18" charset="0"/>
                        <a:cs typeface="Times New Roman" pitchFamily="18" charset="0"/>
                      </a:endParaRPr>
                    </a:p>
                  </a:txBody>
                  <a:tcPr/>
                </a:tc>
              </a:tr>
            </a:tbl>
          </a:graphicData>
        </a:graphic>
      </p:graphicFrame>
      <p:sp>
        <p:nvSpPr>
          <p:cNvPr id="3" name="Title 2"/>
          <p:cNvSpPr>
            <a:spLocks noGrp="1"/>
          </p:cNvSpPr>
          <p:nvPr>
            <p:ph type="title"/>
          </p:nvPr>
        </p:nvSpPr>
        <p:spPr/>
        <p:txBody>
          <a:bodyPr/>
          <a:lstStyle/>
          <a:p>
            <a:r>
              <a:rPr lang="en-US" dirty="0" smtClean="0">
                <a:solidFill>
                  <a:srgbClr val="002060"/>
                </a:solidFill>
                <a:latin typeface="Times New Roman" pitchFamily="18" charset="0"/>
                <a:cs typeface="Times New Roman" pitchFamily="18" charset="0"/>
              </a:rPr>
              <a:t>Literature Review</a:t>
            </a:r>
            <a:endParaRPr lang="en-US" dirty="0">
              <a:solidFill>
                <a:srgbClr val="002060"/>
              </a:solidFill>
              <a:latin typeface="Times New Roman" pitchFamily="18" charset="0"/>
              <a:cs typeface="Times New Roman" pitchFamily="18" charset="0"/>
            </a:endParaRPr>
          </a:p>
        </p:txBody>
      </p:sp>
      <p:sp>
        <p:nvSpPr>
          <p:cNvPr id="6" name="TextBox 5"/>
          <p:cNvSpPr txBox="1"/>
          <p:nvPr/>
        </p:nvSpPr>
        <p:spPr>
          <a:xfrm>
            <a:off x="1371600" y="4724400"/>
            <a:ext cx="6858000" cy="1384995"/>
          </a:xfrm>
          <a:prstGeom prst="rect">
            <a:avLst/>
          </a:prstGeom>
          <a:noFill/>
        </p:spPr>
        <p:txBody>
          <a:bodyPr wrap="square" rtlCol="0">
            <a:spAutoFit/>
          </a:bodyPr>
          <a:lstStyle/>
          <a:p>
            <a:pPr algn="ctr"/>
            <a:r>
              <a:rPr lang="en-US" sz="2800" b="1" dirty="0" smtClean="0">
                <a:latin typeface="Times New Roman" pitchFamily="18" charset="0"/>
                <a:cs typeface="Times New Roman" pitchFamily="18" charset="0"/>
              </a:rPr>
              <a:t>QUALITATIVE RESEARCH</a:t>
            </a:r>
          </a:p>
          <a:p>
            <a:pPr algn="ctr"/>
            <a:endParaRPr lang="en-US" sz="2800" b="1" dirty="0">
              <a:latin typeface="Times New Roman" pitchFamily="18" charset="0"/>
              <a:cs typeface="Times New Roman" pitchFamily="18" charset="0"/>
            </a:endParaRPr>
          </a:p>
          <a:p>
            <a:pPr algn="ctr"/>
            <a:r>
              <a:rPr lang="en-US" sz="2800" b="1" dirty="0" smtClean="0">
                <a:latin typeface="Times New Roman" pitchFamily="18" charset="0"/>
                <a:cs typeface="Times New Roman" pitchFamily="18" charset="0"/>
              </a:rPr>
              <a:t> </a:t>
            </a:r>
            <a:endParaRPr lang="en-US" sz="2800" b="1" dirty="0">
              <a:latin typeface="Times New Roman" pitchFamily="18" charset="0"/>
              <a:cs typeface="Times New Roman"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82949902"/>
              </p:ext>
            </p:extLst>
          </p:nvPr>
        </p:nvGraphicFramePr>
        <p:xfrm>
          <a:off x="0" y="5401130"/>
          <a:ext cx="9143999" cy="1152069"/>
        </p:xfrm>
        <a:graphic>
          <a:graphicData uri="http://schemas.openxmlformats.org/drawingml/2006/table">
            <a:tbl>
              <a:tblPr firstRow="1" bandRow="1">
                <a:tableStyleId>{5C22544A-7EE6-4342-B048-85BDC9FD1C3A}</a:tableStyleId>
              </a:tblPr>
              <a:tblGrid>
                <a:gridCol w="1143000"/>
                <a:gridCol w="609600"/>
                <a:gridCol w="533400"/>
                <a:gridCol w="762000"/>
                <a:gridCol w="1219200"/>
                <a:gridCol w="1295400"/>
                <a:gridCol w="1828800"/>
                <a:gridCol w="1752599"/>
              </a:tblGrid>
              <a:tr h="1152069">
                <a:tc>
                  <a:txBody>
                    <a:bodyPr/>
                    <a:lstStyle/>
                    <a:p>
                      <a:r>
                        <a:rPr lang="en-US" dirty="0" smtClean="0">
                          <a:solidFill>
                            <a:schemeClr val="bg1"/>
                          </a:solidFill>
                          <a:latin typeface="Times New Roman" pitchFamily="18" charset="0"/>
                          <a:cs typeface="Times New Roman" pitchFamily="18" charset="0"/>
                        </a:rPr>
                        <a:t>Theory/Concept</a:t>
                      </a:r>
                      <a:endParaRPr lang="en-US" dirty="0">
                        <a:solidFill>
                          <a:schemeClr val="bg1"/>
                        </a:solidFill>
                        <a:latin typeface="Times New Roman" pitchFamily="18" charset="0"/>
                        <a:cs typeface="Times New Roman" pitchFamily="18" charset="0"/>
                      </a:endParaRPr>
                    </a:p>
                  </a:txBody>
                  <a:tcPr/>
                </a:tc>
                <a:tc>
                  <a:txBody>
                    <a:bodyPr/>
                    <a:lstStyle/>
                    <a:p>
                      <a:r>
                        <a:rPr lang="en-US" dirty="0" smtClean="0">
                          <a:solidFill>
                            <a:schemeClr val="bg1"/>
                          </a:solidFill>
                          <a:latin typeface="Times New Roman" pitchFamily="18" charset="0"/>
                          <a:cs typeface="Times New Roman" pitchFamily="18" charset="0"/>
                        </a:rPr>
                        <a:t>Gap</a:t>
                      </a:r>
                      <a:endParaRPr lang="en-US" dirty="0">
                        <a:solidFill>
                          <a:schemeClr val="bg1"/>
                        </a:solidFill>
                        <a:latin typeface="Times New Roman" pitchFamily="18" charset="0"/>
                        <a:cs typeface="Times New Roman" pitchFamily="18" charset="0"/>
                      </a:endParaRPr>
                    </a:p>
                  </a:txBody>
                  <a:tcPr/>
                </a:tc>
                <a:tc>
                  <a:txBody>
                    <a:bodyPr/>
                    <a:lstStyle/>
                    <a:p>
                      <a:r>
                        <a:rPr lang="en-US" dirty="0" smtClean="0">
                          <a:solidFill>
                            <a:schemeClr val="bg1"/>
                          </a:solidFill>
                          <a:latin typeface="Times New Roman" pitchFamily="18" charset="0"/>
                          <a:cs typeface="Times New Roman" pitchFamily="18" charset="0"/>
                        </a:rPr>
                        <a:t>RO</a:t>
                      </a:r>
                      <a:endParaRPr lang="en-US" dirty="0">
                        <a:solidFill>
                          <a:schemeClr val="bg1"/>
                        </a:solidFill>
                        <a:latin typeface="Times New Roman" pitchFamily="18" charset="0"/>
                        <a:cs typeface="Times New Roman" pitchFamily="18" charset="0"/>
                      </a:endParaRPr>
                    </a:p>
                  </a:txBody>
                  <a:tcPr/>
                </a:tc>
                <a:tc>
                  <a:txBody>
                    <a:bodyPr/>
                    <a:lstStyle/>
                    <a:p>
                      <a:r>
                        <a:rPr lang="en-US" dirty="0" smtClean="0">
                          <a:solidFill>
                            <a:schemeClr val="bg1"/>
                          </a:solidFill>
                          <a:latin typeface="Times New Roman" pitchFamily="18" charset="0"/>
                          <a:cs typeface="Times New Roman" pitchFamily="18" charset="0"/>
                        </a:rPr>
                        <a:t>RQ</a:t>
                      </a:r>
                      <a:endParaRPr lang="en-US" dirty="0">
                        <a:solidFill>
                          <a:schemeClr val="bg1"/>
                        </a:solidFill>
                        <a:latin typeface="Times New Roman" pitchFamily="18" charset="0"/>
                        <a:cs typeface="Times New Roman" pitchFamily="18" charset="0"/>
                      </a:endParaRPr>
                    </a:p>
                  </a:txBody>
                  <a:tcPr/>
                </a:tc>
                <a:tc>
                  <a:txBody>
                    <a:bodyPr/>
                    <a:lstStyle/>
                    <a:p>
                      <a:r>
                        <a:rPr lang="en-US" dirty="0" smtClean="0">
                          <a:solidFill>
                            <a:schemeClr val="bg1"/>
                          </a:solidFill>
                          <a:latin typeface="Times New Roman" pitchFamily="18" charset="0"/>
                          <a:cs typeface="Times New Roman" pitchFamily="18" charset="0"/>
                        </a:rPr>
                        <a:t>Interview Questions</a:t>
                      </a:r>
                      <a:endParaRPr lang="en-US" dirty="0">
                        <a:solidFill>
                          <a:schemeClr val="bg1"/>
                        </a:solidFill>
                        <a:latin typeface="Times New Roman" pitchFamily="18" charset="0"/>
                        <a:cs typeface="Times New Roman" pitchFamily="18" charset="0"/>
                      </a:endParaRPr>
                    </a:p>
                  </a:txBody>
                  <a:tcPr/>
                </a:tc>
                <a:tc>
                  <a:txBody>
                    <a:bodyPr/>
                    <a:lstStyle/>
                    <a:p>
                      <a:r>
                        <a:rPr lang="en-US" dirty="0" smtClean="0">
                          <a:solidFill>
                            <a:schemeClr val="bg1"/>
                          </a:solidFill>
                          <a:latin typeface="Times New Roman" pitchFamily="18" charset="0"/>
                          <a:cs typeface="Times New Roman" pitchFamily="18" charset="0"/>
                        </a:rPr>
                        <a:t>Expected</a:t>
                      </a:r>
                      <a:r>
                        <a:rPr lang="en-US" baseline="0" dirty="0" smtClean="0">
                          <a:solidFill>
                            <a:schemeClr val="bg1"/>
                          </a:solidFill>
                          <a:latin typeface="Times New Roman" pitchFamily="18" charset="0"/>
                          <a:cs typeface="Times New Roman" pitchFamily="18" charset="0"/>
                        </a:rPr>
                        <a:t> Findings</a:t>
                      </a:r>
                      <a:endParaRPr lang="en-US" dirty="0">
                        <a:solidFill>
                          <a:schemeClr val="bg1"/>
                        </a:solidFill>
                        <a:latin typeface="Times New Roman" pitchFamily="18" charset="0"/>
                        <a:cs typeface="Times New Roman" pitchFamily="18" charset="0"/>
                      </a:endParaRPr>
                    </a:p>
                  </a:txBody>
                  <a:tcPr/>
                </a:tc>
                <a:tc>
                  <a:txBody>
                    <a:bodyPr/>
                    <a:lstStyle/>
                    <a:p>
                      <a:r>
                        <a:rPr lang="en-US" dirty="0" smtClean="0">
                          <a:solidFill>
                            <a:schemeClr val="bg1"/>
                          </a:solidFill>
                          <a:latin typeface="Times New Roman" pitchFamily="18" charset="0"/>
                          <a:cs typeface="Times New Roman" pitchFamily="18" charset="0"/>
                        </a:rPr>
                        <a:t>Contribution of Theory</a:t>
                      </a:r>
                      <a:endParaRPr lang="en-US" dirty="0">
                        <a:solidFill>
                          <a:schemeClr val="bg1"/>
                        </a:solidFill>
                        <a:latin typeface="Times New Roman" pitchFamily="18" charset="0"/>
                        <a:cs typeface="Times New Roman" pitchFamily="18" charset="0"/>
                      </a:endParaRPr>
                    </a:p>
                  </a:txBody>
                  <a:tcPr/>
                </a:tc>
                <a:tc>
                  <a:txBody>
                    <a:bodyPr/>
                    <a:lstStyle/>
                    <a:p>
                      <a:r>
                        <a:rPr lang="en-US" dirty="0" smtClean="0">
                          <a:solidFill>
                            <a:schemeClr val="bg1"/>
                          </a:solidFill>
                          <a:latin typeface="Times New Roman" pitchFamily="18" charset="0"/>
                          <a:cs typeface="Times New Roman" pitchFamily="18" charset="0"/>
                        </a:rPr>
                        <a:t>Contribution</a:t>
                      </a:r>
                      <a:r>
                        <a:rPr lang="en-US" baseline="0" dirty="0" smtClean="0">
                          <a:solidFill>
                            <a:schemeClr val="bg1"/>
                          </a:solidFill>
                          <a:latin typeface="Times New Roman" pitchFamily="18" charset="0"/>
                          <a:cs typeface="Times New Roman" pitchFamily="18" charset="0"/>
                        </a:rPr>
                        <a:t> to Practice</a:t>
                      </a:r>
                      <a:endParaRPr lang="en-US" dirty="0">
                        <a:solidFill>
                          <a:schemeClr val="bg1"/>
                        </a:solidFill>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11791626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lgn="ctr">
              <a:buNone/>
            </a:pPr>
            <a:r>
              <a:rPr lang="en-US" b="1" dirty="0" smtClean="0">
                <a:latin typeface="Times New Roman" pitchFamily="18" charset="0"/>
                <a:cs typeface="Times New Roman" pitchFamily="18" charset="0"/>
              </a:rPr>
              <a:t>SAMPLE</a:t>
            </a:r>
          </a:p>
          <a:p>
            <a:pPr marL="109728" indent="0">
              <a:buNone/>
            </a:pPr>
            <a:endParaRPr lang="en-US" dirty="0"/>
          </a:p>
          <a:p>
            <a:pPr marL="109728" indent="0">
              <a:buNone/>
            </a:pPr>
            <a:r>
              <a:rPr lang="en-US" dirty="0" smtClean="0">
                <a:hlinkClick r:id="rId2" action="ppaction://hlinkfile"/>
              </a:rPr>
              <a:t>Literature Review Mapping</a:t>
            </a:r>
            <a:endParaRPr lang="en-US" dirty="0" smtClean="0"/>
          </a:p>
          <a:p>
            <a:pPr marL="109728" indent="0">
              <a:buNone/>
            </a:pPr>
            <a:endParaRPr lang="en-US" dirty="0"/>
          </a:p>
          <a:p>
            <a:pPr marL="109728" indent="0">
              <a:buNone/>
            </a:pPr>
            <a:r>
              <a:rPr lang="en-US" dirty="0" smtClean="0"/>
              <a:t>Employee Engagement </a:t>
            </a:r>
          </a:p>
          <a:p>
            <a:pPr marL="109728" indent="0">
              <a:buNone/>
            </a:pPr>
            <a:r>
              <a:rPr lang="en-US" dirty="0" smtClean="0"/>
              <a:t>Organization Performance</a:t>
            </a:r>
          </a:p>
          <a:p>
            <a:pPr marL="109728" indent="0">
              <a:buNone/>
            </a:pPr>
            <a:endParaRPr lang="en-US" dirty="0"/>
          </a:p>
        </p:txBody>
      </p:sp>
      <p:sp>
        <p:nvSpPr>
          <p:cNvPr id="3" name="Title 2"/>
          <p:cNvSpPr>
            <a:spLocks noGrp="1"/>
          </p:cNvSpPr>
          <p:nvPr>
            <p:ph type="title"/>
          </p:nvPr>
        </p:nvSpPr>
        <p:spPr/>
        <p:txBody>
          <a:bodyPr/>
          <a:lstStyle/>
          <a:p>
            <a:r>
              <a:rPr lang="en-US" dirty="0" smtClean="0"/>
              <a:t>LITERATURE REVIEW </a:t>
            </a:r>
            <a:endParaRPr lang="en-US" dirty="0"/>
          </a:p>
        </p:txBody>
      </p:sp>
    </p:spTree>
    <p:extLst>
      <p:ext uri="{BB962C8B-B14F-4D97-AF65-F5344CB8AC3E}">
        <p14:creationId xmlns:p14="http://schemas.microsoft.com/office/powerpoint/2010/main" val="12109442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4525963"/>
          </a:xfrm>
        </p:spPr>
        <p:txBody>
          <a:bodyPr>
            <a:normAutofit/>
          </a:bodyPr>
          <a:lstStyle/>
          <a:p>
            <a:pPr marL="109728" indent="0" algn="ctr">
              <a:buNone/>
            </a:pPr>
            <a:endParaRPr lang="en-US" sz="8000" b="1" dirty="0" smtClean="0">
              <a:latin typeface="Times New Roman" pitchFamily="18" charset="0"/>
              <a:cs typeface="Times New Roman" pitchFamily="18" charset="0"/>
            </a:endParaRPr>
          </a:p>
          <a:p>
            <a:pPr marL="109728" indent="0" algn="ctr">
              <a:buNone/>
            </a:pPr>
            <a:r>
              <a:rPr lang="en-US" sz="8000" b="1" dirty="0" smtClean="0">
                <a:latin typeface="Times New Roman" pitchFamily="18" charset="0"/>
                <a:cs typeface="Times New Roman" pitchFamily="18" charset="0"/>
              </a:rPr>
              <a:t>QUANTITATIVE RESEARCH </a:t>
            </a:r>
            <a:endParaRPr lang="en-US" sz="8000" b="1" dirty="0">
              <a:latin typeface="Times New Roman" pitchFamily="18" charset="0"/>
              <a:cs typeface="Times New Roman" pitchFamily="18" charset="0"/>
            </a:endParaRPr>
          </a:p>
        </p:txBody>
      </p:sp>
    </p:spTree>
    <p:extLst>
      <p:ext uri="{BB962C8B-B14F-4D97-AF65-F5344CB8AC3E}">
        <p14:creationId xmlns:p14="http://schemas.microsoft.com/office/powerpoint/2010/main" val="21615042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843272"/>
          </a:xfrm>
        </p:spPr>
        <p:txBody>
          <a:bodyPr>
            <a:normAutofit fontScale="85000" lnSpcReduction="20000"/>
          </a:bodyPr>
          <a:lstStyle/>
          <a:p>
            <a:pPr marL="109728" indent="0">
              <a:buNone/>
            </a:pPr>
            <a:r>
              <a:rPr lang="en-US" b="1" dirty="0" smtClean="0">
                <a:latin typeface="Times New Roman" pitchFamily="18" charset="0"/>
                <a:cs typeface="Times New Roman" pitchFamily="18" charset="0"/>
              </a:rPr>
              <a:t>CHAPTER 1 </a:t>
            </a:r>
          </a:p>
          <a:p>
            <a:pPr marL="109728" indent="0">
              <a:buNone/>
            </a:pPr>
            <a:endParaRPr lang="en-US" b="1" dirty="0" smtClean="0">
              <a:latin typeface="Times New Roman" pitchFamily="18" charset="0"/>
              <a:cs typeface="Times New Roman" pitchFamily="18" charset="0"/>
            </a:endParaRPr>
          </a:p>
          <a:p>
            <a:pPr marL="109728" indent="0">
              <a:buNone/>
            </a:pPr>
            <a:r>
              <a:rPr lang="en-US" b="1" dirty="0" smtClean="0">
                <a:latin typeface="Times New Roman" pitchFamily="18" charset="0"/>
                <a:cs typeface="Times New Roman" pitchFamily="18" charset="0"/>
              </a:rPr>
              <a:t>INTRODUCTION</a:t>
            </a:r>
          </a:p>
          <a:p>
            <a:r>
              <a:rPr lang="en-US" dirty="0" smtClean="0">
                <a:latin typeface="Times New Roman" pitchFamily="18" charset="0"/>
                <a:cs typeface="Times New Roman" pitchFamily="18" charset="0"/>
              </a:rPr>
              <a:t>1.1   </a:t>
            </a:r>
            <a:r>
              <a:rPr lang="en-US" dirty="0">
                <a:latin typeface="Times New Roman" pitchFamily="18" charset="0"/>
                <a:cs typeface="Times New Roman" pitchFamily="18" charset="0"/>
              </a:rPr>
              <a:t>Chapter </a:t>
            </a:r>
            <a:r>
              <a:rPr lang="en-US" dirty="0" smtClean="0">
                <a:latin typeface="Times New Roman" pitchFamily="18" charset="0"/>
                <a:cs typeface="Times New Roman" pitchFamily="18" charset="0"/>
              </a:rPr>
              <a:t>Overview</a:t>
            </a:r>
          </a:p>
          <a:p>
            <a:r>
              <a:rPr lang="en-US" dirty="0" smtClean="0">
                <a:latin typeface="Times New Roman" pitchFamily="18" charset="0"/>
                <a:cs typeface="Times New Roman" pitchFamily="18" charset="0"/>
              </a:rPr>
              <a:t>1.2   </a:t>
            </a:r>
            <a:r>
              <a:rPr lang="en-US" dirty="0">
                <a:latin typeface="Times New Roman" pitchFamily="18" charset="0"/>
                <a:cs typeface="Times New Roman" pitchFamily="18" charset="0"/>
              </a:rPr>
              <a:t>Background of the </a:t>
            </a:r>
            <a:r>
              <a:rPr lang="en-US" dirty="0" smtClean="0">
                <a:latin typeface="Times New Roman" pitchFamily="18" charset="0"/>
                <a:cs typeface="Times New Roman" pitchFamily="18" charset="0"/>
              </a:rPr>
              <a:t>Study</a:t>
            </a:r>
          </a:p>
          <a:p>
            <a:r>
              <a:rPr lang="en-US" dirty="0" smtClean="0">
                <a:latin typeface="Times New Roman" pitchFamily="18" charset="0"/>
                <a:cs typeface="Times New Roman" pitchFamily="18" charset="0"/>
              </a:rPr>
              <a:t>1.3   </a:t>
            </a:r>
            <a:r>
              <a:rPr lang="en-US" dirty="0">
                <a:latin typeface="Times New Roman" pitchFamily="18" charset="0"/>
                <a:cs typeface="Times New Roman" pitchFamily="18" charset="0"/>
              </a:rPr>
              <a:t>Problem Statement: </a:t>
            </a:r>
            <a:r>
              <a:rPr lang="en-US" dirty="0" smtClean="0">
                <a:latin typeface="Times New Roman" pitchFamily="18" charset="0"/>
                <a:cs typeface="Times New Roman" pitchFamily="18" charset="0"/>
              </a:rPr>
              <a:t>Issue</a:t>
            </a:r>
          </a:p>
          <a:p>
            <a:r>
              <a:rPr lang="en-US" dirty="0" smtClean="0">
                <a:latin typeface="Times New Roman" pitchFamily="18" charset="0"/>
                <a:cs typeface="Times New Roman" pitchFamily="18" charset="0"/>
              </a:rPr>
              <a:t>1.4   </a:t>
            </a:r>
            <a:r>
              <a:rPr lang="en-US" dirty="0">
                <a:latin typeface="Times New Roman" pitchFamily="18" charset="0"/>
                <a:cs typeface="Times New Roman" pitchFamily="18" charset="0"/>
              </a:rPr>
              <a:t>Research </a:t>
            </a:r>
            <a:r>
              <a:rPr lang="en-US" dirty="0" smtClean="0">
                <a:latin typeface="Times New Roman" pitchFamily="18" charset="0"/>
                <a:cs typeface="Times New Roman" pitchFamily="18" charset="0"/>
              </a:rPr>
              <a:t>Problem</a:t>
            </a:r>
          </a:p>
          <a:p>
            <a:r>
              <a:rPr lang="en-US" dirty="0" smtClean="0">
                <a:latin typeface="Times New Roman" pitchFamily="18" charset="0"/>
                <a:cs typeface="Times New Roman" pitchFamily="18" charset="0"/>
              </a:rPr>
              <a:t>1.5   Research Gap</a:t>
            </a:r>
          </a:p>
          <a:p>
            <a:r>
              <a:rPr lang="en-US" dirty="0" smtClean="0">
                <a:latin typeface="Times New Roman" pitchFamily="18" charset="0"/>
                <a:cs typeface="Times New Roman" pitchFamily="18" charset="0"/>
              </a:rPr>
              <a:t>1.6   </a:t>
            </a:r>
            <a:r>
              <a:rPr lang="en-US" dirty="0">
                <a:latin typeface="Times New Roman" pitchFamily="18" charset="0"/>
                <a:cs typeface="Times New Roman" pitchFamily="18" charset="0"/>
              </a:rPr>
              <a:t>Research </a:t>
            </a:r>
            <a:r>
              <a:rPr lang="en-US" dirty="0" smtClean="0">
                <a:latin typeface="Times New Roman" pitchFamily="18" charset="0"/>
                <a:cs typeface="Times New Roman" pitchFamily="18" charset="0"/>
              </a:rPr>
              <a:t>Question</a:t>
            </a:r>
          </a:p>
          <a:p>
            <a:r>
              <a:rPr lang="en-US" dirty="0" smtClean="0">
                <a:latin typeface="Times New Roman" pitchFamily="18" charset="0"/>
                <a:cs typeface="Times New Roman" pitchFamily="18" charset="0"/>
              </a:rPr>
              <a:t>1.7   Research Objective</a:t>
            </a:r>
          </a:p>
          <a:p>
            <a:r>
              <a:rPr lang="en-US" dirty="0" smtClean="0">
                <a:latin typeface="Times New Roman" pitchFamily="18" charset="0"/>
                <a:cs typeface="Times New Roman" pitchFamily="18" charset="0"/>
              </a:rPr>
              <a:t>1.8   </a:t>
            </a:r>
            <a:r>
              <a:rPr lang="en-US" dirty="0">
                <a:latin typeface="Times New Roman" pitchFamily="18" charset="0"/>
                <a:cs typeface="Times New Roman" pitchFamily="18" charset="0"/>
              </a:rPr>
              <a:t>Significant of </a:t>
            </a:r>
            <a:r>
              <a:rPr lang="en-US" dirty="0" smtClean="0">
                <a:latin typeface="Times New Roman" pitchFamily="18" charset="0"/>
                <a:cs typeface="Times New Roman" pitchFamily="18" charset="0"/>
              </a:rPr>
              <a:t>Study</a:t>
            </a:r>
          </a:p>
          <a:p>
            <a:r>
              <a:rPr lang="en-US" dirty="0" smtClean="0">
                <a:latin typeface="Times New Roman" pitchFamily="18" charset="0"/>
                <a:cs typeface="Times New Roman" pitchFamily="18" charset="0"/>
              </a:rPr>
              <a:t>1.9   Definition </a:t>
            </a:r>
            <a:r>
              <a:rPr lang="en-US" dirty="0">
                <a:latin typeface="Times New Roman" pitchFamily="18" charset="0"/>
                <a:cs typeface="Times New Roman" pitchFamily="18" charset="0"/>
              </a:rPr>
              <a:t>of Key </a:t>
            </a:r>
            <a:r>
              <a:rPr lang="en-US" dirty="0" smtClean="0">
                <a:latin typeface="Times New Roman" pitchFamily="18" charset="0"/>
                <a:cs typeface="Times New Roman" pitchFamily="18" charset="0"/>
              </a:rPr>
              <a:t>Terms</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1.10  Structure of the </a:t>
            </a:r>
            <a:r>
              <a:rPr lang="en-US" dirty="0" smtClean="0">
                <a:latin typeface="Times New Roman" pitchFamily="18" charset="0"/>
                <a:cs typeface="Times New Roman" pitchFamily="18" charset="0"/>
              </a:rPr>
              <a:t>Dissertation</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1.11  Chapter </a:t>
            </a:r>
            <a:r>
              <a:rPr lang="en-US" dirty="0" smtClean="0">
                <a:latin typeface="Times New Roman" pitchFamily="18" charset="0"/>
                <a:cs typeface="Times New Roman" pitchFamily="18" charset="0"/>
              </a:rPr>
              <a:t>Summary</a:t>
            </a:r>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Structure of the Paper</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233018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843272"/>
          </a:xfrm>
        </p:spPr>
        <p:txBody>
          <a:bodyPr>
            <a:normAutofit fontScale="85000" lnSpcReduction="20000"/>
          </a:bodyPr>
          <a:lstStyle/>
          <a:p>
            <a:pPr marL="109728" indent="0">
              <a:buNone/>
            </a:pPr>
            <a:r>
              <a:rPr lang="en-US" b="1" dirty="0" smtClean="0">
                <a:latin typeface="Times New Roman" pitchFamily="18" charset="0"/>
                <a:cs typeface="Times New Roman" pitchFamily="18" charset="0"/>
              </a:rPr>
              <a:t>CHAPTER 2</a:t>
            </a:r>
          </a:p>
          <a:p>
            <a:pPr marL="109728" indent="0">
              <a:buNone/>
            </a:pPr>
            <a:endParaRPr lang="en-US" b="1" dirty="0" smtClean="0">
              <a:latin typeface="Times New Roman" pitchFamily="18" charset="0"/>
              <a:cs typeface="Times New Roman" pitchFamily="18" charset="0"/>
            </a:endParaRPr>
          </a:p>
          <a:p>
            <a:pPr marL="109728" indent="0">
              <a:buNone/>
            </a:pPr>
            <a:r>
              <a:rPr lang="en-US" b="1" dirty="0" smtClean="0">
                <a:latin typeface="Times New Roman" pitchFamily="18" charset="0"/>
                <a:cs typeface="Times New Roman" pitchFamily="18" charset="0"/>
              </a:rPr>
              <a:t>LITERATURE REVIEW</a:t>
            </a:r>
          </a:p>
          <a:p>
            <a:pPr marL="109728" indent="0">
              <a:buNone/>
            </a:pPr>
            <a:r>
              <a:rPr lang="en-US" dirty="0" smtClean="0">
                <a:latin typeface="Times New Roman" pitchFamily="18" charset="0"/>
                <a:cs typeface="Times New Roman" pitchFamily="18" charset="0"/>
              </a:rPr>
              <a:t>2.1 Chapter Overview</a:t>
            </a:r>
          </a:p>
          <a:p>
            <a:pPr marL="109728" indent="0">
              <a:buNone/>
            </a:pPr>
            <a:r>
              <a:rPr lang="en-US" dirty="0" smtClean="0">
                <a:latin typeface="Times New Roman" pitchFamily="18" charset="0"/>
                <a:cs typeface="Times New Roman" pitchFamily="18" charset="0"/>
              </a:rPr>
              <a:t>2.2 Synthesis of literature</a:t>
            </a:r>
          </a:p>
          <a:p>
            <a:pPr marL="109728" indent="0">
              <a:buNone/>
            </a:pPr>
            <a:r>
              <a:rPr lang="en-US" dirty="0">
                <a:latin typeface="Times New Roman" pitchFamily="18" charset="0"/>
                <a:cs typeface="Times New Roman" pitchFamily="18" charset="0"/>
              </a:rPr>
              <a:t>	</a:t>
            </a:r>
            <a:r>
              <a:rPr lang="en-US" i="1" dirty="0" smtClean="0">
                <a:latin typeface="Times New Roman" pitchFamily="18" charset="0"/>
                <a:cs typeface="Times New Roman" pitchFamily="18" charset="0"/>
              </a:rPr>
              <a:t>2.2.1 Employee Engagement</a:t>
            </a:r>
          </a:p>
          <a:p>
            <a:pPr marL="109728" indent="0">
              <a:buNone/>
            </a:pPr>
            <a:r>
              <a:rPr lang="en-US" i="1" dirty="0">
                <a:latin typeface="Times New Roman" pitchFamily="18" charset="0"/>
                <a:cs typeface="Times New Roman" pitchFamily="18" charset="0"/>
              </a:rPr>
              <a:t>	</a:t>
            </a:r>
            <a:r>
              <a:rPr lang="en-US" i="1" dirty="0" smtClean="0">
                <a:latin typeface="Times New Roman" pitchFamily="18" charset="0"/>
                <a:cs typeface="Times New Roman" pitchFamily="18" charset="0"/>
              </a:rPr>
              <a:t>	2.2.1.1 Rewards</a:t>
            </a:r>
          </a:p>
          <a:p>
            <a:pPr marL="109728" indent="0">
              <a:buNone/>
            </a:pPr>
            <a:r>
              <a:rPr lang="en-US" i="1" dirty="0">
                <a:latin typeface="Times New Roman" pitchFamily="18" charset="0"/>
                <a:cs typeface="Times New Roman" pitchFamily="18" charset="0"/>
              </a:rPr>
              <a:t>	</a:t>
            </a:r>
            <a:r>
              <a:rPr lang="en-US" i="1" dirty="0" smtClean="0">
                <a:latin typeface="Times New Roman" pitchFamily="18" charset="0"/>
                <a:cs typeface="Times New Roman" pitchFamily="18" charset="0"/>
              </a:rPr>
              <a:t>	2.2.1.2 Decision Making</a:t>
            </a:r>
          </a:p>
          <a:p>
            <a:pPr marL="109728" indent="0">
              <a:buNone/>
            </a:pPr>
            <a:r>
              <a:rPr lang="en-US" i="1" dirty="0">
                <a:latin typeface="Times New Roman" pitchFamily="18" charset="0"/>
                <a:cs typeface="Times New Roman" pitchFamily="18" charset="0"/>
              </a:rPr>
              <a:t>	</a:t>
            </a:r>
            <a:r>
              <a:rPr lang="en-US" i="1" dirty="0" smtClean="0">
                <a:latin typeface="Times New Roman" pitchFamily="18" charset="0"/>
                <a:cs typeface="Times New Roman" pitchFamily="18" charset="0"/>
              </a:rPr>
              <a:t>2.2.2 Organization Performance</a:t>
            </a:r>
          </a:p>
          <a:p>
            <a:pPr marL="109728" indent="0">
              <a:buNone/>
            </a:pPr>
            <a:r>
              <a:rPr lang="en-US" i="1" dirty="0">
                <a:latin typeface="Times New Roman" pitchFamily="18" charset="0"/>
                <a:cs typeface="Times New Roman" pitchFamily="18" charset="0"/>
              </a:rPr>
              <a:t>	</a:t>
            </a:r>
            <a:r>
              <a:rPr lang="en-US" i="1" dirty="0" smtClean="0">
                <a:latin typeface="Times New Roman" pitchFamily="18" charset="0"/>
                <a:cs typeface="Times New Roman" pitchFamily="18" charset="0"/>
              </a:rPr>
              <a:t>	2.2.2.1 Profitability</a:t>
            </a:r>
          </a:p>
          <a:p>
            <a:pPr marL="109728" indent="0">
              <a:buNone/>
            </a:pPr>
            <a:r>
              <a:rPr lang="en-US" i="1" dirty="0">
                <a:latin typeface="Times New Roman" pitchFamily="18" charset="0"/>
                <a:cs typeface="Times New Roman" pitchFamily="18" charset="0"/>
              </a:rPr>
              <a:t>	</a:t>
            </a:r>
            <a:r>
              <a:rPr lang="en-US" i="1" dirty="0" smtClean="0">
                <a:latin typeface="Times New Roman" pitchFamily="18" charset="0"/>
                <a:cs typeface="Times New Roman" pitchFamily="18" charset="0"/>
              </a:rPr>
              <a:t>	2.2.2.2 Customer Satisfaction</a:t>
            </a:r>
          </a:p>
          <a:p>
            <a:pPr marL="109728" indent="0">
              <a:buNone/>
            </a:pPr>
            <a:r>
              <a:rPr lang="en-US" i="1" dirty="0">
                <a:latin typeface="Times New Roman" pitchFamily="18" charset="0"/>
                <a:cs typeface="Times New Roman" pitchFamily="18" charset="0"/>
              </a:rPr>
              <a:t>	</a:t>
            </a:r>
            <a:r>
              <a:rPr lang="en-US" i="1" dirty="0" smtClean="0">
                <a:latin typeface="Times New Roman" pitchFamily="18" charset="0"/>
                <a:cs typeface="Times New Roman" pitchFamily="18" charset="0"/>
              </a:rPr>
              <a:t>2.2.3 Perceived Organization Support</a:t>
            </a:r>
          </a:p>
          <a:p>
            <a:pPr marL="109728" indent="0">
              <a:buNone/>
            </a:pPr>
            <a:r>
              <a:rPr lang="en-US" dirty="0" smtClean="0">
                <a:latin typeface="Times New Roman" pitchFamily="18" charset="0"/>
                <a:cs typeface="Times New Roman" pitchFamily="18" charset="0"/>
              </a:rPr>
              <a:t>2.3 Theoretical Review of the Study</a:t>
            </a:r>
          </a:p>
          <a:p>
            <a:pPr marL="109728" indent="0">
              <a:buNone/>
            </a:pPr>
            <a:r>
              <a:rPr lang="en-US" dirty="0" smtClean="0">
                <a:latin typeface="Times New Roman" pitchFamily="18" charset="0"/>
                <a:cs typeface="Times New Roman" pitchFamily="18" charset="0"/>
              </a:rPr>
              <a:t>2.4 Chapter Summary</a:t>
            </a:r>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Structure of the Paper</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9488237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95400"/>
            <a:ext cx="8839200" cy="4843272"/>
          </a:xfrm>
        </p:spPr>
        <p:txBody>
          <a:bodyPr>
            <a:normAutofit fontScale="77500" lnSpcReduction="20000"/>
          </a:bodyPr>
          <a:lstStyle/>
          <a:p>
            <a:pPr marL="109728" indent="0">
              <a:buNone/>
            </a:pPr>
            <a:r>
              <a:rPr lang="en-US" b="1" dirty="0" smtClean="0">
                <a:latin typeface="Times New Roman" pitchFamily="18" charset="0"/>
                <a:cs typeface="Times New Roman" pitchFamily="18" charset="0"/>
              </a:rPr>
              <a:t>CHAPTER 3</a:t>
            </a:r>
            <a:endParaRPr lang="en-US" b="1" dirty="0">
              <a:latin typeface="Times New Roman" pitchFamily="18" charset="0"/>
              <a:cs typeface="Times New Roman" pitchFamily="18" charset="0"/>
            </a:endParaRPr>
          </a:p>
          <a:p>
            <a:pPr marL="109728" indent="0">
              <a:buNone/>
            </a:pPr>
            <a:endParaRPr lang="en-US" b="1" dirty="0" smtClean="0">
              <a:latin typeface="Times New Roman" pitchFamily="18" charset="0"/>
              <a:cs typeface="Times New Roman" pitchFamily="18" charset="0"/>
            </a:endParaRPr>
          </a:p>
          <a:p>
            <a:pPr marL="109728" indent="0">
              <a:buNone/>
            </a:pPr>
            <a:r>
              <a:rPr lang="en-US" b="1" dirty="0" smtClean="0">
                <a:latin typeface="Times New Roman" pitchFamily="18" charset="0"/>
                <a:cs typeface="Times New Roman" pitchFamily="18" charset="0"/>
              </a:rPr>
              <a:t>Research Model and Research Hypotheses </a:t>
            </a:r>
          </a:p>
          <a:p>
            <a:pPr marL="109728" indent="0">
              <a:buNone/>
            </a:pPr>
            <a:endParaRPr lang="en-US" dirty="0" smtClean="0">
              <a:latin typeface="Times New Roman" pitchFamily="18" charset="0"/>
              <a:cs typeface="Times New Roman" pitchFamily="18" charset="0"/>
            </a:endParaRPr>
          </a:p>
          <a:p>
            <a:pPr marL="109728" indent="0">
              <a:buNone/>
            </a:pPr>
            <a:r>
              <a:rPr lang="en-US" dirty="0" smtClean="0">
                <a:latin typeface="Times New Roman" pitchFamily="18" charset="0"/>
                <a:cs typeface="Times New Roman" pitchFamily="18" charset="0"/>
              </a:rPr>
              <a:t>3.1 Chapter Overview</a:t>
            </a:r>
          </a:p>
          <a:p>
            <a:pPr marL="109728" indent="0">
              <a:buNone/>
            </a:pPr>
            <a:r>
              <a:rPr lang="en-US" dirty="0" smtClean="0">
                <a:latin typeface="Times New Roman" pitchFamily="18" charset="0"/>
                <a:cs typeface="Times New Roman" pitchFamily="18" charset="0"/>
              </a:rPr>
              <a:t>3.2 Conceptual Framework</a:t>
            </a:r>
          </a:p>
          <a:p>
            <a:pPr marL="109728" indent="0">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3.2.1 Conceptual Model</a:t>
            </a:r>
          </a:p>
          <a:p>
            <a:pPr marL="109728" indent="0">
              <a:buNone/>
            </a:pPr>
            <a:r>
              <a:rPr lang="en-US" dirty="0" smtClean="0">
                <a:latin typeface="Times New Roman" pitchFamily="18" charset="0"/>
                <a:cs typeface="Times New Roman" pitchFamily="18" charset="0"/>
              </a:rPr>
              <a:t>3.3 Hypothesis Development</a:t>
            </a:r>
          </a:p>
          <a:p>
            <a:pPr marL="109728" indent="0">
              <a:buNone/>
            </a:pPr>
            <a:r>
              <a:rPr lang="en-US" dirty="0">
                <a:latin typeface="Times New Roman" pitchFamily="18" charset="0"/>
                <a:cs typeface="Times New Roman" pitchFamily="18" charset="0"/>
              </a:rPr>
              <a:t>	</a:t>
            </a:r>
            <a:r>
              <a:rPr lang="en-US" i="1" dirty="0" smtClean="0">
                <a:latin typeface="Times New Roman" pitchFamily="18" charset="0"/>
                <a:cs typeface="Times New Roman" pitchFamily="18" charset="0"/>
              </a:rPr>
              <a:t>3.3.1 Employee Engagement and Organization Performance</a:t>
            </a:r>
          </a:p>
          <a:p>
            <a:pPr marL="109728" indent="0">
              <a:buNone/>
            </a:pPr>
            <a:r>
              <a:rPr lang="en-US" i="1" dirty="0">
                <a:latin typeface="Times New Roman" pitchFamily="18" charset="0"/>
                <a:cs typeface="Times New Roman" pitchFamily="18" charset="0"/>
              </a:rPr>
              <a:t>	</a:t>
            </a:r>
            <a:r>
              <a:rPr lang="en-US" i="1" dirty="0" smtClean="0">
                <a:latin typeface="Times New Roman" pitchFamily="18" charset="0"/>
                <a:cs typeface="Times New Roman" pitchFamily="18" charset="0"/>
              </a:rPr>
              <a:t>3.3.2 Employee Engagement and Perceived Organization Support</a:t>
            </a:r>
          </a:p>
          <a:p>
            <a:pPr marL="109728" indent="0">
              <a:buNone/>
            </a:pPr>
            <a:r>
              <a:rPr lang="en-US" i="1" dirty="0">
                <a:latin typeface="Times New Roman" pitchFamily="18" charset="0"/>
                <a:cs typeface="Times New Roman" pitchFamily="18" charset="0"/>
              </a:rPr>
              <a:t>	</a:t>
            </a:r>
            <a:r>
              <a:rPr lang="en-US" i="1" dirty="0" smtClean="0">
                <a:latin typeface="Times New Roman" pitchFamily="18" charset="0"/>
                <a:cs typeface="Times New Roman" pitchFamily="18" charset="0"/>
              </a:rPr>
              <a:t>3.3.3 Perceived Organization Support and Organization Performance</a:t>
            </a:r>
          </a:p>
          <a:p>
            <a:pPr marL="109728" indent="0">
              <a:buNone/>
            </a:pPr>
            <a:r>
              <a:rPr lang="en-US" i="1" dirty="0">
                <a:latin typeface="Times New Roman" pitchFamily="18" charset="0"/>
                <a:cs typeface="Times New Roman" pitchFamily="18" charset="0"/>
              </a:rPr>
              <a:t>	</a:t>
            </a:r>
            <a:r>
              <a:rPr lang="en-US" i="1" dirty="0" smtClean="0">
                <a:latin typeface="Times New Roman" pitchFamily="18" charset="0"/>
                <a:cs typeface="Times New Roman" pitchFamily="18" charset="0"/>
              </a:rPr>
              <a:t>3.3.4 Mediating Effect of Perceived Organization Support</a:t>
            </a:r>
          </a:p>
          <a:p>
            <a:pPr marL="109728" indent="0">
              <a:buNone/>
            </a:pPr>
            <a:endParaRPr lang="en-US" dirty="0" smtClean="0">
              <a:latin typeface="Times New Roman" pitchFamily="18" charset="0"/>
              <a:cs typeface="Times New Roman" pitchFamily="18" charset="0"/>
            </a:endParaRPr>
          </a:p>
          <a:p>
            <a:pPr marL="109728" indent="0">
              <a:buNone/>
            </a:pPr>
            <a:r>
              <a:rPr lang="en-US" dirty="0" smtClean="0">
                <a:latin typeface="Times New Roman" pitchFamily="18" charset="0"/>
                <a:cs typeface="Times New Roman" pitchFamily="18" charset="0"/>
              </a:rPr>
              <a:t>3.4 Chapter Summary</a:t>
            </a:r>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Structure of the Paper</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0080829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990600"/>
            <a:ext cx="9601200" cy="5867400"/>
          </a:xfrm>
        </p:spPr>
        <p:txBody>
          <a:bodyPr>
            <a:normAutofit fontScale="47500" lnSpcReduction="20000"/>
          </a:bodyPr>
          <a:lstStyle/>
          <a:p>
            <a:pPr marL="109728" indent="0">
              <a:buNone/>
            </a:pPr>
            <a:r>
              <a:rPr lang="en-US" sz="4000" b="1" dirty="0" smtClean="0">
                <a:latin typeface="Times New Roman" pitchFamily="18" charset="0"/>
                <a:cs typeface="Times New Roman" pitchFamily="18" charset="0"/>
              </a:rPr>
              <a:t>CHAPTER 4</a:t>
            </a:r>
            <a:endParaRPr lang="en-US" sz="4000" b="1" dirty="0">
              <a:latin typeface="Times New Roman" pitchFamily="18" charset="0"/>
              <a:cs typeface="Times New Roman" pitchFamily="18" charset="0"/>
            </a:endParaRPr>
          </a:p>
          <a:p>
            <a:pPr marL="109728" indent="0">
              <a:buNone/>
            </a:pPr>
            <a:endParaRPr lang="en-US" sz="4000" b="1" dirty="0" smtClean="0">
              <a:latin typeface="Times New Roman" pitchFamily="18" charset="0"/>
              <a:cs typeface="Times New Roman" pitchFamily="18" charset="0"/>
            </a:endParaRPr>
          </a:p>
          <a:p>
            <a:pPr marL="109728" indent="0">
              <a:buNone/>
            </a:pPr>
            <a:r>
              <a:rPr lang="en-US" sz="4000" b="1" dirty="0" smtClean="0">
                <a:latin typeface="Times New Roman" pitchFamily="18" charset="0"/>
                <a:cs typeface="Times New Roman" pitchFamily="18" charset="0"/>
              </a:rPr>
              <a:t>Research Methodology</a:t>
            </a:r>
          </a:p>
          <a:p>
            <a:pPr marL="109728" indent="0">
              <a:buNone/>
            </a:pPr>
            <a:endParaRPr lang="en-US" sz="4000" dirty="0">
              <a:latin typeface="Times New Roman" pitchFamily="18" charset="0"/>
              <a:cs typeface="Times New Roman" pitchFamily="18" charset="0"/>
            </a:endParaRPr>
          </a:p>
          <a:p>
            <a:pPr marL="109728" indent="0">
              <a:buNone/>
            </a:pPr>
            <a:r>
              <a:rPr lang="en-US" sz="4000" dirty="0" smtClean="0">
                <a:latin typeface="Times New Roman" pitchFamily="18" charset="0"/>
                <a:cs typeface="Times New Roman" pitchFamily="18" charset="0"/>
              </a:rPr>
              <a:t>4.1 Chapter Overview</a:t>
            </a:r>
          </a:p>
          <a:p>
            <a:pPr marL="109728" indent="0">
              <a:buNone/>
            </a:pPr>
            <a:r>
              <a:rPr lang="en-US" sz="4000" dirty="0" smtClean="0">
                <a:latin typeface="Times New Roman" pitchFamily="18" charset="0"/>
                <a:cs typeface="Times New Roman" pitchFamily="18" charset="0"/>
              </a:rPr>
              <a:t>4.2 Research Philosophy (</a:t>
            </a:r>
            <a:r>
              <a:rPr lang="en-US" sz="3400" dirty="0" err="1"/>
              <a:t>interpretivist</a:t>
            </a:r>
            <a:r>
              <a:rPr lang="en-US" sz="3400" dirty="0"/>
              <a:t> </a:t>
            </a:r>
            <a:r>
              <a:rPr lang="en-US" sz="3400" dirty="0" smtClean="0"/>
              <a:t>&amp; positivist)</a:t>
            </a:r>
            <a:endParaRPr lang="en-US" sz="4200" dirty="0" smtClean="0">
              <a:latin typeface="Times New Roman" pitchFamily="18" charset="0"/>
              <a:cs typeface="Times New Roman" pitchFamily="18" charset="0"/>
            </a:endParaRPr>
          </a:p>
          <a:p>
            <a:pPr marL="109728" indent="0">
              <a:buNone/>
            </a:pPr>
            <a:r>
              <a:rPr lang="en-US" sz="4000" dirty="0" smtClean="0">
                <a:latin typeface="Times New Roman" pitchFamily="18" charset="0"/>
                <a:cs typeface="Times New Roman" pitchFamily="18" charset="0"/>
              </a:rPr>
              <a:t>4.3 Research Design</a:t>
            </a:r>
          </a:p>
          <a:p>
            <a:pPr marL="109728" indent="0">
              <a:buNone/>
            </a:pP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4.3.1 Unit of Analysis &amp; Respondent</a:t>
            </a:r>
          </a:p>
          <a:p>
            <a:pPr marL="109728" indent="0">
              <a:buNone/>
            </a:pPr>
            <a:r>
              <a:rPr lang="en-US" sz="4000" dirty="0" smtClean="0">
                <a:latin typeface="Times New Roman" pitchFamily="18" charset="0"/>
                <a:cs typeface="Times New Roman" pitchFamily="18" charset="0"/>
              </a:rPr>
              <a:t>4.4 Research Sampling</a:t>
            </a:r>
          </a:p>
          <a:p>
            <a:pPr marL="109728" indent="0">
              <a:buNone/>
            </a:pP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4.4.1 Sampling Frame </a:t>
            </a:r>
            <a:endParaRPr lang="en-US" sz="4000" dirty="0">
              <a:latin typeface="Times New Roman" pitchFamily="18" charset="0"/>
              <a:cs typeface="Times New Roman" pitchFamily="18" charset="0"/>
            </a:endParaRPr>
          </a:p>
          <a:p>
            <a:pPr marL="109728" indent="0">
              <a:buNone/>
            </a:pP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4.4.2 Sample Size</a:t>
            </a:r>
          </a:p>
          <a:p>
            <a:pPr marL="109728" indent="0">
              <a:buNone/>
            </a:pP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4.4.3 Sampling Technique </a:t>
            </a:r>
          </a:p>
          <a:p>
            <a:pPr marL="109728" indent="0">
              <a:buNone/>
            </a:pPr>
            <a:r>
              <a:rPr lang="en-US" sz="4000" dirty="0" smtClean="0">
                <a:latin typeface="Times New Roman" pitchFamily="18" charset="0"/>
                <a:cs typeface="Times New Roman" pitchFamily="18" charset="0"/>
              </a:rPr>
              <a:t>4.5 Research Data Collection</a:t>
            </a:r>
          </a:p>
          <a:p>
            <a:pPr marL="109728" indent="0">
              <a:buNone/>
            </a:pP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4.5.1 Questionnaire Design</a:t>
            </a:r>
          </a:p>
          <a:p>
            <a:pPr marL="109728" indent="0">
              <a:buNone/>
            </a:pP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4.5.2 Pre-Test Questionnaire</a:t>
            </a:r>
          </a:p>
          <a:p>
            <a:pPr marL="109728" indent="0">
              <a:buNone/>
            </a:pP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4.5.3 Pilot Study</a:t>
            </a:r>
          </a:p>
          <a:p>
            <a:pPr marL="109728" indent="0">
              <a:buNone/>
            </a:pPr>
            <a:r>
              <a:rPr lang="en-US" sz="4000" dirty="0" smtClean="0">
                <a:latin typeface="Times New Roman" pitchFamily="18" charset="0"/>
                <a:cs typeface="Times New Roman" pitchFamily="18" charset="0"/>
              </a:rPr>
              <a:t>4. 6 Measurement and Scale</a:t>
            </a:r>
          </a:p>
          <a:p>
            <a:pPr marL="109728" indent="0">
              <a:buNone/>
            </a:pP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4.6.1 Measurement of Independent Variables (Employee Engagement)</a:t>
            </a:r>
          </a:p>
          <a:p>
            <a:pPr marL="109728" indent="0">
              <a:buNone/>
            </a:pP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4.6.2 Measurement of Dependent Variables ( Organization Performance)</a:t>
            </a:r>
          </a:p>
          <a:p>
            <a:pPr marL="109728" indent="0">
              <a:buNone/>
            </a:pP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4.6.3 Measurement of Mediator (Perceived Organization Support)</a:t>
            </a:r>
          </a:p>
          <a:p>
            <a:pPr marL="109728" indent="0">
              <a:buNone/>
            </a:pPr>
            <a:endParaRPr lang="en-US" dirty="0" smtClean="0">
              <a:latin typeface="Times New Roman" pitchFamily="18" charset="0"/>
              <a:cs typeface="Times New Roman" pitchFamily="18" charset="0"/>
            </a:endParaRPr>
          </a:p>
        </p:txBody>
      </p:sp>
      <p:sp>
        <p:nvSpPr>
          <p:cNvPr id="3" name="Title 2"/>
          <p:cNvSpPr>
            <a:spLocks noGrp="1"/>
          </p:cNvSpPr>
          <p:nvPr>
            <p:ph type="title"/>
          </p:nvPr>
        </p:nvSpPr>
        <p:spPr>
          <a:xfrm>
            <a:off x="381000" y="0"/>
            <a:ext cx="8229600" cy="1143000"/>
          </a:xfrm>
        </p:spPr>
        <p:txBody>
          <a:bodyPr/>
          <a:lstStyle/>
          <a:p>
            <a:r>
              <a:rPr lang="en-US" dirty="0" smtClean="0">
                <a:solidFill>
                  <a:schemeClr val="tx1"/>
                </a:solidFill>
                <a:latin typeface="Times New Roman" pitchFamily="18" charset="0"/>
                <a:cs typeface="Times New Roman" pitchFamily="18" charset="0"/>
              </a:rPr>
              <a:t>Structure of the Paper</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4277132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447800"/>
            <a:ext cx="9601200" cy="5867400"/>
          </a:xfrm>
        </p:spPr>
        <p:txBody>
          <a:bodyPr>
            <a:normAutofit/>
          </a:bodyPr>
          <a:lstStyle/>
          <a:p>
            <a:pPr marL="109728" indent="0">
              <a:buNone/>
            </a:pPr>
            <a:r>
              <a:rPr lang="en-US" sz="4000" b="1" dirty="0" smtClean="0">
                <a:latin typeface="Times New Roman" pitchFamily="18" charset="0"/>
                <a:cs typeface="Times New Roman" pitchFamily="18" charset="0"/>
              </a:rPr>
              <a:t>CHAPTER 5</a:t>
            </a:r>
            <a:endParaRPr lang="en-US" sz="4000" b="1" dirty="0">
              <a:latin typeface="Times New Roman" pitchFamily="18" charset="0"/>
              <a:cs typeface="Times New Roman" pitchFamily="18" charset="0"/>
            </a:endParaRPr>
          </a:p>
          <a:p>
            <a:pPr marL="109728" indent="0">
              <a:buNone/>
            </a:pPr>
            <a:r>
              <a:rPr lang="en-US" sz="4000" b="1" dirty="0" smtClean="0">
                <a:latin typeface="Times New Roman" pitchFamily="18" charset="0"/>
                <a:cs typeface="Times New Roman" pitchFamily="18" charset="0"/>
              </a:rPr>
              <a:t>Data Analysis and Result</a:t>
            </a:r>
          </a:p>
          <a:p>
            <a:pPr marL="109728" indent="0">
              <a:buNone/>
            </a:pPr>
            <a:endParaRPr lang="en-US" sz="4000" b="1" dirty="0" smtClean="0">
              <a:latin typeface="Times New Roman" pitchFamily="18" charset="0"/>
              <a:cs typeface="Times New Roman" pitchFamily="18" charset="0"/>
            </a:endParaRPr>
          </a:p>
          <a:p>
            <a:pPr marL="109728" indent="0">
              <a:buNone/>
            </a:pPr>
            <a:r>
              <a:rPr lang="en-US" sz="2800" dirty="0" smtClean="0">
                <a:latin typeface="Times New Roman" pitchFamily="18" charset="0"/>
                <a:cs typeface="Times New Roman" pitchFamily="18" charset="0"/>
              </a:rPr>
              <a:t>5.1 Chapter Overview</a:t>
            </a:r>
          </a:p>
          <a:p>
            <a:pPr marL="109728" indent="0">
              <a:buNone/>
            </a:pPr>
            <a:r>
              <a:rPr lang="en-US" sz="2800" dirty="0" smtClean="0">
                <a:latin typeface="Times New Roman" pitchFamily="18" charset="0"/>
                <a:cs typeface="Times New Roman" pitchFamily="18" charset="0"/>
              </a:rPr>
              <a:t>5.2 Survey Response</a:t>
            </a:r>
          </a:p>
          <a:p>
            <a:pPr marL="109728" indent="0">
              <a:buNone/>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5.2.1 Respondent profile</a:t>
            </a:r>
          </a:p>
          <a:p>
            <a:pPr marL="109728" indent="0">
              <a:buNone/>
            </a:pPr>
            <a:r>
              <a:rPr lang="en-US" sz="2800" dirty="0" smtClean="0">
                <a:latin typeface="Times New Roman" pitchFamily="18" charset="0"/>
                <a:cs typeface="Times New Roman" pitchFamily="18" charset="0"/>
              </a:rPr>
              <a:t>5.3 Results of Preliminary Data Analysis</a:t>
            </a:r>
          </a:p>
          <a:p>
            <a:pPr marL="109728" indent="0">
              <a:buNone/>
            </a:pPr>
            <a:r>
              <a:rPr lang="en-US" sz="2800" dirty="0" smtClean="0">
                <a:latin typeface="Times New Roman" pitchFamily="18" charset="0"/>
                <a:cs typeface="Times New Roman" pitchFamily="18" charset="0"/>
              </a:rPr>
              <a:t>5.4 Reliability and Validity</a:t>
            </a:r>
          </a:p>
          <a:p>
            <a:pPr marL="109728" indent="0">
              <a:buNone/>
            </a:pPr>
            <a:r>
              <a:rPr lang="en-US" sz="2800" dirty="0" smtClean="0">
                <a:latin typeface="Times New Roman" pitchFamily="18" charset="0"/>
                <a:cs typeface="Times New Roman" pitchFamily="18" charset="0"/>
              </a:rPr>
              <a:t>5.5 Correlation Analysis</a:t>
            </a:r>
            <a:endParaRPr lang="en-US" sz="2800" dirty="0">
              <a:latin typeface="Times New Roman" pitchFamily="18" charset="0"/>
              <a:cs typeface="Times New Roman" pitchFamily="18" charset="0"/>
            </a:endParaRPr>
          </a:p>
          <a:p>
            <a:pPr marL="109728" indent="0">
              <a:buNone/>
            </a:pPr>
            <a:endParaRPr lang="en-US" dirty="0" smtClean="0">
              <a:latin typeface="Times New Roman" pitchFamily="18" charset="0"/>
              <a:cs typeface="Times New Roman" pitchFamily="18" charset="0"/>
            </a:endParaRPr>
          </a:p>
        </p:txBody>
      </p:sp>
      <p:sp>
        <p:nvSpPr>
          <p:cNvPr id="3" name="Title 2"/>
          <p:cNvSpPr>
            <a:spLocks noGrp="1"/>
          </p:cNvSpPr>
          <p:nvPr>
            <p:ph type="title"/>
          </p:nvPr>
        </p:nvSpPr>
        <p:spPr>
          <a:xfrm>
            <a:off x="381000" y="0"/>
            <a:ext cx="8229600" cy="1143000"/>
          </a:xfrm>
        </p:spPr>
        <p:txBody>
          <a:bodyPr/>
          <a:lstStyle/>
          <a:p>
            <a:r>
              <a:rPr lang="en-US" dirty="0" smtClean="0">
                <a:solidFill>
                  <a:schemeClr val="tx1"/>
                </a:solidFill>
                <a:latin typeface="Times New Roman" pitchFamily="18" charset="0"/>
                <a:cs typeface="Times New Roman" pitchFamily="18" charset="0"/>
              </a:rPr>
              <a:t>Structure of the Paper</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854653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1252"/>
            <a:ext cx="9143999" cy="10261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2387" y="0"/>
            <a:ext cx="4741612" cy="599315"/>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187" cy="1019937"/>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844" y="52959"/>
            <a:ext cx="9145606" cy="900811"/>
          </a:xfrm>
          <a:prstGeom prst="rect">
            <a:avLst/>
          </a:prstGeom>
          <a:blipFill>
            <a:blip r:embed="rId6" cstate="print"/>
            <a:stretch>
              <a:fillRect/>
            </a:stretch>
          </a:blipFill>
        </p:spPr>
        <p:txBody>
          <a:bodyPr wrap="square" lIns="0" tIns="0" rIns="0" bIns="0" rtlCol="0"/>
          <a:lstStyle/>
          <a:p>
            <a:endParaRPr/>
          </a:p>
        </p:txBody>
      </p:sp>
      <p:sp>
        <p:nvSpPr>
          <p:cNvPr id="7" name="object 7"/>
          <p:cNvSpPr txBox="1"/>
          <p:nvPr/>
        </p:nvSpPr>
        <p:spPr>
          <a:xfrm>
            <a:off x="2654554" y="6522821"/>
            <a:ext cx="28130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606060"/>
                </a:solidFill>
                <a:latin typeface="Arial"/>
                <a:cs typeface="Arial"/>
              </a:rPr>
              <a:t>4–2</a:t>
            </a:r>
            <a:endParaRPr sz="1200">
              <a:latin typeface="Arial"/>
              <a:cs typeface="Arial"/>
            </a:endParaRPr>
          </a:p>
        </p:txBody>
      </p:sp>
      <p:sp>
        <p:nvSpPr>
          <p:cNvPr id="11" name="object 11"/>
          <p:cNvSpPr/>
          <p:nvPr/>
        </p:nvSpPr>
        <p:spPr>
          <a:xfrm>
            <a:off x="7767828" y="117347"/>
            <a:ext cx="588264" cy="789431"/>
          </a:xfrm>
          <a:prstGeom prst="rect">
            <a:avLst/>
          </a:prstGeom>
          <a:blipFill>
            <a:blip r:embed="rId7" cstate="print"/>
            <a:stretch>
              <a:fillRect/>
            </a:stretch>
          </a:blipFill>
        </p:spPr>
        <p:txBody>
          <a:bodyPr wrap="square" lIns="0" tIns="0" rIns="0" bIns="0" rtlCol="0"/>
          <a:lstStyle/>
          <a:p>
            <a:endParaRPr/>
          </a:p>
        </p:txBody>
      </p:sp>
      <p:sp>
        <p:nvSpPr>
          <p:cNvPr id="13" name="object 13"/>
          <p:cNvSpPr txBox="1"/>
          <p:nvPr/>
        </p:nvSpPr>
        <p:spPr>
          <a:xfrm>
            <a:off x="535940" y="1295400"/>
            <a:ext cx="8455660" cy="4857099"/>
          </a:xfrm>
          <a:prstGeom prst="rect">
            <a:avLst/>
          </a:prstGeom>
        </p:spPr>
        <p:txBody>
          <a:bodyPr vert="horz" wrap="square" lIns="0" tIns="98425" rIns="0" bIns="0" rtlCol="0">
            <a:spAutoFit/>
          </a:bodyPr>
          <a:lstStyle/>
          <a:p>
            <a:pPr marL="469900" indent="-457200">
              <a:lnSpc>
                <a:spcPct val="100000"/>
              </a:lnSpc>
              <a:spcBef>
                <a:spcPts val="775"/>
              </a:spcBef>
              <a:buClr>
                <a:srgbClr val="9C007E"/>
              </a:buClr>
              <a:buSzPct val="94642"/>
              <a:buFont typeface="Arial" pitchFamily="34" charset="0"/>
              <a:buChar char="•"/>
              <a:tabLst>
                <a:tab pos="285750" algn="l"/>
              </a:tabLst>
            </a:pPr>
            <a:r>
              <a:rPr sz="2800" spc="-65" dirty="0">
                <a:latin typeface="Georgia"/>
                <a:cs typeface="Georgia"/>
              </a:rPr>
              <a:t>Business</a:t>
            </a:r>
            <a:r>
              <a:rPr sz="2800" spc="-90" dirty="0">
                <a:latin typeface="Georgia"/>
                <a:cs typeface="Georgia"/>
              </a:rPr>
              <a:t> </a:t>
            </a:r>
            <a:r>
              <a:rPr sz="2800" spc="-20" dirty="0">
                <a:latin typeface="Georgia"/>
                <a:cs typeface="Georgia"/>
              </a:rPr>
              <a:t>opportunity</a:t>
            </a:r>
            <a:endParaRPr sz="2800" dirty="0">
              <a:latin typeface="Georgia"/>
              <a:cs typeface="Georgia"/>
            </a:endParaRPr>
          </a:p>
          <a:p>
            <a:pPr marL="652780" marR="1597660" lvl="1" indent="-247015">
              <a:lnSpc>
                <a:spcPct val="100000"/>
              </a:lnSpc>
              <a:spcBef>
                <a:spcPts val="675"/>
              </a:spcBef>
              <a:buClr>
                <a:srgbClr val="FF388B"/>
              </a:buClr>
              <a:buSzPct val="83928"/>
              <a:buFont typeface="Arial"/>
              <a:buChar char=""/>
              <a:tabLst>
                <a:tab pos="653415" algn="l"/>
              </a:tabLst>
            </a:pPr>
            <a:r>
              <a:rPr sz="2800" spc="5" dirty="0">
                <a:latin typeface="Georgia"/>
                <a:cs typeface="Georgia"/>
              </a:rPr>
              <a:t>A </a:t>
            </a:r>
            <a:r>
              <a:rPr sz="2800" spc="-25" dirty="0">
                <a:latin typeface="Georgia"/>
                <a:cs typeface="Georgia"/>
              </a:rPr>
              <a:t>situation </a:t>
            </a:r>
            <a:r>
              <a:rPr sz="2800" spc="-15" dirty="0">
                <a:latin typeface="Georgia"/>
                <a:cs typeface="Georgia"/>
              </a:rPr>
              <a:t>that </a:t>
            </a:r>
            <a:r>
              <a:rPr sz="2800" spc="-60" dirty="0">
                <a:latin typeface="Georgia"/>
                <a:cs typeface="Georgia"/>
              </a:rPr>
              <a:t>makes </a:t>
            </a:r>
            <a:r>
              <a:rPr sz="2800" spc="-35" dirty="0">
                <a:latin typeface="Georgia"/>
                <a:cs typeface="Georgia"/>
              </a:rPr>
              <a:t>some </a:t>
            </a:r>
            <a:r>
              <a:rPr sz="2800" spc="-55" dirty="0" smtClean="0">
                <a:latin typeface="Georgia"/>
                <a:cs typeface="Georgia"/>
              </a:rPr>
              <a:t>potential</a:t>
            </a:r>
            <a:r>
              <a:rPr lang="en-US" sz="2800" spc="-55" dirty="0" smtClean="0">
                <a:latin typeface="Georgia"/>
                <a:cs typeface="Georgia"/>
              </a:rPr>
              <a:t> </a:t>
            </a:r>
            <a:r>
              <a:rPr sz="2800" spc="-30" dirty="0" smtClean="0">
                <a:latin typeface="Georgia"/>
                <a:cs typeface="Georgia"/>
              </a:rPr>
              <a:t>competitive </a:t>
            </a:r>
            <a:r>
              <a:rPr sz="2800" spc="-50" dirty="0">
                <a:latin typeface="Georgia"/>
                <a:cs typeface="Georgia"/>
              </a:rPr>
              <a:t>advantage</a:t>
            </a:r>
            <a:r>
              <a:rPr sz="2800" spc="-185" dirty="0">
                <a:latin typeface="Georgia"/>
                <a:cs typeface="Georgia"/>
              </a:rPr>
              <a:t> </a:t>
            </a:r>
            <a:r>
              <a:rPr sz="2800" spc="-35" dirty="0">
                <a:latin typeface="Georgia"/>
                <a:cs typeface="Georgia"/>
              </a:rPr>
              <a:t>possible.</a:t>
            </a:r>
            <a:endParaRPr sz="2800" dirty="0">
              <a:latin typeface="Georgia"/>
              <a:cs typeface="Georgia"/>
            </a:endParaRPr>
          </a:p>
          <a:p>
            <a:pPr marL="469900" indent="-457200">
              <a:lnSpc>
                <a:spcPct val="100000"/>
              </a:lnSpc>
              <a:spcBef>
                <a:spcPts val="670"/>
              </a:spcBef>
              <a:buClr>
                <a:srgbClr val="9C007E"/>
              </a:buClr>
              <a:buSzPct val="94642"/>
              <a:buFont typeface="Arial" pitchFamily="34" charset="0"/>
              <a:buChar char="•"/>
              <a:tabLst>
                <a:tab pos="285750" algn="l"/>
              </a:tabLst>
            </a:pPr>
            <a:r>
              <a:rPr sz="2800" spc="-65" dirty="0">
                <a:latin typeface="Georgia"/>
                <a:cs typeface="Georgia"/>
              </a:rPr>
              <a:t>Business </a:t>
            </a:r>
            <a:r>
              <a:rPr sz="2800" spc="-35" dirty="0">
                <a:latin typeface="Georgia"/>
                <a:cs typeface="Georgia"/>
              </a:rPr>
              <a:t>problem</a:t>
            </a:r>
            <a:endParaRPr sz="2800" dirty="0">
              <a:latin typeface="Georgia"/>
              <a:cs typeface="Georgia"/>
            </a:endParaRPr>
          </a:p>
          <a:p>
            <a:pPr marL="652780" marR="5080" lvl="1" indent="-247015">
              <a:lnSpc>
                <a:spcPct val="100000"/>
              </a:lnSpc>
              <a:spcBef>
                <a:spcPts val="675"/>
              </a:spcBef>
              <a:buClr>
                <a:srgbClr val="FF388B"/>
              </a:buClr>
              <a:buSzPct val="83928"/>
              <a:buFont typeface="Arial"/>
              <a:buChar char=""/>
              <a:tabLst>
                <a:tab pos="653415" algn="l"/>
              </a:tabLst>
            </a:pPr>
            <a:r>
              <a:rPr sz="2800" spc="5" dirty="0">
                <a:latin typeface="Georgia"/>
                <a:cs typeface="Georgia"/>
              </a:rPr>
              <a:t>A </a:t>
            </a:r>
            <a:r>
              <a:rPr sz="2800" spc="-30" dirty="0">
                <a:latin typeface="Georgia"/>
                <a:cs typeface="Georgia"/>
              </a:rPr>
              <a:t>situation </a:t>
            </a:r>
            <a:r>
              <a:rPr sz="2800" spc="-15" dirty="0">
                <a:latin typeface="Georgia"/>
                <a:cs typeface="Georgia"/>
              </a:rPr>
              <a:t>that </a:t>
            </a:r>
            <a:r>
              <a:rPr sz="2800" spc="-55" dirty="0">
                <a:latin typeface="Georgia"/>
                <a:cs typeface="Georgia"/>
              </a:rPr>
              <a:t>makes </a:t>
            </a:r>
            <a:r>
              <a:rPr sz="2800" spc="-35" dirty="0">
                <a:latin typeface="Georgia"/>
                <a:cs typeface="Georgia"/>
              </a:rPr>
              <a:t>some </a:t>
            </a:r>
            <a:r>
              <a:rPr sz="2800" spc="-25" dirty="0">
                <a:latin typeface="Georgia"/>
                <a:cs typeface="Georgia"/>
              </a:rPr>
              <a:t>significant </a:t>
            </a:r>
            <a:r>
              <a:rPr sz="2800" spc="-85" dirty="0">
                <a:latin typeface="Georgia"/>
                <a:cs typeface="Georgia"/>
              </a:rPr>
              <a:t>negative  </a:t>
            </a:r>
            <a:r>
              <a:rPr sz="2800" spc="-25" dirty="0">
                <a:latin typeface="Georgia"/>
                <a:cs typeface="Georgia"/>
              </a:rPr>
              <a:t>consequence </a:t>
            </a:r>
            <a:r>
              <a:rPr sz="2800" spc="-50" dirty="0">
                <a:latin typeface="Georgia"/>
                <a:cs typeface="Georgia"/>
              </a:rPr>
              <a:t>more</a:t>
            </a:r>
            <a:r>
              <a:rPr sz="2800" spc="-85" dirty="0">
                <a:latin typeface="Georgia"/>
                <a:cs typeface="Georgia"/>
              </a:rPr>
              <a:t> </a:t>
            </a:r>
            <a:r>
              <a:rPr sz="2800" spc="-80" dirty="0">
                <a:latin typeface="Georgia"/>
                <a:cs typeface="Georgia"/>
              </a:rPr>
              <a:t>likely.</a:t>
            </a:r>
            <a:endParaRPr sz="2800" dirty="0">
              <a:latin typeface="Georgia"/>
              <a:cs typeface="Georgia"/>
            </a:endParaRPr>
          </a:p>
          <a:p>
            <a:pPr marL="469900" indent="-457200">
              <a:lnSpc>
                <a:spcPct val="100000"/>
              </a:lnSpc>
              <a:spcBef>
                <a:spcPts val="670"/>
              </a:spcBef>
              <a:buClr>
                <a:srgbClr val="9C007E"/>
              </a:buClr>
              <a:buSzPct val="94642"/>
              <a:buFont typeface="Arial" pitchFamily="34" charset="0"/>
              <a:buChar char="•"/>
              <a:tabLst>
                <a:tab pos="285750" algn="l"/>
              </a:tabLst>
            </a:pPr>
            <a:r>
              <a:rPr sz="2800" spc="-60" dirty="0">
                <a:latin typeface="Georgia"/>
                <a:cs typeface="Georgia"/>
              </a:rPr>
              <a:t>Symptoms</a:t>
            </a:r>
            <a:endParaRPr sz="2800" dirty="0">
              <a:latin typeface="Georgia"/>
              <a:cs typeface="Georgia"/>
            </a:endParaRPr>
          </a:p>
          <a:p>
            <a:pPr marL="652780" marR="1075055" lvl="1" indent="-247015">
              <a:lnSpc>
                <a:spcPct val="100000"/>
              </a:lnSpc>
              <a:spcBef>
                <a:spcPts val="675"/>
              </a:spcBef>
              <a:buClr>
                <a:srgbClr val="FF388B"/>
              </a:buClr>
              <a:buSzPct val="83928"/>
              <a:buFont typeface="Arial"/>
              <a:buChar char=""/>
              <a:tabLst>
                <a:tab pos="653415" algn="l"/>
              </a:tabLst>
            </a:pPr>
            <a:r>
              <a:rPr sz="2800" spc="-20" dirty="0" smtClean="0">
                <a:latin typeface="Georgia"/>
                <a:cs typeface="Georgia"/>
              </a:rPr>
              <a:t>Obvious </a:t>
            </a:r>
            <a:r>
              <a:rPr sz="2800" spc="-25" dirty="0">
                <a:latin typeface="Georgia"/>
                <a:cs typeface="Georgia"/>
              </a:rPr>
              <a:t>cues </a:t>
            </a:r>
            <a:r>
              <a:rPr sz="2800" spc="-15" dirty="0">
                <a:latin typeface="Georgia"/>
                <a:cs typeface="Georgia"/>
              </a:rPr>
              <a:t>that </a:t>
            </a:r>
            <a:r>
              <a:rPr sz="2800" spc="-50" dirty="0">
                <a:latin typeface="Georgia"/>
                <a:cs typeface="Georgia"/>
              </a:rPr>
              <a:t>serve </a:t>
            </a:r>
            <a:r>
              <a:rPr sz="2800" spc="-75" dirty="0">
                <a:latin typeface="Georgia"/>
                <a:cs typeface="Georgia"/>
              </a:rPr>
              <a:t>as </a:t>
            </a:r>
            <a:r>
              <a:rPr sz="2800" spc="-70" dirty="0">
                <a:latin typeface="Georgia"/>
                <a:cs typeface="Georgia"/>
              </a:rPr>
              <a:t>a </a:t>
            </a:r>
            <a:r>
              <a:rPr sz="2800" spc="-40" dirty="0">
                <a:latin typeface="Georgia"/>
                <a:cs typeface="Georgia"/>
              </a:rPr>
              <a:t>signal </a:t>
            </a:r>
            <a:r>
              <a:rPr sz="2800" spc="-25" dirty="0">
                <a:latin typeface="Georgia"/>
                <a:cs typeface="Georgia"/>
              </a:rPr>
              <a:t>of </a:t>
            </a:r>
            <a:r>
              <a:rPr sz="2800" spc="-470" dirty="0">
                <a:latin typeface="Georgia"/>
                <a:cs typeface="Georgia"/>
              </a:rPr>
              <a:t>a  </a:t>
            </a:r>
            <a:r>
              <a:rPr sz="2800" spc="-35" dirty="0">
                <a:latin typeface="Georgia"/>
                <a:cs typeface="Georgia"/>
              </a:rPr>
              <a:t>problem </a:t>
            </a:r>
            <a:r>
              <a:rPr sz="2800" spc="-30" dirty="0">
                <a:latin typeface="Georgia"/>
                <a:cs typeface="Georgia"/>
              </a:rPr>
              <a:t>because </a:t>
            </a:r>
            <a:r>
              <a:rPr sz="2800" spc="-15" dirty="0">
                <a:latin typeface="Georgia"/>
                <a:cs typeface="Georgia"/>
              </a:rPr>
              <a:t>they </a:t>
            </a:r>
            <a:r>
              <a:rPr sz="2800" spc="-70" dirty="0">
                <a:latin typeface="Georgia"/>
                <a:cs typeface="Georgia"/>
              </a:rPr>
              <a:t>are </a:t>
            </a:r>
            <a:r>
              <a:rPr sz="2800" spc="-35" dirty="0">
                <a:latin typeface="Georgia"/>
                <a:cs typeface="Georgia"/>
              </a:rPr>
              <a:t>caused by </a:t>
            </a:r>
            <a:r>
              <a:rPr sz="2800" spc="-15" dirty="0">
                <a:latin typeface="Georgia"/>
                <a:cs typeface="Georgia"/>
              </a:rPr>
              <a:t>that  </a:t>
            </a:r>
            <a:r>
              <a:rPr sz="2800" spc="-35" dirty="0">
                <a:latin typeface="Georgia"/>
                <a:cs typeface="Georgia"/>
              </a:rPr>
              <a:t>problem.</a:t>
            </a:r>
            <a:endParaRPr sz="2800" dirty="0">
              <a:latin typeface="Georgia"/>
              <a:cs typeface="Georgia"/>
            </a:endParaRPr>
          </a:p>
        </p:txBody>
      </p:sp>
      <p:sp>
        <p:nvSpPr>
          <p:cNvPr id="15" name="Title 10"/>
          <p:cNvSpPr>
            <a:spLocks noGrp="1"/>
          </p:cNvSpPr>
          <p:nvPr>
            <p:ph type="title"/>
          </p:nvPr>
        </p:nvSpPr>
        <p:spPr>
          <a:xfrm>
            <a:off x="1250248" y="503364"/>
            <a:ext cx="3152139" cy="492443"/>
          </a:xfrm>
        </p:spPr>
        <p:txBody>
          <a:bodyPr>
            <a:normAutofit fontScale="90000"/>
          </a:bodyPr>
          <a:lstStyle/>
          <a:p>
            <a:r>
              <a:rPr lang="en-US" sz="3200" b="1" dirty="0" smtClean="0">
                <a:solidFill>
                  <a:srgbClr val="002060"/>
                </a:solidFill>
                <a:latin typeface="Times New Roman" pitchFamily="18" charset="0"/>
                <a:cs typeface="Times New Roman" pitchFamily="18" charset="0"/>
              </a:rPr>
              <a:t>RESEARCH </a:t>
            </a:r>
            <a:endParaRPr lang="en-US" sz="3200" b="1" dirty="0">
              <a:solidFill>
                <a:srgbClr val="002060"/>
              </a:solidFill>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447800"/>
            <a:ext cx="9601200" cy="5867400"/>
          </a:xfrm>
        </p:spPr>
        <p:txBody>
          <a:bodyPr>
            <a:normAutofit/>
          </a:bodyPr>
          <a:lstStyle/>
          <a:p>
            <a:pPr marL="109728" indent="0">
              <a:buNone/>
            </a:pPr>
            <a:r>
              <a:rPr lang="en-US" sz="4000" b="1" dirty="0" smtClean="0">
                <a:latin typeface="Times New Roman" pitchFamily="18" charset="0"/>
                <a:cs typeface="Times New Roman" pitchFamily="18" charset="0"/>
              </a:rPr>
              <a:t>CHAPTER 6</a:t>
            </a:r>
            <a:endParaRPr lang="en-US" sz="4000" b="1" dirty="0">
              <a:latin typeface="Times New Roman" pitchFamily="18" charset="0"/>
              <a:cs typeface="Times New Roman" pitchFamily="18" charset="0"/>
            </a:endParaRPr>
          </a:p>
          <a:p>
            <a:pPr marL="109728" indent="0">
              <a:buNone/>
            </a:pPr>
            <a:endParaRPr lang="en-US" sz="4000" b="1" dirty="0" smtClean="0">
              <a:latin typeface="Times New Roman" pitchFamily="18" charset="0"/>
              <a:cs typeface="Times New Roman" pitchFamily="18" charset="0"/>
            </a:endParaRPr>
          </a:p>
          <a:p>
            <a:pPr marL="109728" indent="0">
              <a:buNone/>
            </a:pPr>
            <a:r>
              <a:rPr lang="en-US" sz="4000" b="1" dirty="0" smtClean="0">
                <a:latin typeface="Times New Roman" pitchFamily="18" charset="0"/>
                <a:cs typeface="Times New Roman" pitchFamily="18" charset="0"/>
              </a:rPr>
              <a:t>Conclusion</a:t>
            </a:r>
            <a:endParaRPr lang="en-US" sz="2800" dirty="0">
              <a:latin typeface="Times New Roman" pitchFamily="18" charset="0"/>
              <a:cs typeface="Times New Roman" pitchFamily="18" charset="0"/>
            </a:endParaRPr>
          </a:p>
          <a:p>
            <a:pPr marL="109728" indent="0">
              <a:buNone/>
            </a:pPr>
            <a:endParaRPr lang="en-US" dirty="0" smtClean="0">
              <a:latin typeface="Times New Roman" pitchFamily="18" charset="0"/>
              <a:cs typeface="Times New Roman" pitchFamily="18" charset="0"/>
            </a:endParaRPr>
          </a:p>
        </p:txBody>
      </p:sp>
      <p:sp>
        <p:nvSpPr>
          <p:cNvPr id="3" name="Title 2"/>
          <p:cNvSpPr>
            <a:spLocks noGrp="1"/>
          </p:cNvSpPr>
          <p:nvPr>
            <p:ph type="title"/>
          </p:nvPr>
        </p:nvSpPr>
        <p:spPr>
          <a:xfrm>
            <a:off x="381000" y="0"/>
            <a:ext cx="8229600" cy="1143000"/>
          </a:xfrm>
        </p:spPr>
        <p:txBody>
          <a:bodyPr/>
          <a:lstStyle/>
          <a:p>
            <a:r>
              <a:rPr lang="en-US" dirty="0" smtClean="0">
                <a:solidFill>
                  <a:schemeClr val="tx1"/>
                </a:solidFill>
                <a:latin typeface="Times New Roman" pitchFamily="18" charset="0"/>
                <a:cs typeface="Times New Roman" pitchFamily="18" charset="0"/>
              </a:rPr>
              <a:t>Structure of the Paper</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2540170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ctr">
              <a:buNone/>
            </a:pPr>
            <a:r>
              <a:rPr lang="en-US" sz="4400" b="1" dirty="0" smtClean="0">
                <a:latin typeface="Times New Roman" pitchFamily="18" charset="0"/>
                <a:cs typeface="Times New Roman" pitchFamily="18" charset="0"/>
              </a:rPr>
              <a:t>RELIABILITY AND VALIDITY</a:t>
            </a:r>
          </a:p>
          <a:p>
            <a:pPr marL="109728" indent="0" algn="ctr">
              <a:buNone/>
            </a:pPr>
            <a:endParaRPr lang="en-US" sz="4400" b="1" dirty="0" smtClean="0">
              <a:latin typeface="Times New Roman" pitchFamily="18" charset="0"/>
              <a:cs typeface="Times New Roman" pitchFamily="18" charset="0"/>
            </a:endParaRPr>
          </a:p>
          <a:p>
            <a:pPr marL="109728" indent="0" algn="ctr">
              <a:buNone/>
            </a:pPr>
            <a:r>
              <a:rPr lang="en-US" sz="4400" b="1" dirty="0" smtClean="0">
                <a:latin typeface="Times New Roman" pitchFamily="18" charset="0"/>
                <a:cs typeface="Times New Roman" pitchFamily="18" charset="0"/>
              </a:rPr>
              <a:t>CRONBACH ALPHA </a:t>
            </a:r>
            <a:endParaRPr lang="en-US" sz="4400" b="1" dirty="0">
              <a:latin typeface="Times New Roman" pitchFamily="18" charset="0"/>
              <a:cs typeface="Times New Roman" pitchFamily="18" charset="0"/>
            </a:endParaRPr>
          </a:p>
        </p:txBody>
      </p:sp>
    </p:spTree>
    <p:extLst>
      <p:ext uri="{BB962C8B-B14F-4D97-AF65-F5344CB8AC3E}">
        <p14:creationId xmlns:p14="http://schemas.microsoft.com/office/powerpoint/2010/main" val="4810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04800"/>
            <a:ext cx="8763000" cy="6303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28266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1"/>
            <a:ext cx="8610600"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86428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
            <a:ext cx="8686800"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12714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8610600" cy="6172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61335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733" y="275896"/>
            <a:ext cx="8526467" cy="5515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24148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524000"/>
            <a:ext cx="8229600" cy="92333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p>
        </p:txBody>
      </p:sp>
      <p:sp>
        <p:nvSpPr>
          <p:cNvPr id="6" name="Rectangle 5"/>
          <p:cNvSpPr/>
          <p:nvPr/>
        </p:nvSpPr>
        <p:spPr>
          <a:xfrm>
            <a:off x="647700" y="838200"/>
            <a:ext cx="7848600" cy="5693866"/>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5400" b="1" dirty="0">
                <a:ln w="11430"/>
                <a:effectLst>
                  <a:outerShdw blurRad="50800" dist="39000" dir="5460000" algn="tl">
                    <a:srgbClr val="000000">
                      <a:alpha val="38000"/>
                    </a:srgbClr>
                  </a:outerShdw>
                </a:effectLst>
                <a:latin typeface="Algerian" panose="04020705040A02060702" pitchFamily="82" charset="0"/>
                <a:cs typeface="Andalus" pitchFamily="18" charset="-78"/>
              </a:rPr>
              <a:t>TESTING OF RELATIONSHIPS</a:t>
            </a:r>
          </a:p>
          <a:p>
            <a:pPr algn="ctr">
              <a:defRPr/>
            </a:pPr>
            <a:endParaRPr lang="en-US" sz="5400" b="1" dirty="0">
              <a:ln w="11430"/>
              <a:effectLst>
                <a:outerShdw blurRad="50800" dist="39000" dir="5460000" algn="tl">
                  <a:srgbClr val="000000">
                    <a:alpha val="38000"/>
                  </a:srgbClr>
                </a:outerShdw>
              </a:effectLst>
              <a:latin typeface="Algerian" panose="04020705040A02060702" pitchFamily="82" charset="0"/>
              <a:cs typeface="Andalus" pitchFamily="18" charset="-78"/>
            </a:endParaRPr>
          </a:p>
          <a:p>
            <a:pPr algn="ctr">
              <a:defRPr/>
            </a:pPr>
            <a:r>
              <a:rPr lang="en-US" sz="5400" b="1" dirty="0">
                <a:ln w="11430"/>
                <a:effectLst>
                  <a:outerShdw blurRad="50800" dist="39000" dir="5460000" algn="tl">
                    <a:srgbClr val="000000">
                      <a:alpha val="38000"/>
                    </a:srgbClr>
                  </a:outerShdw>
                </a:effectLst>
                <a:latin typeface="Algerian" panose="04020705040A02060702" pitchFamily="82" charset="0"/>
                <a:cs typeface="Andalus" pitchFamily="18" charset="-78"/>
              </a:rPr>
              <a:t>CORRELATION </a:t>
            </a:r>
            <a:r>
              <a:rPr lang="en-US" sz="5400" b="1" dirty="0" err="1">
                <a:ln w="11430"/>
                <a:effectLst>
                  <a:outerShdw blurRad="50800" dist="39000" dir="5460000" algn="tl">
                    <a:srgbClr val="000000">
                      <a:alpha val="38000"/>
                    </a:srgbClr>
                  </a:outerShdw>
                </a:effectLst>
                <a:latin typeface="Algerian" panose="04020705040A02060702" pitchFamily="82" charset="0"/>
                <a:cs typeface="Andalus" pitchFamily="18" charset="-78"/>
              </a:rPr>
              <a:t>analisis</a:t>
            </a:r>
            <a:endParaRPr lang="en-US" sz="5400" b="1" dirty="0">
              <a:ln w="11430"/>
              <a:effectLst>
                <a:outerShdw blurRad="50800" dist="39000" dir="5460000" algn="tl">
                  <a:srgbClr val="000000">
                    <a:alpha val="38000"/>
                  </a:srgbClr>
                </a:outerShdw>
              </a:effectLst>
              <a:latin typeface="Andalus" pitchFamily="18" charset="-78"/>
              <a:cs typeface="Andalus" pitchFamily="18" charset="-78"/>
            </a:endParaRPr>
          </a:p>
          <a:p>
            <a:pPr algn="ctr">
              <a:defRPr/>
            </a:pPr>
            <a:endParaRPr lang="en-US" sz="6000" b="1" dirty="0">
              <a:ln w="11430"/>
              <a:effectLst>
                <a:outerShdw blurRad="50800" dist="39000" dir="5460000" algn="tl">
                  <a:srgbClr val="000000">
                    <a:alpha val="38000"/>
                  </a:srgbClr>
                </a:outerShdw>
              </a:effectLst>
              <a:latin typeface="Algerian" panose="04020705040A02060702" pitchFamily="82" charset="0"/>
              <a:cs typeface="Andalus" pitchFamily="18" charset="-78"/>
            </a:endParaRPr>
          </a:p>
          <a:p>
            <a:pPr algn="ctr">
              <a:defRPr/>
            </a:pPr>
            <a:r>
              <a:rPr lang="en-US" sz="4400" dirty="0">
                <a:ln w="11430"/>
                <a:latin typeface="Arial" panose="020B0604020202020204" pitchFamily="34" charset="0"/>
                <a:cs typeface="Arial" panose="020B0604020202020204" pitchFamily="34" charset="0"/>
              </a:rPr>
              <a:t>Pearson Product-moment Correlation</a:t>
            </a:r>
          </a:p>
        </p:txBody>
      </p:sp>
    </p:spTree>
    <p:extLst>
      <p:ext uri="{BB962C8B-B14F-4D97-AF65-F5344CB8AC3E}">
        <p14:creationId xmlns:p14="http://schemas.microsoft.com/office/powerpoint/2010/main" val="1006908719"/>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457200" y="762000"/>
            <a:ext cx="8229600" cy="655638"/>
          </a:xfrm>
        </p:spPr>
        <p:txBody>
          <a:bodyPr anchor="t"/>
          <a:lstStyle/>
          <a:p>
            <a:pPr eaLnBrk="1" hangingPunct="1"/>
            <a:r>
              <a:rPr lang="en-US" altLang="ms-MY" sz="3600" b="1" smtClean="0">
                <a:latin typeface="Times New Roman" pitchFamily="18" charset="0"/>
                <a:cs typeface="Times New Roman" pitchFamily="18" charset="0"/>
              </a:rPr>
              <a:t>Introduction</a:t>
            </a:r>
            <a:r>
              <a:rPr lang="en-US" altLang="ms-MY" sz="3200" smtClean="0">
                <a:latin typeface="Times New Roman" pitchFamily="18" charset="0"/>
                <a:cs typeface="Times New Roman" pitchFamily="18" charset="0"/>
              </a:rPr>
              <a:t> </a:t>
            </a:r>
          </a:p>
        </p:txBody>
      </p:sp>
      <p:sp>
        <p:nvSpPr>
          <p:cNvPr id="3" name="Content Placeholder 2"/>
          <p:cNvSpPr>
            <a:spLocks noGrp="1"/>
          </p:cNvSpPr>
          <p:nvPr>
            <p:ph idx="1"/>
          </p:nvPr>
        </p:nvSpPr>
        <p:spPr/>
        <p:txBody>
          <a:bodyPr rtlCol="0">
            <a:normAutofit/>
          </a:bodyPr>
          <a:lstStyle/>
          <a:p>
            <a:pPr eaLnBrk="1" fontAlgn="auto" hangingPunct="1">
              <a:spcAft>
                <a:spcPts val="0"/>
              </a:spcAft>
              <a:buFont typeface="Arial" panose="020B0604020202020204" pitchFamily="34" charset="0"/>
              <a:buChar char="•"/>
              <a:defRPr/>
            </a:pPr>
            <a:r>
              <a:rPr lang="en-US" sz="2800" dirty="0">
                <a:latin typeface="Times New Roman" pitchFamily="18" charset="0"/>
                <a:cs typeface="Times New Roman" pitchFamily="18" charset="0"/>
              </a:rPr>
              <a:t>Pearson Product-Moment Correlation is a parametric test.</a:t>
            </a:r>
          </a:p>
          <a:p>
            <a:pPr lvl="1" eaLnBrk="1" fontAlgn="auto" hangingPunct="1">
              <a:spcAft>
                <a:spcPts val="0"/>
              </a:spcAft>
              <a:buFont typeface="Arial" panose="020B0604020202020204" pitchFamily="34" charset="0"/>
              <a:buChar char="•"/>
              <a:defRPr/>
            </a:pPr>
            <a:r>
              <a:rPr lang="en-US" sz="2400" b="1" dirty="0">
                <a:solidFill>
                  <a:srgbClr val="FF0000"/>
                </a:solidFill>
                <a:latin typeface="Times New Roman" pitchFamily="18" charset="0"/>
                <a:cs typeface="Times New Roman" pitchFamily="18" charset="0"/>
              </a:rPr>
              <a:t>Purpose:</a:t>
            </a:r>
          </a:p>
          <a:p>
            <a:pPr lvl="2" eaLnBrk="1" fontAlgn="auto" hangingPunct="1">
              <a:spcAft>
                <a:spcPts val="0"/>
              </a:spcAft>
              <a:buFont typeface="Arial" panose="020B0604020202020204" pitchFamily="34" charset="0"/>
              <a:buChar char="•"/>
              <a:defRPr/>
            </a:pPr>
            <a:r>
              <a:rPr lang="en-US" sz="2000" dirty="0">
                <a:latin typeface="Times New Roman" pitchFamily="18" charset="0"/>
                <a:cs typeface="Times New Roman" pitchFamily="18" charset="0"/>
              </a:rPr>
              <a:t>To determine the relationship between two metric variables i.e. between IV(s) and DV.</a:t>
            </a:r>
          </a:p>
          <a:p>
            <a:pPr marL="914400" lvl="2" indent="0" eaLnBrk="1" fontAlgn="auto" hangingPunct="1">
              <a:spcAft>
                <a:spcPts val="0"/>
              </a:spcAft>
              <a:buFontTx/>
              <a:buNone/>
              <a:defRPr/>
            </a:pPr>
            <a:endParaRPr lang="en-US" sz="2000" dirty="0">
              <a:latin typeface="Times New Roman" pitchFamily="18" charset="0"/>
              <a:cs typeface="Times New Roman" pitchFamily="18" charset="0"/>
            </a:endParaRPr>
          </a:p>
          <a:p>
            <a:pPr lvl="1" eaLnBrk="1" fontAlgn="auto" hangingPunct="1">
              <a:spcAft>
                <a:spcPts val="0"/>
              </a:spcAft>
              <a:buFont typeface="Arial" panose="020B0604020202020204" pitchFamily="34" charset="0"/>
              <a:buChar char="•"/>
              <a:defRPr/>
            </a:pPr>
            <a:r>
              <a:rPr lang="en-US" sz="2400" dirty="0">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Requirements:</a:t>
            </a:r>
          </a:p>
          <a:p>
            <a:pPr lvl="2" eaLnBrk="1" fontAlgn="auto" hangingPunct="1">
              <a:spcAft>
                <a:spcPts val="0"/>
              </a:spcAft>
              <a:buFont typeface="Arial" panose="020B0604020202020204" pitchFamily="34" charset="0"/>
              <a:buChar char="•"/>
              <a:defRPr/>
            </a:pPr>
            <a:r>
              <a:rPr lang="en-US" sz="2000" dirty="0">
                <a:latin typeface="Times New Roman" pitchFamily="18" charset="0"/>
                <a:cs typeface="Times New Roman" pitchFamily="18" charset="0"/>
              </a:rPr>
              <a:t>DV – Interval/Ratio</a:t>
            </a:r>
          </a:p>
          <a:p>
            <a:pPr lvl="2" eaLnBrk="1" fontAlgn="auto" hangingPunct="1">
              <a:spcAft>
                <a:spcPts val="0"/>
              </a:spcAft>
              <a:buFont typeface="Arial" panose="020B0604020202020204" pitchFamily="34" charset="0"/>
              <a:buChar char="•"/>
              <a:defRPr/>
            </a:pPr>
            <a:r>
              <a:rPr lang="en-US" sz="2000" dirty="0">
                <a:latin typeface="Times New Roman" pitchFamily="18" charset="0"/>
                <a:cs typeface="Times New Roman" pitchFamily="18" charset="0"/>
              </a:rPr>
              <a:t>IV – Interval/Ratio</a:t>
            </a:r>
          </a:p>
        </p:txBody>
      </p:sp>
    </p:spTree>
    <p:extLst>
      <p:ext uri="{BB962C8B-B14F-4D97-AF65-F5344CB8AC3E}">
        <p14:creationId xmlns:p14="http://schemas.microsoft.com/office/powerpoint/2010/main" val="274809536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anim calcmode="lin" valueType="num">
                                      <p:cBhvr>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457200" y="685800"/>
            <a:ext cx="8534400" cy="731838"/>
          </a:xfrm>
        </p:spPr>
        <p:txBody>
          <a:bodyPr anchor="t"/>
          <a:lstStyle/>
          <a:p>
            <a:pPr eaLnBrk="1" hangingPunct="1"/>
            <a:r>
              <a:rPr lang="en-US" altLang="ms-MY" sz="3200" b="1" smtClean="0">
                <a:latin typeface="Times New Roman" pitchFamily="18" charset="0"/>
                <a:cs typeface="Times New Roman" pitchFamily="18" charset="0"/>
              </a:rPr>
              <a:t>                    Components of Pearson Correlation </a:t>
            </a:r>
          </a:p>
        </p:txBody>
      </p:sp>
      <p:sp>
        <p:nvSpPr>
          <p:cNvPr id="3" name="Content Placeholder 2"/>
          <p:cNvSpPr>
            <a:spLocks noGrp="1"/>
          </p:cNvSpPr>
          <p:nvPr>
            <p:ph idx="1"/>
          </p:nvPr>
        </p:nvSpPr>
        <p:spPr>
          <a:xfrm>
            <a:off x="457200" y="1371600"/>
            <a:ext cx="8534400" cy="4876800"/>
          </a:xfrm>
        </p:spPr>
        <p:txBody>
          <a:bodyPr rtlCol="0">
            <a:normAutofit/>
          </a:bodyPr>
          <a:lstStyle/>
          <a:p>
            <a:pPr eaLnBrk="1" fontAlgn="auto" hangingPunct="1">
              <a:spcAft>
                <a:spcPts val="0"/>
              </a:spcAft>
              <a:buFont typeface="Arial" panose="020B0604020202020204" pitchFamily="34" charset="0"/>
              <a:buChar char="•"/>
              <a:defRPr/>
            </a:pPr>
            <a:endParaRPr lang="en-US" dirty="0">
              <a:latin typeface="Times New Roman" pitchFamily="18" charset="0"/>
              <a:cs typeface="Times New Roman" pitchFamily="18" charset="0"/>
            </a:endParaRPr>
          </a:p>
          <a:p>
            <a:pPr eaLnBrk="1" fontAlgn="auto" hangingPunct="1">
              <a:spcAft>
                <a:spcPts val="0"/>
              </a:spcAft>
              <a:buFont typeface="Arial" panose="020B0604020202020204" pitchFamily="34" charset="0"/>
              <a:buChar char="•"/>
              <a:defRPr/>
            </a:pPr>
            <a:endParaRPr lang="en-US" sz="1800" b="1" dirty="0">
              <a:latin typeface="Times New Roman" pitchFamily="18" charset="0"/>
              <a:cs typeface="Times New Roman" pitchFamily="18" charset="0"/>
            </a:endParaRPr>
          </a:p>
          <a:p>
            <a:pPr eaLnBrk="1" fontAlgn="auto" hangingPunct="1">
              <a:spcAft>
                <a:spcPts val="0"/>
              </a:spcAft>
              <a:buFont typeface="Arial" panose="020B0604020202020204" pitchFamily="34" charset="0"/>
              <a:buChar char="•"/>
              <a:defRPr/>
            </a:pPr>
            <a:endParaRPr lang="en-US" sz="1800" b="1" dirty="0">
              <a:latin typeface="Times New Roman" pitchFamily="18" charset="0"/>
              <a:cs typeface="Times New Roman" pitchFamily="18" charset="0"/>
            </a:endParaRPr>
          </a:p>
          <a:p>
            <a:pPr marL="0" indent="0" eaLnBrk="1" fontAlgn="auto" hangingPunct="1">
              <a:spcAft>
                <a:spcPts val="0"/>
              </a:spcAft>
              <a:buFontTx/>
              <a:buNone/>
              <a:defRPr/>
            </a:pPr>
            <a:r>
              <a:rPr lang="en-US" sz="4000" b="1" i="1" dirty="0">
                <a:latin typeface="Times New Roman" pitchFamily="18" charset="0"/>
                <a:cs typeface="Times New Roman" pitchFamily="18" charset="0"/>
              </a:rPr>
              <a:t> </a:t>
            </a:r>
            <a:endParaRPr lang="en-US" sz="1800" b="1" dirty="0">
              <a:latin typeface="Times New Roman" pitchFamily="18" charset="0"/>
              <a:cs typeface="Times New Roman" pitchFamily="18" charset="0"/>
            </a:endParaRPr>
          </a:p>
        </p:txBody>
      </p:sp>
      <p:cxnSp>
        <p:nvCxnSpPr>
          <p:cNvPr id="5" name="Straight Arrow Connector 4"/>
          <p:cNvCxnSpPr/>
          <p:nvPr/>
        </p:nvCxnSpPr>
        <p:spPr bwMode="auto">
          <a:xfrm flipV="1">
            <a:off x="3733800" y="2593975"/>
            <a:ext cx="1143000" cy="877888"/>
          </a:xfrm>
          <a:prstGeom prst="straightConnector1">
            <a:avLst/>
          </a:prstGeom>
          <a:ln>
            <a:solidFill>
              <a:srgbClr val="000066"/>
            </a:solidFill>
            <a:tailEnd type="arrow"/>
          </a:ln>
        </p:spPr>
        <p:style>
          <a:lnRef idx="2">
            <a:schemeClr val="accent2"/>
          </a:lnRef>
          <a:fillRef idx="0">
            <a:schemeClr val="accent2"/>
          </a:fillRef>
          <a:effectRef idx="1">
            <a:schemeClr val="accent2"/>
          </a:effectRef>
          <a:fontRef idx="minor">
            <a:schemeClr val="tx1"/>
          </a:fontRef>
        </p:style>
      </p:cxnSp>
      <p:cxnSp>
        <p:nvCxnSpPr>
          <p:cNvPr id="7" name="Straight Arrow Connector 6"/>
          <p:cNvCxnSpPr/>
          <p:nvPr/>
        </p:nvCxnSpPr>
        <p:spPr bwMode="auto">
          <a:xfrm>
            <a:off x="3719513" y="3471863"/>
            <a:ext cx="1157287" cy="65405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4103" name="TextBox 8"/>
          <p:cNvSpPr txBox="1">
            <a:spLocks noChangeArrowheads="1"/>
          </p:cNvSpPr>
          <p:nvPr/>
        </p:nvSpPr>
        <p:spPr bwMode="auto">
          <a:xfrm>
            <a:off x="5029200" y="3990975"/>
            <a:ext cx="1308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b="1">
                <a:latin typeface="Times New Roman" pitchFamily="18" charset="0"/>
                <a:cs typeface="Times New Roman" pitchFamily="18" charset="0"/>
              </a:rPr>
              <a:t>Inferential</a:t>
            </a:r>
          </a:p>
        </p:txBody>
      </p:sp>
      <p:cxnSp>
        <p:nvCxnSpPr>
          <p:cNvPr id="11" name="Straight Arrow Connector 10"/>
          <p:cNvCxnSpPr/>
          <p:nvPr/>
        </p:nvCxnSpPr>
        <p:spPr bwMode="auto">
          <a:xfrm flipV="1">
            <a:off x="6173788" y="2043113"/>
            <a:ext cx="762000" cy="565150"/>
          </a:xfrm>
          <a:prstGeom prst="straightConnector1">
            <a:avLst/>
          </a:prstGeom>
          <a:ln>
            <a:solidFill>
              <a:srgbClr val="3366FF"/>
            </a:solidFill>
            <a:tailEnd type="arrow"/>
          </a:ln>
        </p:spPr>
        <p:style>
          <a:lnRef idx="2">
            <a:schemeClr val="accent2"/>
          </a:lnRef>
          <a:fillRef idx="0">
            <a:schemeClr val="accent2"/>
          </a:fillRef>
          <a:effectRef idx="1">
            <a:schemeClr val="accent2"/>
          </a:effectRef>
          <a:fontRef idx="minor">
            <a:schemeClr val="tx1"/>
          </a:fontRef>
        </p:style>
      </p:cxnSp>
      <p:cxnSp>
        <p:nvCxnSpPr>
          <p:cNvPr id="13" name="Straight Arrow Connector 12"/>
          <p:cNvCxnSpPr/>
          <p:nvPr/>
        </p:nvCxnSpPr>
        <p:spPr bwMode="auto">
          <a:xfrm>
            <a:off x="6173788" y="2608263"/>
            <a:ext cx="762000" cy="349250"/>
          </a:xfrm>
          <a:prstGeom prst="straightConnector1">
            <a:avLst/>
          </a:prstGeom>
          <a:ln>
            <a:solidFill>
              <a:srgbClr val="3366FF"/>
            </a:solidFill>
            <a:tailEnd type="arrow"/>
          </a:ln>
        </p:spPr>
        <p:style>
          <a:lnRef idx="2">
            <a:schemeClr val="accent2"/>
          </a:lnRef>
          <a:fillRef idx="0">
            <a:schemeClr val="accent2"/>
          </a:fillRef>
          <a:effectRef idx="1">
            <a:schemeClr val="accent2"/>
          </a:effectRef>
          <a:fontRef idx="minor">
            <a:schemeClr val="tx1"/>
          </a:fontRef>
        </p:style>
      </p:cxnSp>
      <p:sp>
        <p:nvSpPr>
          <p:cNvPr id="4106" name="TextBox 14"/>
          <p:cNvSpPr txBox="1">
            <a:spLocks noChangeArrowheads="1"/>
          </p:cNvSpPr>
          <p:nvPr/>
        </p:nvSpPr>
        <p:spPr bwMode="auto">
          <a:xfrm>
            <a:off x="7100888" y="1846263"/>
            <a:ext cx="1143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b="1">
                <a:latin typeface="Times New Roman" pitchFamily="18" charset="0"/>
                <a:cs typeface="Times New Roman" pitchFamily="18" charset="0"/>
              </a:rPr>
              <a:t>Direction</a:t>
            </a:r>
          </a:p>
        </p:txBody>
      </p:sp>
      <p:sp>
        <p:nvSpPr>
          <p:cNvPr id="4107" name="TextBox 15"/>
          <p:cNvSpPr txBox="1">
            <a:spLocks noChangeArrowheads="1"/>
          </p:cNvSpPr>
          <p:nvPr/>
        </p:nvSpPr>
        <p:spPr bwMode="auto">
          <a:xfrm>
            <a:off x="7062788" y="2720975"/>
            <a:ext cx="1333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b="1">
                <a:latin typeface="Times New Roman" pitchFamily="18" charset="0"/>
                <a:cs typeface="Times New Roman" pitchFamily="18" charset="0"/>
              </a:rPr>
              <a:t>Strength/</a:t>
            </a:r>
          </a:p>
          <a:p>
            <a:r>
              <a:rPr lang="en-US" altLang="ms-MY" b="1">
                <a:latin typeface="Times New Roman" pitchFamily="18" charset="0"/>
                <a:cs typeface="Times New Roman" pitchFamily="18" charset="0"/>
              </a:rPr>
              <a:t>Magnitude</a:t>
            </a:r>
          </a:p>
        </p:txBody>
      </p:sp>
      <p:cxnSp>
        <p:nvCxnSpPr>
          <p:cNvPr id="18" name="Straight Arrow Connector 17"/>
          <p:cNvCxnSpPr>
            <a:stCxn id="4103" idx="3"/>
          </p:cNvCxnSpPr>
          <p:nvPr/>
        </p:nvCxnSpPr>
        <p:spPr bwMode="auto">
          <a:xfrm>
            <a:off x="6337300" y="4176713"/>
            <a:ext cx="725488" cy="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4109" name="TextBox 23"/>
          <p:cNvSpPr txBox="1">
            <a:spLocks noChangeArrowheads="1"/>
          </p:cNvSpPr>
          <p:nvPr/>
        </p:nvSpPr>
        <p:spPr bwMode="auto">
          <a:xfrm>
            <a:off x="4876800" y="2427288"/>
            <a:ext cx="1308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b="1">
                <a:latin typeface="Times New Roman" pitchFamily="18" charset="0"/>
                <a:cs typeface="Times New Roman" pitchFamily="18" charset="0"/>
              </a:rPr>
              <a:t>Descriptive</a:t>
            </a:r>
          </a:p>
        </p:txBody>
      </p:sp>
      <p:sp>
        <p:nvSpPr>
          <p:cNvPr id="4110" name="TextBox 25"/>
          <p:cNvSpPr txBox="1">
            <a:spLocks noChangeArrowheads="1"/>
          </p:cNvSpPr>
          <p:nvPr/>
        </p:nvSpPr>
        <p:spPr bwMode="auto">
          <a:xfrm>
            <a:off x="7100888" y="3987800"/>
            <a:ext cx="1966912"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b="1">
                <a:latin typeface="Times New Roman" pitchFamily="18" charset="0"/>
                <a:cs typeface="Times New Roman" pitchFamily="18" charset="0"/>
              </a:rPr>
              <a:t>Hypothesis Test:</a:t>
            </a:r>
          </a:p>
          <a:p>
            <a:endParaRPr lang="en-US" altLang="ms-MY" b="1">
              <a:latin typeface="Times New Roman" pitchFamily="18" charset="0"/>
              <a:cs typeface="Times New Roman" pitchFamily="18" charset="0"/>
            </a:endParaRPr>
          </a:p>
          <a:p>
            <a:pPr algn="ctr"/>
            <a:r>
              <a:rPr lang="en-US" altLang="ms-MY" b="1">
                <a:latin typeface="Times New Roman" pitchFamily="18" charset="0"/>
                <a:cs typeface="Times New Roman" pitchFamily="18" charset="0"/>
              </a:rPr>
              <a:t>H</a:t>
            </a:r>
            <a:r>
              <a:rPr lang="en-US" altLang="ms-MY" b="1" baseline="-25000">
                <a:latin typeface="Times New Roman" pitchFamily="18" charset="0"/>
                <a:cs typeface="Times New Roman" pitchFamily="18" charset="0"/>
              </a:rPr>
              <a:t>0</a:t>
            </a:r>
            <a:r>
              <a:rPr lang="en-US" altLang="ms-MY" b="1">
                <a:latin typeface="Times New Roman" pitchFamily="18" charset="0"/>
                <a:cs typeface="Times New Roman" pitchFamily="18" charset="0"/>
              </a:rPr>
              <a:t>:  ρ = 0</a:t>
            </a:r>
          </a:p>
          <a:p>
            <a:pPr algn="ctr"/>
            <a:r>
              <a:rPr lang="en-US" altLang="ms-MY" b="1">
                <a:latin typeface="Times New Roman" pitchFamily="18" charset="0"/>
                <a:cs typeface="Times New Roman" pitchFamily="18" charset="0"/>
              </a:rPr>
              <a:t>H</a:t>
            </a:r>
            <a:r>
              <a:rPr lang="en-US" altLang="ms-MY" b="1" baseline="-25000">
                <a:latin typeface="Times New Roman" pitchFamily="18" charset="0"/>
                <a:cs typeface="Times New Roman" pitchFamily="18" charset="0"/>
              </a:rPr>
              <a:t>A</a:t>
            </a:r>
            <a:r>
              <a:rPr lang="en-US" altLang="ms-MY" b="1">
                <a:latin typeface="Times New Roman" pitchFamily="18" charset="0"/>
                <a:cs typeface="Times New Roman" pitchFamily="18" charset="0"/>
              </a:rPr>
              <a:t>: ρ ≠ 0</a:t>
            </a:r>
          </a:p>
          <a:p>
            <a:pPr algn="ctr"/>
            <a:r>
              <a:rPr lang="en-US" altLang="ms-MY" b="1">
                <a:latin typeface="Times New Roman" pitchFamily="18" charset="0"/>
                <a:cs typeface="Times New Roman" pitchFamily="18" charset="0"/>
              </a:rPr>
              <a:t>         ρ &gt; 0</a:t>
            </a:r>
          </a:p>
          <a:p>
            <a:pPr algn="ctr"/>
            <a:r>
              <a:rPr lang="en-US" altLang="ms-MY" b="1">
                <a:latin typeface="Times New Roman" pitchFamily="18" charset="0"/>
                <a:cs typeface="Times New Roman" pitchFamily="18" charset="0"/>
              </a:rPr>
              <a:t>         ρ &lt; 0</a:t>
            </a:r>
          </a:p>
          <a:p>
            <a:r>
              <a:rPr lang="en-US" altLang="ms-MY" b="1">
                <a:latin typeface="Times New Roman" pitchFamily="18" charset="0"/>
                <a:cs typeface="Times New Roman" pitchFamily="18" charset="0"/>
              </a:rPr>
              <a:t> </a:t>
            </a:r>
          </a:p>
        </p:txBody>
      </p:sp>
      <p:sp>
        <p:nvSpPr>
          <p:cNvPr id="4111" name="TextBox 33"/>
          <p:cNvSpPr txBox="1">
            <a:spLocks noChangeArrowheads="1"/>
          </p:cNvSpPr>
          <p:nvPr/>
        </p:nvSpPr>
        <p:spPr bwMode="auto">
          <a:xfrm>
            <a:off x="823913" y="3125788"/>
            <a:ext cx="2895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b="1">
                <a:latin typeface="Times New Roman" pitchFamily="18" charset="0"/>
                <a:cs typeface="Times New Roman" pitchFamily="18" charset="0"/>
              </a:rPr>
              <a:t>Correlation Coefficient  </a:t>
            </a:r>
            <a:r>
              <a:rPr lang="en-US" altLang="ms-MY" sz="4000" b="1" i="1">
                <a:latin typeface="Times New Roman" pitchFamily="18" charset="0"/>
                <a:cs typeface="Times New Roman" pitchFamily="18" charset="0"/>
              </a:rPr>
              <a:t>r</a:t>
            </a:r>
            <a:endParaRPr lang="en-US" altLang="ms-MY"/>
          </a:p>
        </p:txBody>
      </p:sp>
    </p:spTree>
    <p:extLst>
      <p:ext uri="{BB962C8B-B14F-4D97-AF65-F5344CB8AC3E}">
        <p14:creationId xmlns:p14="http://schemas.microsoft.com/office/powerpoint/2010/main" val="42426294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111"/>
                                        </p:tgtEl>
                                        <p:attrNameLst>
                                          <p:attrName>style.visibility</p:attrName>
                                        </p:attrNameLst>
                                      </p:cBhvr>
                                      <p:to>
                                        <p:strVal val="visible"/>
                                      </p:to>
                                    </p:set>
                                    <p:anim calcmode="lin" valueType="num">
                                      <p:cBhvr>
                                        <p:cTn id="7" dur="500" fill="hold"/>
                                        <p:tgtEl>
                                          <p:spTgt spid="4111"/>
                                        </p:tgtEl>
                                        <p:attrNameLst>
                                          <p:attrName>ppt_w</p:attrName>
                                        </p:attrNameLst>
                                      </p:cBhvr>
                                      <p:tavLst>
                                        <p:tav tm="0">
                                          <p:val>
                                            <p:fltVal val="0"/>
                                          </p:val>
                                        </p:tav>
                                        <p:tav tm="100000">
                                          <p:val>
                                            <p:strVal val="#ppt_w"/>
                                          </p:val>
                                        </p:tav>
                                      </p:tavLst>
                                    </p:anim>
                                    <p:anim calcmode="lin" valueType="num">
                                      <p:cBhvr>
                                        <p:cTn id="8" dur="500" fill="hold"/>
                                        <p:tgtEl>
                                          <p:spTgt spid="4111"/>
                                        </p:tgtEl>
                                        <p:attrNameLst>
                                          <p:attrName>ppt_h</p:attrName>
                                        </p:attrNameLst>
                                      </p:cBhvr>
                                      <p:tavLst>
                                        <p:tav tm="0">
                                          <p:val>
                                            <p:fltVal val="0"/>
                                          </p:val>
                                        </p:tav>
                                        <p:tav tm="100000">
                                          <p:val>
                                            <p:strVal val="#ppt_h"/>
                                          </p:val>
                                        </p:tav>
                                      </p:tavLst>
                                    </p:anim>
                                    <p:animEffect transition="in" filter="fade">
                                      <p:cBhvr>
                                        <p:cTn id="9" dur="500"/>
                                        <p:tgtEl>
                                          <p:spTgt spid="411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31"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style.rotation</p:attrName>
                                        </p:attrNameLst>
                                      </p:cBhvr>
                                      <p:tavLst>
                                        <p:tav tm="0">
                                          <p:val>
                                            <p:fltVal val="90"/>
                                          </p:val>
                                        </p:tav>
                                        <p:tav tm="100000">
                                          <p:val>
                                            <p:fltVal val="0"/>
                                          </p:val>
                                        </p:tav>
                                      </p:tavLst>
                                    </p:anim>
                                    <p:animEffect transition="in" filter="fade">
                                      <p:cBhvr>
                                        <p:cTn id="17" dur="1000"/>
                                        <p:tgtEl>
                                          <p:spTgt spid="5"/>
                                        </p:tgtEl>
                                      </p:cBhvr>
                                    </p:animEffect>
                                  </p:childTnLst>
                                </p:cTn>
                              </p:par>
                              <p:par>
                                <p:cTn id="18" presetID="31"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ppt_w</p:attrName>
                                        </p:attrNameLst>
                                      </p:cBhvr>
                                      <p:tavLst>
                                        <p:tav tm="0">
                                          <p:val>
                                            <p:fltVal val="0"/>
                                          </p:val>
                                        </p:tav>
                                        <p:tav tm="100000">
                                          <p:val>
                                            <p:strVal val="#ppt_w"/>
                                          </p:val>
                                        </p:tav>
                                      </p:tavLst>
                                    </p:anim>
                                    <p:anim calcmode="lin" valueType="num">
                                      <p:cBhvr>
                                        <p:cTn id="21" dur="1000" fill="hold"/>
                                        <p:tgtEl>
                                          <p:spTgt spid="7"/>
                                        </p:tgtEl>
                                        <p:attrNameLst>
                                          <p:attrName>ppt_h</p:attrName>
                                        </p:attrNameLst>
                                      </p:cBhvr>
                                      <p:tavLst>
                                        <p:tav tm="0">
                                          <p:val>
                                            <p:fltVal val="0"/>
                                          </p:val>
                                        </p:tav>
                                        <p:tav tm="100000">
                                          <p:val>
                                            <p:strVal val="#ppt_h"/>
                                          </p:val>
                                        </p:tav>
                                      </p:tavLst>
                                    </p:anim>
                                    <p:anim calcmode="lin" valueType="num">
                                      <p:cBhvr>
                                        <p:cTn id="22" dur="1000" fill="hold"/>
                                        <p:tgtEl>
                                          <p:spTgt spid="7"/>
                                        </p:tgtEl>
                                        <p:attrNameLst>
                                          <p:attrName>style.rotation</p:attrName>
                                        </p:attrNameLst>
                                      </p:cBhvr>
                                      <p:tavLst>
                                        <p:tav tm="0">
                                          <p:val>
                                            <p:fltVal val="90"/>
                                          </p:val>
                                        </p:tav>
                                        <p:tav tm="100000">
                                          <p:val>
                                            <p:fltVal val="0"/>
                                          </p:val>
                                        </p:tav>
                                      </p:tavLst>
                                    </p:anim>
                                    <p:animEffect transition="in" filter="fade">
                                      <p:cBhvr>
                                        <p:cTn id="23" dur="1000"/>
                                        <p:tgtEl>
                                          <p:spTgt spid="7"/>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4109"/>
                                        </p:tgtEl>
                                        <p:attrNameLst>
                                          <p:attrName>style.visibility</p:attrName>
                                        </p:attrNameLst>
                                      </p:cBhvr>
                                      <p:to>
                                        <p:strVal val="visible"/>
                                      </p:to>
                                    </p:set>
                                    <p:anim calcmode="lin" valueType="num">
                                      <p:cBhvr>
                                        <p:cTn id="26" dur="1000" fill="hold"/>
                                        <p:tgtEl>
                                          <p:spTgt spid="4109"/>
                                        </p:tgtEl>
                                        <p:attrNameLst>
                                          <p:attrName>ppt_w</p:attrName>
                                        </p:attrNameLst>
                                      </p:cBhvr>
                                      <p:tavLst>
                                        <p:tav tm="0">
                                          <p:val>
                                            <p:fltVal val="0"/>
                                          </p:val>
                                        </p:tav>
                                        <p:tav tm="100000">
                                          <p:val>
                                            <p:strVal val="#ppt_w"/>
                                          </p:val>
                                        </p:tav>
                                      </p:tavLst>
                                    </p:anim>
                                    <p:anim calcmode="lin" valueType="num">
                                      <p:cBhvr>
                                        <p:cTn id="27" dur="1000" fill="hold"/>
                                        <p:tgtEl>
                                          <p:spTgt spid="4109"/>
                                        </p:tgtEl>
                                        <p:attrNameLst>
                                          <p:attrName>ppt_h</p:attrName>
                                        </p:attrNameLst>
                                      </p:cBhvr>
                                      <p:tavLst>
                                        <p:tav tm="0">
                                          <p:val>
                                            <p:fltVal val="0"/>
                                          </p:val>
                                        </p:tav>
                                        <p:tav tm="100000">
                                          <p:val>
                                            <p:strVal val="#ppt_h"/>
                                          </p:val>
                                        </p:tav>
                                      </p:tavLst>
                                    </p:anim>
                                    <p:anim calcmode="lin" valueType="num">
                                      <p:cBhvr>
                                        <p:cTn id="28" dur="1000" fill="hold"/>
                                        <p:tgtEl>
                                          <p:spTgt spid="4109"/>
                                        </p:tgtEl>
                                        <p:attrNameLst>
                                          <p:attrName>style.rotation</p:attrName>
                                        </p:attrNameLst>
                                      </p:cBhvr>
                                      <p:tavLst>
                                        <p:tav tm="0">
                                          <p:val>
                                            <p:fltVal val="90"/>
                                          </p:val>
                                        </p:tav>
                                        <p:tav tm="100000">
                                          <p:val>
                                            <p:fltVal val="0"/>
                                          </p:val>
                                        </p:tav>
                                      </p:tavLst>
                                    </p:anim>
                                    <p:animEffect transition="in" filter="fade">
                                      <p:cBhvr>
                                        <p:cTn id="29" dur="1000"/>
                                        <p:tgtEl>
                                          <p:spTgt spid="4109"/>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4103"/>
                                        </p:tgtEl>
                                        <p:attrNameLst>
                                          <p:attrName>style.visibility</p:attrName>
                                        </p:attrNameLst>
                                      </p:cBhvr>
                                      <p:to>
                                        <p:strVal val="visible"/>
                                      </p:to>
                                    </p:set>
                                    <p:anim calcmode="lin" valueType="num">
                                      <p:cBhvr>
                                        <p:cTn id="32" dur="1000" fill="hold"/>
                                        <p:tgtEl>
                                          <p:spTgt spid="4103"/>
                                        </p:tgtEl>
                                        <p:attrNameLst>
                                          <p:attrName>ppt_w</p:attrName>
                                        </p:attrNameLst>
                                      </p:cBhvr>
                                      <p:tavLst>
                                        <p:tav tm="0">
                                          <p:val>
                                            <p:fltVal val="0"/>
                                          </p:val>
                                        </p:tav>
                                        <p:tav tm="100000">
                                          <p:val>
                                            <p:strVal val="#ppt_w"/>
                                          </p:val>
                                        </p:tav>
                                      </p:tavLst>
                                    </p:anim>
                                    <p:anim calcmode="lin" valueType="num">
                                      <p:cBhvr>
                                        <p:cTn id="33" dur="1000" fill="hold"/>
                                        <p:tgtEl>
                                          <p:spTgt spid="4103"/>
                                        </p:tgtEl>
                                        <p:attrNameLst>
                                          <p:attrName>ppt_h</p:attrName>
                                        </p:attrNameLst>
                                      </p:cBhvr>
                                      <p:tavLst>
                                        <p:tav tm="0">
                                          <p:val>
                                            <p:fltVal val="0"/>
                                          </p:val>
                                        </p:tav>
                                        <p:tav tm="100000">
                                          <p:val>
                                            <p:strVal val="#ppt_h"/>
                                          </p:val>
                                        </p:tav>
                                      </p:tavLst>
                                    </p:anim>
                                    <p:anim calcmode="lin" valueType="num">
                                      <p:cBhvr>
                                        <p:cTn id="34" dur="1000" fill="hold"/>
                                        <p:tgtEl>
                                          <p:spTgt spid="4103"/>
                                        </p:tgtEl>
                                        <p:attrNameLst>
                                          <p:attrName>style.rotation</p:attrName>
                                        </p:attrNameLst>
                                      </p:cBhvr>
                                      <p:tavLst>
                                        <p:tav tm="0">
                                          <p:val>
                                            <p:fltVal val="90"/>
                                          </p:val>
                                        </p:tav>
                                        <p:tav tm="100000">
                                          <p:val>
                                            <p:fltVal val="0"/>
                                          </p:val>
                                        </p:tav>
                                      </p:tavLst>
                                    </p:anim>
                                    <p:animEffect transition="in" filter="fade">
                                      <p:cBhvr>
                                        <p:cTn id="35" dur="1000"/>
                                        <p:tgtEl>
                                          <p:spTgt spid="4103"/>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45" presetClass="entr" presetSubtype="0"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2000"/>
                                        <p:tgtEl>
                                          <p:spTgt spid="11"/>
                                        </p:tgtEl>
                                      </p:cBhvr>
                                    </p:animEffect>
                                    <p:anim calcmode="lin" valueType="num">
                                      <p:cBhvr>
                                        <p:cTn id="41" dur="2000" fill="hold"/>
                                        <p:tgtEl>
                                          <p:spTgt spid="11"/>
                                        </p:tgtEl>
                                        <p:attrNameLst>
                                          <p:attrName>ppt_w</p:attrName>
                                        </p:attrNameLst>
                                      </p:cBhvr>
                                      <p:tavLst>
                                        <p:tav tm="0" fmla="#ppt_w*sin(2.5*pi*$)">
                                          <p:val>
                                            <p:fltVal val="0"/>
                                          </p:val>
                                        </p:tav>
                                        <p:tav tm="100000">
                                          <p:val>
                                            <p:fltVal val="1"/>
                                          </p:val>
                                        </p:tav>
                                      </p:tavLst>
                                    </p:anim>
                                    <p:anim calcmode="lin" valueType="num">
                                      <p:cBhvr>
                                        <p:cTn id="42" dur="2000" fill="hold"/>
                                        <p:tgtEl>
                                          <p:spTgt spid="11"/>
                                        </p:tgtEl>
                                        <p:attrNameLst>
                                          <p:attrName>ppt_h</p:attrName>
                                        </p:attrNameLst>
                                      </p:cBhvr>
                                      <p:tavLst>
                                        <p:tav tm="0">
                                          <p:val>
                                            <p:strVal val="#ppt_h"/>
                                          </p:val>
                                        </p:tav>
                                        <p:tav tm="100000">
                                          <p:val>
                                            <p:strVal val="#ppt_h"/>
                                          </p:val>
                                        </p:tav>
                                      </p:tavLst>
                                    </p:anim>
                                  </p:childTnLst>
                                </p:cTn>
                              </p:par>
                              <p:par>
                                <p:cTn id="43" presetID="45" presetClass="entr" presetSubtype="0" fill="hold"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2000"/>
                                        <p:tgtEl>
                                          <p:spTgt spid="13"/>
                                        </p:tgtEl>
                                      </p:cBhvr>
                                    </p:animEffect>
                                    <p:anim calcmode="lin" valueType="num">
                                      <p:cBhvr>
                                        <p:cTn id="46" dur="2000" fill="hold"/>
                                        <p:tgtEl>
                                          <p:spTgt spid="13"/>
                                        </p:tgtEl>
                                        <p:attrNameLst>
                                          <p:attrName>ppt_w</p:attrName>
                                        </p:attrNameLst>
                                      </p:cBhvr>
                                      <p:tavLst>
                                        <p:tav tm="0" fmla="#ppt_w*sin(2.5*pi*$)">
                                          <p:val>
                                            <p:fltVal val="0"/>
                                          </p:val>
                                        </p:tav>
                                        <p:tav tm="100000">
                                          <p:val>
                                            <p:fltVal val="1"/>
                                          </p:val>
                                        </p:tav>
                                      </p:tavLst>
                                    </p:anim>
                                    <p:anim calcmode="lin" valueType="num">
                                      <p:cBhvr>
                                        <p:cTn id="47" dur="2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6" presetClass="entr" presetSubtype="0" fill="hold" grpId="0" nodeType="clickEffect">
                                  <p:stCondLst>
                                    <p:cond delay="0"/>
                                  </p:stCondLst>
                                  <p:childTnLst>
                                    <p:set>
                                      <p:cBhvr>
                                        <p:cTn id="51" dur="1" fill="hold">
                                          <p:stCondLst>
                                            <p:cond delay="0"/>
                                          </p:stCondLst>
                                        </p:cTn>
                                        <p:tgtEl>
                                          <p:spTgt spid="4106"/>
                                        </p:tgtEl>
                                        <p:attrNameLst>
                                          <p:attrName>style.visibility</p:attrName>
                                        </p:attrNameLst>
                                      </p:cBhvr>
                                      <p:to>
                                        <p:strVal val="visible"/>
                                      </p:to>
                                    </p:set>
                                    <p:animEffect transition="in" filter="wipe(down)">
                                      <p:cBhvr>
                                        <p:cTn id="52" dur="580">
                                          <p:stCondLst>
                                            <p:cond delay="0"/>
                                          </p:stCondLst>
                                        </p:cTn>
                                        <p:tgtEl>
                                          <p:spTgt spid="4106"/>
                                        </p:tgtEl>
                                      </p:cBhvr>
                                    </p:animEffect>
                                    <p:anim calcmode="lin" valueType="num">
                                      <p:cBhvr>
                                        <p:cTn id="53" dur="1822" tmFilter="0,0; 0.14,0.36; 0.43,0.73; 0.71,0.91; 1.0,1.0">
                                          <p:stCondLst>
                                            <p:cond delay="0"/>
                                          </p:stCondLst>
                                        </p:cTn>
                                        <p:tgtEl>
                                          <p:spTgt spid="4106"/>
                                        </p:tgtEl>
                                        <p:attrNameLst>
                                          <p:attrName>ppt_x</p:attrName>
                                        </p:attrNameLst>
                                      </p:cBhvr>
                                      <p:tavLst>
                                        <p:tav tm="0">
                                          <p:val>
                                            <p:strVal val="#ppt_x-0.25"/>
                                          </p:val>
                                        </p:tav>
                                        <p:tav tm="100000">
                                          <p:val>
                                            <p:strVal val="#ppt_x"/>
                                          </p:val>
                                        </p:tav>
                                      </p:tavLst>
                                    </p:anim>
                                    <p:anim calcmode="lin" valueType="num">
                                      <p:cBhvr>
                                        <p:cTn id="54" dur="664" tmFilter="0.0,0.0; 0.25,0.07; 0.50,0.2; 0.75,0.467; 1.0,1.0">
                                          <p:stCondLst>
                                            <p:cond delay="0"/>
                                          </p:stCondLst>
                                        </p:cTn>
                                        <p:tgtEl>
                                          <p:spTgt spid="4106"/>
                                        </p:tgtEl>
                                        <p:attrNameLst>
                                          <p:attrName>ppt_y</p:attrName>
                                        </p:attrNameLst>
                                      </p:cBhvr>
                                      <p:tavLst>
                                        <p:tav tm="0" fmla="#ppt_y-sin(pi*$)/3">
                                          <p:val>
                                            <p:fltVal val="0.5"/>
                                          </p:val>
                                        </p:tav>
                                        <p:tav tm="100000">
                                          <p:val>
                                            <p:fltVal val="1"/>
                                          </p:val>
                                        </p:tav>
                                      </p:tavLst>
                                    </p:anim>
                                    <p:anim calcmode="lin" valueType="num">
                                      <p:cBhvr>
                                        <p:cTn id="55" dur="664" tmFilter="0, 0; 0.125,0.2665; 0.25,0.4; 0.375,0.465; 0.5,0.5;  0.625,0.535; 0.75,0.6; 0.875,0.7335; 1,1">
                                          <p:stCondLst>
                                            <p:cond delay="664"/>
                                          </p:stCondLst>
                                        </p:cTn>
                                        <p:tgtEl>
                                          <p:spTgt spid="4106"/>
                                        </p:tgtEl>
                                        <p:attrNameLst>
                                          <p:attrName>ppt_y</p:attrName>
                                        </p:attrNameLst>
                                      </p:cBhvr>
                                      <p:tavLst>
                                        <p:tav tm="0" fmla="#ppt_y-sin(pi*$)/9">
                                          <p:val>
                                            <p:fltVal val="0"/>
                                          </p:val>
                                        </p:tav>
                                        <p:tav tm="100000">
                                          <p:val>
                                            <p:fltVal val="1"/>
                                          </p:val>
                                        </p:tav>
                                      </p:tavLst>
                                    </p:anim>
                                    <p:anim calcmode="lin" valueType="num">
                                      <p:cBhvr>
                                        <p:cTn id="56" dur="332" tmFilter="0, 0; 0.125,0.2665; 0.25,0.4; 0.375,0.465; 0.5,0.5;  0.625,0.535; 0.75,0.6; 0.875,0.7335; 1,1">
                                          <p:stCondLst>
                                            <p:cond delay="1324"/>
                                          </p:stCondLst>
                                        </p:cTn>
                                        <p:tgtEl>
                                          <p:spTgt spid="4106"/>
                                        </p:tgtEl>
                                        <p:attrNameLst>
                                          <p:attrName>ppt_y</p:attrName>
                                        </p:attrNameLst>
                                      </p:cBhvr>
                                      <p:tavLst>
                                        <p:tav tm="0" fmla="#ppt_y-sin(pi*$)/27">
                                          <p:val>
                                            <p:fltVal val="0"/>
                                          </p:val>
                                        </p:tav>
                                        <p:tav tm="100000">
                                          <p:val>
                                            <p:fltVal val="1"/>
                                          </p:val>
                                        </p:tav>
                                      </p:tavLst>
                                    </p:anim>
                                    <p:anim calcmode="lin" valueType="num">
                                      <p:cBhvr>
                                        <p:cTn id="57" dur="164" tmFilter="0, 0; 0.125,0.2665; 0.25,0.4; 0.375,0.465; 0.5,0.5;  0.625,0.535; 0.75,0.6; 0.875,0.7335; 1,1">
                                          <p:stCondLst>
                                            <p:cond delay="1656"/>
                                          </p:stCondLst>
                                        </p:cTn>
                                        <p:tgtEl>
                                          <p:spTgt spid="4106"/>
                                        </p:tgtEl>
                                        <p:attrNameLst>
                                          <p:attrName>ppt_y</p:attrName>
                                        </p:attrNameLst>
                                      </p:cBhvr>
                                      <p:tavLst>
                                        <p:tav tm="0" fmla="#ppt_y-sin(pi*$)/81">
                                          <p:val>
                                            <p:fltVal val="0"/>
                                          </p:val>
                                        </p:tav>
                                        <p:tav tm="100000">
                                          <p:val>
                                            <p:fltVal val="1"/>
                                          </p:val>
                                        </p:tav>
                                      </p:tavLst>
                                    </p:anim>
                                    <p:animScale>
                                      <p:cBhvr>
                                        <p:cTn id="58" dur="26">
                                          <p:stCondLst>
                                            <p:cond delay="650"/>
                                          </p:stCondLst>
                                        </p:cTn>
                                        <p:tgtEl>
                                          <p:spTgt spid="4106"/>
                                        </p:tgtEl>
                                      </p:cBhvr>
                                      <p:to x="100000" y="60000"/>
                                    </p:animScale>
                                    <p:animScale>
                                      <p:cBhvr>
                                        <p:cTn id="59" dur="166" decel="50000">
                                          <p:stCondLst>
                                            <p:cond delay="676"/>
                                          </p:stCondLst>
                                        </p:cTn>
                                        <p:tgtEl>
                                          <p:spTgt spid="4106"/>
                                        </p:tgtEl>
                                      </p:cBhvr>
                                      <p:to x="100000" y="100000"/>
                                    </p:animScale>
                                    <p:animScale>
                                      <p:cBhvr>
                                        <p:cTn id="60" dur="26">
                                          <p:stCondLst>
                                            <p:cond delay="1312"/>
                                          </p:stCondLst>
                                        </p:cTn>
                                        <p:tgtEl>
                                          <p:spTgt spid="4106"/>
                                        </p:tgtEl>
                                      </p:cBhvr>
                                      <p:to x="100000" y="80000"/>
                                    </p:animScale>
                                    <p:animScale>
                                      <p:cBhvr>
                                        <p:cTn id="61" dur="166" decel="50000">
                                          <p:stCondLst>
                                            <p:cond delay="1338"/>
                                          </p:stCondLst>
                                        </p:cTn>
                                        <p:tgtEl>
                                          <p:spTgt spid="4106"/>
                                        </p:tgtEl>
                                      </p:cBhvr>
                                      <p:to x="100000" y="100000"/>
                                    </p:animScale>
                                    <p:animScale>
                                      <p:cBhvr>
                                        <p:cTn id="62" dur="26">
                                          <p:stCondLst>
                                            <p:cond delay="1642"/>
                                          </p:stCondLst>
                                        </p:cTn>
                                        <p:tgtEl>
                                          <p:spTgt spid="4106"/>
                                        </p:tgtEl>
                                      </p:cBhvr>
                                      <p:to x="100000" y="90000"/>
                                    </p:animScale>
                                    <p:animScale>
                                      <p:cBhvr>
                                        <p:cTn id="63" dur="166" decel="50000">
                                          <p:stCondLst>
                                            <p:cond delay="1668"/>
                                          </p:stCondLst>
                                        </p:cTn>
                                        <p:tgtEl>
                                          <p:spTgt spid="4106"/>
                                        </p:tgtEl>
                                      </p:cBhvr>
                                      <p:to x="100000" y="100000"/>
                                    </p:animScale>
                                    <p:animScale>
                                      <p:cBhvr>
                                        <p:cTn id="64" dur="26">
                                          <p:stCondLst>
                                            <p:cond delay="1808"/>
                                          </p:stCondLst>
                                        </p:cTn>
                                        <p:tgtEl>
                                          <p:spTgt spid="4106"/>
                                        </p:tgtEl>
                                      </p:cBhvr>
                                      <p:to x="100000" y="95000"/>
                                    </p:animScale>
                                    <p:animScale>
                                      <p:cBhvr>
                                        <p:cTn id="65" dur="166" decel="50000">
                                          <p:stCondLst>
                                            <p:cond delay="1834"/>
                                          </p:stCondLst>
                                        </p:cTn>
                                        <p:tgtEl>
                                          <p:spTgt spid="4106"/>
                                        </p:tgtEl>
                                      </p:cBhvr>
                                      <p:to x="100000" y="100000"/>
                                    </p:animScale>
                                  </p:childTnLst>
                                </p:cTn>
                              </p:par>
                              <p:par>
                                <p:cTn id="66" presetID="26" presetClass="entr" presetSubtype="0" fill="hold" grpId="0" nodeType="withEffect">
                                  <p:stCondLst>
                                    <p:cond delay="0"/>
                                  </p:stCondLst>
                                  <p:childTnLst>
                                    <p:set>
                                      <p:cBhvr>
                                        <p:cTn id="67" dur="1" fill="hold">
                                          <p:stCondLst>
                                            <p:cond delay="0"/>
                                          </p:stCondLst>
                                        </p:cTn>
                                        <p:tgtEl>
                                          <p:spTgt spid="4107"/>
                                        </p:tgtEl>
                                        <p:attrNameLst>
                                          <p:attrName>style.visibility</p:attrName>
                                        </p:attrNameLst>
                                      </p:cBhvr>
                                      <p:to>
                                        <p:strVal val="visible"/>
                                      </p:to>
                                    </p:set>
                                    <p:animEffect transition="in" filter="wipe(down)">
                                      <p:cBhvr>
                                        <p:cTn id="68" dur="580">
                                          <p:stCondLst>
                                            <p:cond delay="0"/>
                                          </p:stCondLst>
                                        </p:cTn>
                                        <p:tgtEl>
                                          <p:spTgt spid="4107"/>
                                        </p:tgtEl>
                                      </p:cBhvr>
                                    </p:animEffect>
                                    <p:anim calcmode="lin" valueType="num">
                                      <p:cBhvr>
                                        <p:cTn id="69" dur="1822" tmFilter="0,0; 0.14,0.36; 0.43,0.73; 0.71,0.91; 1.0,1.0">
                                          <p:stCondLst>
                                            <p:cond delay="0"/>
                                          </p:stCondLst>
                                        </p:cTn>
                                        <p:tgtEl>
                                          <p:spTgt spid="4107"/>
                                        </p:tgtEl>
                                        <p:attrNameLst>
                                          <p:attrName>ppt_x</p:attrName>
                                        </p:attrNameLst>
                                      </p:cBhvr>
                                      <p:tavLst>
                                        <p:tav tm="0">
                                          <p:val>
                                            <p:strVal val="#ppt_x-0.25"/>
                                          </p:val>
                                        </p:tav>
                                        <p:tav tm="100000">
                                          <p:val>
                                            <p:strVal val="#ppt_x"/>
                                          </p:val>
                                        </p:tav>
                                      </p:tavLst>
                                    </p:anim>
                                    <p:anim calcmode="lin" valueType="num">
                                      <p:cBhvr>
                                        <p:cTn id="70" dur="664" tmFilter="0.0,0.0; 0.25,0.07; 0.50,0.2; 0.75,0.467; 1.0,1.0">
                                          <p:stCondLst>
                                            <p:cond delay="0"/>
                                          </p:stCondLst>
                                        </p:cTn>
                                        <p:tgtEl>
                                          <p:spTgt spid="4107"/>
                                        </p:tgtEl>
                                        <p:attrNameLst>
                                          <p:attrName>ppt_y</p:attrName>
                                        </p:attrNameLst>
                                      </p:cBhvr>
                                      <p:tavLst>
                                        <p:tav tm="0" fmla="#ppt_y-sin(pi*$)/3">
                                          <p:val>
                                            <p:fltVal val="0.5"/>
                                          </p:val>
                                        </p:tav>
                                        <p:tav tm="100000">
                                          <p:val>
                                            <p:fltVal val="1"/>
                                          </p:val>
                                        </p:tav>
                                      </p:tavLst>
                                    </p:anim>
                                    <p:anim calcmode="lin" valueType="num">
                                      <p:cBhvr>
                                        <p:cTn id="71" dur="664" tmFilter="0, 0; 0.125,0.2665; 0.25,0.4; 0.375,0.465; 0.5,0.5;  0.625,0.535; 0.75,0.6; 0.875,0.7335; 1,1">
                                          <p:stCondLst>
                                            <p:cond delay="664"/>
                                          </p:stCondLst>
                                        </p:cTn>
                                        <p:tgtEl>
                                          <p:spTgt spid="4107"/>
                                        </p:tgtEl>
                                        <p:attrNameLst>
                                          <p:attrName>ppt_y</p:attrName>
                                        </p:attrNameLst>
                                      </p:cBhvr>
                                      <p:tavLst>
                                        <p:tav tm="0" fmla="#ppt_y-sin(pi*$)/9">
                                          <p:val>
                                            <p:fltVal val="0"/>
                                          </p:val>
                                        </p:tav>
                                        <p:tav tm="100000">
                                          <p:val>
                                            <p:fltVal val="1"/>
                                          </p:val>
                                        </p:tav>
                                      </p:tavLst>
                                    </p:anim>
                                    <p:anim calcmode="lin" valueType="num">
                                      <p:cBhvr>
                                        <p:cTn id="72" dur="332" tmFilter="0, 0; 0.125,0.2665; 0.25,0.4; 0.375,0.465; 0.5,0.5;  0.625,0.535; 0.75,0.6; 0.875,0.7335; 1,1">
                                          <p:stCondLst>
                                            <p:cond delay="1324"/>
                                          </p:stCondLst>
                                        </p:cTn>
                                        <p:tgtEl>
                                          <p:spTgt spid="4107"/>
                                        </p:tgtEl>
                                        <p:attrNameLst>
                                          <p:attrName>ppt_y</p:attrName>
                                        </p:attrNameLst>
                                      </p:cBhvr>
                                      <p:tavLst>
                                        <p:tav tm="0" fmla="#ppt_y-sin(pi*$)/27">
                                          <p:val>
                                            <p:fltVal val="0"/>
                                          </p:val>
                                        </p:tav>
                                        <p:tav tm="100000">
                                          <p:val>
                                            <p:fltVal val="1"/>
                                          </p:val>
                                        </p:tav>
                                      </p:tavLst>
                                    </p:anim>
                                    <p:anim calcmode="lin" valueType="num">
                                      <p:cBhvr>
                                        <p:cTn id="73" dur="164" tmFilter="0, 0; 0.125,0.2665; 0.25,0.4; 0.375,0.465; 0.5,0.5;  0.625,0.535; 0.75,0.6; 0.875,0.7335; 1,1">
                                          <p:stCondLst>
                                            <p:cond delay="1656"/>
                                          </p:stCondLst>
                                        </p:cTn>
                                        <p:tgtEl>
                                          <p:spTgt spid="4107"/>
                                        </p:tgtEl>
                                        <p:attrNameLst>
                                          <p:attrName>ppt_y</p:attrName>
                                        </p:attrNameLst>
                                      </p:cBhvr>
                                      <p:tavLst>
                                        <p:tav tm="0" fmla="#ppt_y-sin(pi*$)/81">
                                          <p:val>
                                            <p:fltVal val="0"/>
                                          </p:val>
                                        </p:tav>
                                        <p:tav tm="100000">
                                          <p:val>
                                            <p:fltVal val="1"/>
                                          </p:val>
                                        </p:tav>
                                      </p:tavLst>
                                    </p:anim>
                                    <p:animScale>
                                      <p:cBhvr>
                                        <p:cTn id="74" dur="26">
                                          <p:stCondLst>
                                            <p:cond delay="650"/>
                                          </p:stCondLst>
                                        </p:cTn>
                                        <p:tgtEl>
                                          <p:spTgt spid="4107"/>
                                        </p:tgtEl>
                                      </p:cBhvr>
                                      <p:to x="100000" y="60000"/>
                                    </p:animScale>
                                    <p:animScale>
                                      <p:cBhvr>
                                        <p:cTn id="75" dur="166" decel="50000">
                                          <p:stCondLst>
                                            <p:cond delay="676"/>
                                          </p:stCondLst>
                                        </p:cTn>
                                        <p:tgtEl>
                                          <p:spTgt spid="4107"/>
                                        </p:tgtEl>
                                      </p:cBhvr>
                                      <p:to x="100000" y="100000"/>
                                    </p:animScale>
                                    <p:animScale>
                                      <p:cBhvr>
                                        <p:cTn id="76" dur="26">
                                          <p:stCondLst>
                                            <p:cond delay="1312"/>
                                          </p:stCondLst>
                                        </p:cTn>
                                        <p:tgtEl>
                                          <p:spTgt spid="4107"/>
                                        </p:tgtEl>
                                      </p:cBhvr>
                                      <p:to x="100000" y="80000"/>
                                    </p:animScale>
                                    <p:animScale>
                                      <p:cBhvr>
                                        <p:cTn id="77" dur="166" decel="50000">
                                          <p:stCondLst>
                                            <p:cond delay="1338"/>
                                          </p:stCondLst>
                                        </p:cTn>
                                        <p:tgtEl>
                                          <p:spTgt spid="4107"/>
                                        </p:tgtEl>
                                      </p:cBhvr>
                                      <p:to x="100000" y="100000"/>
                                    </p:animScale>
                                    <p:animScale>
                                      <p:cBhvr>
                                        <p:cTn id="78" dur="26">
                                          <p:stCondLst>
                                            <p:cond delay="1642"/>
                                          </p:stCondLst>
                                        </p:cTn>
                                        <p:tgtEl>
                                          <p:spTgt spid="4107"/>
                                        </p:tgtEl>
                                      </p:cBhvr>
                                      <p:to x="100000" y="90000"/>
                                    </p:animScale>
                                    <p:animScale>
                                      <p:cBhvr>
                                        <p:cTn id="79" dur="166" decel="50000">
                                          <p:stCondLst>
                                            <p:cond delay="1668"/>
                                          </p:stCondLst>
                                        </p:cTn>
                                        <p:tgtEl>
                                          <p:spTgt spid="4107"/>
                                        </p:tgtEl>
                                      </p:cBhvr>
                                      <p:to x="100000" y="100000"/>
                                    </p:animScale>
                                    <p:animScale>
                                      <p:cBhvr>
                                        <p:cTn id="80" dur="26">
                                          <p:stCondLst>
                                            <p:cond delay="1808"/>
                                          </p:stCondLst>
                                        </p:cTn>
                                        <p:tgtEl>
                                          <p:spTgt spid="4107"/>
                                        </p:tgtEl>
                                      </p:cBhvr>
                                      <p:to x="100000" y="95000"/>
                                    </p:animScale>
                                    <p:animScale>
                                      <p:cBhvr>
                                        <p:cTn id="81" dur="166" decel="50000">
                                          <p:stCondLst>
                                            <p:cond delay="1834"/>
                                          </p:stCondLst>
                                        </p:cTn>
                                        <p:tgtEl>
                                          <p:spTgt spid="4107"/>
                                        </p:tgtEl>
                                      </p:cBhvr>
                                      <p:to x="100000" y="100000"/>
                                    </p:animScale>
                                  </p:childTnLst>
                                </p:cTn>
                              </p:par>
                            </p:childTnLst>
                          </p:cTn>
                        </p:par>
                      </p:childTnLst>
                    </p:cTn>
                  </p:par>
                  <p:par>
                    <p:cTn id="82" fill="hold" nodeType="clickPar">
                      <p:stCondLst>
                        <p:cond delay="indefinite"/>
                      </p:stCondLst>
                      <p:childTnLst>
                        <p:par>
                          <p:cTn id="83" fill="hold" nodeType="withGroup">
                            <p:stCondLst>
                              <p:cond delay="0"/>
                            </p:stCondLst>
                            <p:childTnLst>
                              <p:par>
                                <p:cTn id="84" presetID="53" presetClass="entr" presetSubtype="16" fill="hold" nodeType="clickEffect">
                                  <p:stCondLst>
                                    <p:cond delay="0"/>
                                  </p:stCondLst>
                                  <p:childTnLst>
                                    <p:set>
                                      <p:cBhvr>
                                        <p:cTn id="85" dur="1" fill="hold">
                                          <p:stCondLst>
                                            <p:cond delay="0"/>
                                          </p:stCondLst>
                                        </p:cTn>
                                        <p:tgtEl>
                                          <p:spTgt spid="18"/>
                                        </p:tgtEl>
                                        <p:attrNameLst>
                                          <p:attrName>style.visibility</p:attrName>
                                        </p:attrNameLst>
                                      </p:cBhvr>
                                      <p:to>
                                        <p:strVal val="visible"/>
                                      </p:to>
                                    </p:set>
                                    <p:anim calcmode="lin" valueType="num">
                                      <p:cBhvr>
                                        <p:cTn id="86" dur="500" fill="hold"/>
                                        <p:tgtEl>
                                          <p:spTgt spid="18"/>
                                        </p:tgtEl>
                                        <p:attrNameLst>
                                          <p:attrName>ppt_w</p:attrName>
                                        </p:attrNameLst>
                                      </p:cBhvr>
                                      <p:tavLst>
                                        <p:tav tm="0">
                                          <p:val>
                                            <p:fltVal val="0"/>
                                          </p:val>
                                        </p:tav>
                                        <p:tav tm="100000">
                                          <p:val>
                                            <p:strVal val="#ppt_w"/>
                                          </p:val>
                                        </p:tav>
                                      </p:tavLst>
                                    </p:anim>
                                    <p:anim calcmode="lin" valueType="num">
                                      <p:cBhvr>
                                        <p:cTn id="87" dur="500" fill="hold"/>
                                        <p:tgtEl>
                                          <p:spTgt spid="18"/>
                                        </p:tgtEl>
                                        <p:attrNameLst>
                                          <p:attrName>ppt_h</p:attrName>
                                        </p:attrNameLst>
                                      </p:cBhvr>
                                      <p:tavLst>
                                        <p:tav tm="0">
                                          <p:val>
                                            <p:fltVal val="0"/>
                                          </p:val>
                                        </p:tav>
                                        <p:tav tm="100000">
                                          <p:val>
                                            <p:strVal val="#ppt_h"/>
                                          </p:val>
                                        </p:tav>
                                      </p:tavLst>
                                    </p:anim>
                                    <p:animEffect transition="in" filter="fade">
                                      <p:cBhvr>
                                        <p:cTn id="88" dur="500"/>
                                        <p:tgtEl>
                                          <p:spTgt spid="18"/>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31" presetClass="entr" presetSubtype="0" fill="hold" grpId="0" nodeType="clickEffect">
                                  <p:stCondLst>
                                    <p:cond delay="0"/>
                                  </p:stCondLst>
                                  <p:childTnLst>
                                    <p:set>
                                      <p:cBhvr>
                                        <p:cTn id="92" dur="1" fill="hold">
                                          <p:stCondLst>
                                            <p:cond delay="0"/>
                                          </p:stCondLst>
                                        </p:cTn>
                                        <p:tgtEl>
                                          <p:spTgt spid="4110"/>
                                        </p:tgtEl>
                                        <p:attrNameLst>
                                          <p:attrName>style.visibility</p:attrName>
                                        </p:attrNameLst>
                                      </p:cBhvr>
                                      <p:to>
                                        <p:strVal val="visible"/>
                                      </p:to>
                                    </p:set>
                                    <p:anim calcmode="lin" valueType="num">
                                      <p:cBhvr>
                                        <p:cTn id="93" dur="1000" fill="hold"/>
                                        <p:tgtEl>
                                          <p:spTgt spid="4110"/>
                                        </p:tgtEl>
                                        <p:attrNameLst>
                                          <p:attrName>ppt_w</p:attrName>
                                        </p:attrNameLst>
                                      </p:cBhvr>
                                      <p:tavLst>
                                        <p:tav tm="0">
                                          <p:val>
                                            <p:fltVal val="0"/>
                                          </p:val>
                                        </p:tav>
                                        <p:tav tm="100000">
                                          <p:val>
                                            <p:strVal val="#ppt_w"/>
                                          </p:val>
                                        </p:tav>
                                      </p:tavLst>
                                    </p:anim>
                                    <p:anim calcmode="lin" valueType="num">
                                      <p:cBhvr>
                                        <p:cTn id="94" dur="1000" fill="hold"/>
                                        <p:tgtEl>
                                          <p:spTgt spid="4110"/>
                                        </p:tgtEl>
                                        <p:attrNameLst>
                                          <p:attrName>ppt_h</p:attrName>
                                        </p:attrNameLst>
                                      </p:cBhvr>
                                      <p:tavLst>
                                        <p:tav tm="0">
                                          <p:val>
                                            <p:fltVal val="0"/>
                                          </p:val>
                                        </p:tav>
                                        <p:tav tm="100000">
                                          <p:val>
                                            <p:strVal val="#ppt_h"/>
                                          </p:val>
                                        </p:tav>
                                      </p:tavLst>
                                    </p:anim>
                                    <p:anim calcmode="lin" valueType="num">
                                      <p:cBhvr>
                                        <p:cTn id="95" dur="1000" fill="hold"/>
                                        <p:tgtEl>
                                          <p:spTgt spid="4110"/>
                                        </p:tgtEl>
                                        <p:attrNameLst>
                                          <p:attrName>style.rotation</p:attrName>
                                        </p:attrNameLst>
                                      </p:cBhvr>
                                      <p:tavLst>
                                        <p:tav tm="0">
                                          <p:val>
                                            <p:fltVal val="90"/>
                                          </p:val>
                                        </p:tav>
                                        <p:tav tm="100000">
                                          <p:val>
                                            <p:fltVal val="0"/>
                                          </p:val>
                                        </p:tav>
                                      </p:tavLst>
                                    </p:anim>
                                    <p:animEffect transition="in" filter="fade">
                                      <p:cBhvr>
                                        <p:cTn id="96" dur="1000"/>
                                        <p:tgtEl>
                                          <p:spTgt spid="4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 grpId="0"/>
      <p:bldP spid="4106" grpId="0"/>
      <p:bldP spid="4107" grpId="0"/>
      <p:bldP spid="4109" grpId="0"/>
      <p:bldP spid="4110" grpId="0"/>
      <p:bldP spid="4111"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5240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1252"/>
            <a:ext cx="9143999" cy="10261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2387" y="0"/>
            <a:ext cx="4741612" cy="599315"/>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187" cy="1019937"/>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844" y="52959"/>
            <a:ext cx="9145606" cy="900811"/>
          </a:xfrm>
          <a:prstGeom prst="rect">
            <a:avLst/>
          </a:prstGeom>
          <a:blipFill>
            <a:blip r:embed="rId6" cstate="print"/>
            <a:stretch>
              <a:fillRect/>
            </a:stretch>
          </a:blipFill>
        </p:spPr>
        <p:txBody>
          <a:bodyPr wrap="square" lIns="0" tIns="0" rIns="0" bIns="0" rtlCol="0"/>
          <a:lstStyle/>
          <a:p>
            <a:endParaRPr/>
          </a:p>
        </p:txBody>
      </p:sp>
      <p:sp>
        <p:nvSpPr>
          <p:cNvPr id="7" name="object 7"/>
          <p:cNvSpPr/>
          <p:nvPr/>
        </p:nvSpPr>
        <p:spPr>
          <a:xfrm>
            <a:off x="5199888" y="234695"/>
            <a:ext cx="966215" cy="1394459"/>
          </a:xfrm>
          <a:prstGeom prst="rect">
            <a:avLst/>
          </a:prstGeom>
          <a:blipFill>
            <a:blip r:embed="rId7" cstate="print"/>
            <a:stretch>
              <a:fillRect/>
            </a:stretch>
          </a:blipFill>
        </p:spPr>
        <p:txBody>
          <a:bodyPr wrap="square" lIns="0" tIns="0" rIns="0" bIns="0" rtlCol="0"/>
          <a:lstStyle/>
          <a:p>
            <a:endParaRPr/>
          </a:p>
        </p:txBody>
      </p:sp>
      <p:sp>
        <p:nvSpPr>
          <p:cNvPr id="8" name="object 8"/>
          <p:cNvSpPr txBox="1">
            <a:spLocks noGrp="1"/>
          </p:cNvSpPr>
          <p:nvPr>
            <p:ph type="title"/>
          </p:nvPr>
        </p:nvSpPr>
        <p:spPr>
          <a:xfrm>
            <a:off x="474980" y="537589"/>
            <a:ext cx="7265670" cy="788670"/>
          </a:xfrm>
          <a:prstGeom prst="rect">
            <a:avLst/>
          </a:prstGeom>
        </p:spPr>
        <p:txBody>
          <a:bodyPr vert="horz" wrap="square" lIns="0" tIns="13335" rIns="0" bIns="0" rtlCol="0">
            <a:spAutoFit/>
          </a:bodyPr>
          <a:lstStyle/>
          <a:p>
            <a:pPr marL="12700">
              <a:lnSpc>
                <a:spcPct val="100000"/>
              </a:lnSpc>
              <a:spcBef>
                <a:spcPts val="105"/>
              </a:spcBef>
            </a:pPr>
            <a:r>
              <a:rPr sz="5000" spc="-330" dirty="0"/>
              <a:t>Researcher</a:t>
            </a:r>
            <a:r>
              <a:rPr sz="5000" spc="-325" dirty="0"/>
              <a:t> </a:t>
            </a:r>
            <a:r>
              <a:rPr sz="5000" spc="-135" dirty="0"/>
              <a:t>benefits</a:t>
            </a:r>
            <a:endParaRPr sz="5000" dirty="0"/>
          </a:p>
        </p:txBody>
      </p:sp>
      <p:sp>
        <p:nvSpPr>
          <p:cNvPr id="9" name="object 9"/>
          <p:cNvSpPr txBox="1"/>
          <p:nvPr/>
        </p:nvSpPr>
        <p:spPr>
          <a:xfrm>
            <a:off x="551180" y="1374724"/>
            <a:ext cx="7189470" cy="4293235"/>
          </a:xfrm>
          <a:prstGeom prst="rect">
            <a:avLst/>
          </a:prstGeom>
        </p:spPr>
        <p:txBody>
          <a:bodyPr vert="horz" wrap="square" lIns="0" tIns="12065" rIns="0" bIns="0" rtlCol="0">
            <a:spAutoFit/>
          </a:bodyPr>
          <a:lstStyle/>
          <a:p>
            <a:pPr marL="111760" marR="5080" indent="-99060">
              <a:lnSpc>
                <a:spcPct val="100000"/>
              </a:lnSpc>
              <a:spcBef>
                <a:spcPts val="95"/>
              </a:spcBef>
              <a:buAutoNum type="arabicPeriod"/>
              <a:tabLst>
                <a:tab pos="527685" algn="l"/>
                <a:tab pos="528320" algn="l"/>
              </a:tabLst>
            </a:pPr>
            <a:r>
              <a:rPr sz="2800" spc="-5" dirty="0">
                <a:latin typeface="Arial"/>
                <a:cs typeface="Arial"/>
              </a:rPr>
              <a:t>Its </a:t>
            </a:r>
            <a:r>
              <a:rPr sz="2800" dirty="0">
                <a:latin typeface="Arial"/>
                <a:cs typeface="Arial"/>
              </a:rPr>
              <a:t>preparation clarifies that </a:t>
            </a:r>
            <a:r>
              <a:rPr sz="2800" spc="-5" dirty="0">
                <a:latin typeface="Arial"/>
                <a:cs typeface="Arial"/>
              </a:rPr>
              <a:t>the problem to  be </a:t>
            </a:r>
            <a:r>
              <a:rPr sz="2800" dirty="0">
                <a:latin typeface="Arial"/>
                <a:cs typeface="Arial"/>
              </a:rPr>
              <a:t>investigated </a:t>
            </a:r>
            <a:r>
              <a:rPr sz="2800" spc="-5" dirty="0">
                <a:latin typeface="Arial"/>
                <a:cs typeface="Arial"/>
              </a:rPr>
              <a:t>is the </a:t>
            </a:r>
            <a:r>
              <a:rPr sz="2800" dirty="0">
                <a:latin typeface="Arial"/>
                <a:cs typeface="Arial"/>
              </a:rPr>
              <a:t>one </a:t>
            </a:r>
            <a:r>
              <a:rPr sz="2800" spc="-5" dirty="0">
                <a:latin typeface="Arial"/>
                <a:cs typeface="Arial"/>
              </a:rPr>
              <a:t>the client  </a:t>
            </a:r>
            <a:r>
              <a:rPr sz="2800" dirty="0">
                <a:latin typeface="Arial"/>
                <a:cs typeface="Arial"/>
              </a:rPr>
              <a:t>requested.</a:t>
            </a:r>
            <a:endParaRPr sz="2800">
              <a:latin typeface="Arial"/>
              <a:cs typeface="Arial"/>
            </a:endParaRPr>
          </a:p>
          <a:p>
            <a:pPr>
              <a:lnSpc>
                <a:spcPct val="100000"/>
              </a:lnSpc>
              <a:spcBef>
                <a:spcPts val="30"/>
              </a:spcBef>
              <a:buFont typeface="Arial"/>
              <a:buAutoNum type="arabicPeriod"/>
            </a:pPr>
            <a:endParaRPr sz="2900">
              <a:latin typeface="Times New Roman"/>
              <a:cs typeface="Times New Roman"/>
            </a:endParaRPr>
          </a:p>
          <a:p>
            <a:pPr marL="111760" marR="521334" indent="-99060">
              <a:lnSpc>
                <a:spcPct val="100000"/>
              </a:lnSpc>
              <a:buAutoNum type="arabicPeriod"/>
              <a:tabLst>
                <a:tab pos="407670" algn="l"/>
              </a:tabLst>
            </a:pPr>
            <a:r>
              <a:rPr sz="2800" spc="-5" dirty="0">
                <a:latin typeface="Arial"/>
                <a:cs typeface="Arial"/>
              </a:rPr>
              <a:t>It provides a </a:t>
            </a:r>
            <a:r>
              <a:rPr sz="2800" dirty="0">
                <a:latin typeface="Arial"/>
                <a:cs typeface="Arial"/>
              </a:rPr>
              <a:t>direction and </a:t>
            </a:r>
            <a:r>
              <a:rPr sz="2800" spc="-5" dirty="0">
                <a:latin typeface="Arial"/>
                <a:cs typeface="Arial"/>
              </a:rPr>
              <a:t>a plan </a:t>
            </a:r>
            <a:r>
              <a:rPr sz="2800" dirty="0">
                <a:latin typeface="Arial"/>
                <a:cs typeface="Arial"/>
              </a:rPr>
              <a:t>for </a:t>
            </a:r>
            <a:r>
              <a:rPr sz="2800" spc="-5" dirty="0">
                <a:latin typeface="Arial"/>
                <a:cs typeface="Arial"/>
              </a:rPr>
              <a:t>the  </a:t>
            </a:r>
            <a:r>
              <a:rPr sz="2800" spc="-15" dirty="0">
                <a:latin typeface="Arial"/>
                <a:cs typeface="Arial"/>
              </a:rPr>
              <a:t>researcher.</a:t>
            </a:r>
            <a:endParaRPr sz="2800">
              <a:latin typeface="Arial"/>
              <a:cs typeface="Arial"/>
            </a:endParaRPr>
          </a:p>
          <a:p>
            <a:pPr>
              <a:lnSpc>
                <a:spcPct val="100000"/>
              </a:lnSpc>
              <a:spcBef>
                <a:spcPts val="25"/>
              </a:spcBef>
              <a:buFont typeface="Arial"/>
              <a:buAutoNum type="arabicPeriod"/>
            </a:pPr>
            <a:endParaRPr sz="2900">
              <a:latin typeface="Times New Roman"/>
              <a:cs typeface="Times New Roman"/>
            </a:endParaRPr>
          </a:p>
          <a:p>
            <a:pPr marL="111760" marR="183515" indent="-99060">
              <a:lnSpc>
                <a:spcPct val="100000"/>
              </a:lnSpc>
              <a:buAutoNum type="arabicPeriod"/>
              <a:tabLst>
                <a:tab pos="407670" algn="l"/>
              </a:tabLst>
            </a:pPr>
            <a:r>
              <a:rPr sz="2800" spc="-5" dirty="0">
                <a:latin typeface="Arial"/>
                <a:cs typeface="Arial"/>
              </a:rPr>
              <a:t>It documents the </a:t>
            </a:r>
            <a:r>
              <a:rPr sz="2800" dirty="0">
                <a:latin typeface="Arial"/>
                <a:cs typeface="Arial"/>
              </a:rPr>
              <a:t>agreement </a:t>
            </a:r>
            <a:r>
              <a:rPr sz="2800" spc="-5" dirty="0">
                <a:latin typeface="Arial"/>
                <a:cs typeface="Arial"/>
              </a:rPr>
              <a:t>between the  </a:t>
            </a:r>
            <a:r>
              <a:rPr sz="2800" dirty="0">
                <a:latin typeface="Arial"/>
                <a:cs typeface="Arial"/>
              </a:rPr>
              <a:t>researcher and </a:t>
            </a:r>
            <a:r>
              <a:rPr sz="2800" spc="-5" dirty="0">
                <a:latin typeface="Arial"/>
                <a:cs typeface="Arial"/>
              </a:rPr>
              <a:t>the client and </a:t>
            </a:r>
            <a:r>
              <a:rPr sz="2800" dirty="0">
                <a:latin typeface="Arial"/>
                <a:cs typeface="Arial"/>
              </a:rPr>
              <a:t>minimizes </a:t>
            </a:r>
            <a:r>
              <a:rPr sz="2800" spc="-5" dirty="0">
                <a:latin typeface="Arial"/>
                <a:cs typeface="Arial"/>
              </a:rPr>
              <a:t>the  </a:t>
            </a:r>
            <a:r>
              <a:rPr sz="2800" dirty="0">
                <a:latin typeface="Arial"/>
                <a:cs typeface="Arial"/>
              </a:rPr>
              <a:t>possibility </a:t>
            </a:r>
            <a:r>
              <a:rPr sz="2800" spc="-5" dirty="0">
                <a:latin typeface="Arial"/>
                <a:cs typeface="Arial"/>
              </a:rPr>
              <a:t>of later</a:t>
            </a:r>
            <a:r>
              <a:rPr sz="2800" spc="-20" dirty="0">
                <a:latin typeface="Arial"/>
                <a:cs typeface="Arial"/>
              </a:rPr>
              <a:t> </a:t>
            </a:r>
            <a:r>
              <a:rPr sz="2800" dirty="0">
                <a:latin typeface="Arial"/>
                <a:cs typeface="Arial"/>
              </a:rPr>
              <a:t>misunderstandings.</a:t>
            </a:r>
            <a:endParaRPr sz="2800">
              <a:latin typeface="Arial"/>
              <a:cs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a:bodyPr>
          <a:lstStyle/>
          <a:p>
            <a:pPr eaLnBrk="1" fontAlgn="auto" hangingPunct="1">
              <a:spcAft>
                <a:spcPts val="0"/>
              </a:spcAft>
              <a:buFont typeface="Arial" panose="020B0604020202020204" pitchFamily="34" charset="0"/>
              <a:buChar char="•"/>
              <a:defRPr/>
            </a:pPr>
            <a:r>
              <a:rPr lang="en-US" sz="2400" dirty="0">
                <a:latin typeface="Times New Roman" pitchFamily="18" charset="0"/>
                <a:cs typeface="Times New Roman" pitchFamily="18" charset="0"/>
              </a:rPr>
              <a:t>Descriptive</a:t>
            </a:r>
          </a:p>
          <a:p>
            <a:pPr lvl="1" eaLnBrk="1" fontAlgn="auto" hangingPunct="1">
              <a:spcAft>
                <a:spcPts val="0"/>
              </a:spcAft>
              <a:buFont typeface="Arial" panose="020B0604020202020204" pitchFamily="34" charset="0"/>
              <a:buChar char="•"/>
              <a:defRPr/>
            </a:pPr>
            <a:r>
              <a:rPr lang="en-US" sz="2000" dirty="0">
                <a:latin typeface="Times New Roman" pitchFamily="18" charset="0"/>
                <a:cs typeface="Times New Roman" pitchFamily="18" charset="0"/>
              </a:rPr>
              <a:t>Calculate ‘</a:t>
            </a:r>
            <a:r>
              <a:rPr lang="en-US" b="1" i="1" dirty="0">
                <a:latin typeface="Times New Roman" pitchFamily="18" charset="0"/>
                <a:cs typeface="Times New Roman" pitchFamily="18" charset="0"/>
              </a:rPr>
              <a:t>r</a:t>
            </a:r>
            <a:r>
              <a:rPr lang="en-US" sz="2000" dirty="0">
                <a:latin typeface="Times New Roman" pitchFamily="18" charset="0"/>
                <a:cs typeface="Times New Roman" pitchFamily="18" charset="0"/>
              </a:rPr>
              <a:t>’ statistics </a:t>
            </a:r>
          </a:p>
          <a:p>
            <a:pPr lvl="1" eaLnBrk="1" fontAlgn="auto" hangingPunct="1">
              <a:spcAft>
                <a:spcPts val="0"/>
              </a:spcAft>
              <a:buFont typeface="Arial" panose="020B0604020202020204" pitchFamily="34" charset="0"/>
              <a:buChar char="•"/>
              <a:defRPr/>
            </a:pPr>
            <a:r>
              <a:rPr lang="en-US" sz="2000" dirty="0">
                <a:latin typeface="Times New Roman" pitchFamily="18" charset="0"/>
                <a:cs typeface="Times New Roman" pitchFamily="18" charset="0"/>
              </a:rPr>
              <a:t>Describe the nature of the relationship in terms of:</a:t>
            </a:r>
          </a:p>
          <a:p>
            <a:pPr lvl="2" eaLnBrk="1" fontAlgn="auto" hangingPunct="1">
              <a:spcAft>
                <a:spcPts val="0"/>
              </a:spcAft>
              <a:buFont typeface="Arial" panose="020B0604020202020204" pitchFamily="34" charset="0"/>
              <a:buChar char="•"/>
              <a:defRPr/>
            </a:pPr>
            <a:r>
              <a:rPr lang="en-US" sz="1600" dirty="0">
                <a:latin typeface="Times New Roman" pitchFamily="18" charset="0"/>
                <a:cs typeface="Times New Roman" pitchFamily="18" charset="0"/>
              </a:rPr>
              <a:t>Direction: Positive (+</a:t>
            </a:r>
            <a:r>
              <a:rPr lang="en-US" sz="1600" dirty="0" err="1">
                <a:latin typeface="Times New Roman" pitchFamily="18" charset="0"/>
                <a:cs typeface="Times New Roman" pitchFamily="18" charset="0"/>
              </a:rPr>
              <a:t>ve</a:t>
            </a:r>
            <a:r>
              <a:rPr lang="en-US" sz="1600" dirty="0">
                <a:latin typeface="Times New Roman" pitchFamily="18" charset="0"/>
                <a:cs typeface="Times New Roman" pitchFamily="18" charset="0"/>
              </a:rPr>
              <a:t>) </a:t>
            </a:r>
            <a:r>
              <a:rPr lang="en-US" sz="2000" b="1" i="1" dirty="0">
                <a:latin typeface="Times New Roman" pitchFamily="18" charset="0"/>
                <a:cs typeface="Times New Roman" pitchFamily="18" charset="0"/>
              </a:rPr>
              <a:t>or</a:t>
            </a:r>
            <a:r>
              <a:rPr lang="en-US" sz="1600" dirty="0">
                <a:latin typeface="Times New Roman" pitchFamily="18" charset="0"/>
                <a:cs typeface="Times New Roman" pitchFamily="18" charset="0"/>
              </a:rPr>
              <a:t> Negative (-</a:t>
            </a:r>
            <a:r>
              <a:rPr lang="en-US" sz="1600" dirty="0" err="1">
                <a:latin typeface="Times New Roman" pitchFamily="18" charset="0"/>
                <a:cs typeface="Times New Roman" pitchFamily="18" charset="0"/>
              </a:rPr>
              <a:t>ve</a:t>
            </a:r>
            <a:r>
              <a:rPr lang="en-US" sz="1600" dirty="0">
                <a:latin typeface="Times New Roman" pitchFamily="18" charset="0"/>
                <a:cs typeface="Times New Roman" pitchFamily="18" charset="0"/>
              </a:rPr>
              <a:t>)</a:t>
            </a:r>
          </a:p>
          <a:p>
            <a:pPr lvl="2" eaLnBrk="1" fontAlgn="auto" hangingPunct="1">
              <a:spcAft>
                <a:spcPts val="0"/>
              </a:spcAft>
              <a:buFont typeface="Arial" panose="020B0604020202020204" pitchFamily="34" charset="0"/>
              <a:buChar char="•"/>
              <a:defRPr/>
            </a:pPr>
            <a:r>
              <a:rPr lang="en-US" sz="1600" dirty="0">
                <a:latin typeface="Times New Roman" pitchFamily="18" charset="0"/>
                <a:cs typeface="Times New Roman" pitchFamily="18" charset="0"/>
              </a:rPr>
              <a:t>Strength or Magnitude: Using Guildford or Cohen Rule of Thumb</a:t>
            </a:r>
          </a:p>
          <a:p>
            <a:pPr lvl="2" eaLnBrk="1" fontAlgn="auto" hangingPunct="1">
              <a:spcAft>
                <a:spcPts val="0"/>
              </a:spcAft>
              <a:buFont typeface="Arial" panose="020B0604020202020204" pitchFamily="34" charset="0"/>
              <a:buChar char="•"/>
              <a:defRPr/>
            </a:pPr>
            <a:endParaRPr lang="en-US" sz="1600" dirty="0">
              <a:latin typeface="Times New Roman" pitchFamily="18" charset="0"/>
              <a:cs typeface="Times New Roman" pitchFamily="18" charset="0"/>
            </a:endParaRPr>
          </a:p>
          <a:p>
            <a:pPr lvl="1" eaLnBrk="1" fontAlgn="auto" hangingPunct="1">
              <a:spcAft>
                <a:spcPts val="0"/>
              </a:spcAft>
              <a:buFont typeface="Arial" panose="020B0604020202020204" pitchFamily="34" charset="0"/>
              <a:buChar char="•"/>
              <a:defRPr/>
            </a:pPr>
            <a:r>
              <a:rPr lang="en-US" sz="2000" dirty="0">
                <a:latin typeface="Times New Roman" pitchFamily="18" charset="0"/>
                <a:cs typeface="Times New Roman" pitchFamily="18" charset="0"/>
              </a:rPr>
              <a:t>Correlation Coefficient, ‘</a:t>
            </a:r>
            <a:r>
              <a:rPr lang="en-US" b="1" i="1" dirty="0">
                <a:latin typeface="Times New Roman" pitchFamily="18" charset="0"/>
                <a:cs typeface="Times New Roman" pitchFamily="18" charset="0"/>
              </a:rPr>
              <a:t>r</a:t>
            </a:r>
            <a:r>
              <a:rPr lang="en-US" sz="2000" dirty="0">
                <a:latin typeface="Times New Roman" pitchFamily="18" charset="0"/>
                <a:cs typeface="Times New Roman" pitchFamily="18" charset="0"/>
              </a:rPr>
              <a:t>’ </a:t>
            </a:r>
          </a:p>
          <a:p>
            <a:pPr marL="0" indent="0" eaLnBrk="1" fontAlgn="auto" hangingPunct="1">
              <a:spcAft>
                <a:spcPts val="0"/>
              </a:spcAft>
              <a:buFontTx/>
              <a:buNone/>
              <a:defRPr/>
            </a:pPr>
            <a:r>
              <a:rPr lang="en-US" sz="2400" dirty="0">
                <a:latin typeface="Times New Roman" pitchFamily="18" charset="0"/>
                <a:cs typeface="Times New Roman" pitchFamily="18" charset="0"/>
              </a:rPr>
              <a:t>             </a:t>
            </a:r>
          </a:p>
          <a:p>
            <a:pPr marL="0" indent="0" eaLnBrk="1" fontAlgn="auto" hangingPunct="1">
              <a:spcAft>
                <a:spcPts val="0"/>
              </a:spcAft>
              <a:buFontTx/>
              <a:buNone/>
              <a:defRPr/>
            </a:pPr>
            <a:endParaRPr lang="en-US" sz="2400" dirty="0">
              <a:latin typeface="Times New Roman" pitchFamily="18" charset="0"/>
              <a:cs typeface="Times New Roman" pitchFamily="18" charset="0"/>
            </a:endParaRPr>
          </a:p>
          <a:p>
            <a:pPr marL="0" indent="0" eaLnBrk="1" fontAlgn="auto" hangingPunct="1">
              <a:spcAft>
                <a:spcPts val="0"/>
              </a:spcAft>
              <a:buFontTx/>
              <a:buNone/>
              <a:defRPr/>
            </a:pPr>
            <a:r>
              <a:rPr lang="en-US" sz="2400" dirty="0">
                <a:latin typeface="Times New Roman" pitchFamily="18" charset="0"/>
                <a:cs typeface="Times New Roman" pitchFamily="18" charset="0"/>
              </a:rPr>
              <a:t> </a:t>
            </a:r>
          </a:p>
        </p:txBody>
      </p:sp>
      <p:sp>
        <p:nvSpPr>
          <p:cNvPr id="5124" name="TextBox 3"/>
          <p:cNvSpPr txBox="1">
            <a:spLocks noChangeArrowheads="1"/>
          </p:cNvSpPr>
          <p:nvPr/>
        </p:nvSpPr>
        <p:spPr bwMode="auto">
          <a:xfrm>
            <a:off x="2743200" y="4876800"/>
            <a:ext cx="609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sz="2800" b="1">
                <a:solidFill>
                  <a:srgbClr val="FF0000"/>
                </a:solidFill>
                <a:latin typeface="Times New Roman" pitchFamily="18" charset="0"/>
                <a:cs typeface="Times New Roman" pitchFamily="18" charset="0"/>
              </a:rPr>
              <a:t>- 1</a:t>
            </a:r>
          </a:p>
        </p:txBody>
      </p:sp>
      <p:sp>
        <p:nvSpPr>
          <p:cNvPr id="5125" name="TextBox 4"/>
          <p:cNvSpPr txBox="1">
            <a:spLocks noChangeArrowheads="1"/>
          </p:cNvSpPr>
          <p:nvPr/>
        </p:nvSpPr>
        <p:spPr bwMode="auto">
          <a:xfrm>
            <a:off x="3325813" y="4878388"/>
            <a:ext cx="6096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sz="2800" b="1">
                <a:solidFill>
                  <a:srgbClr val="FF0000"/>
                </a:solidFill>
                <a:latin typeface="Times New Roman" pitchFamily="18" charset="0"/>
                <a:cs typeface="Times New Roman" pitchFamily="18" charset="0"/>
              </a:rPr>
              <a:t>≤</a:t>
            </a:r>
          </a:p>
        </p:txBody>
      </p:sp>
      <p:sp>
        <p:nvSpPr>
          <p:cNvPr id="5126" name="TextBox 5"/>
          <p:cNvSpPr txBox="1">
            <a:spLocks noChangeArrowheads="1"/>
          </p:cNvSpPr>
          <p:nvPr/>
        </p:nvSpPr>
        <p:spPr bwMode="auto">
          <a:xfrm>
            <a:off x="4046538" y="4886325"/>
            <a:ext cx="304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sz="2800" b="1">
                <a:solidFill>
                  <a:srgbClr val="FF0000"/>
                </a:solidFill>
                <a:latin typeface="Times New Roman" pitchFamily="18" charset="0"/>
                <a:cs typeface="Times New Roman" pitchFamily="18" charset="0"/>
              </a:rPr>
              <a:t>≤</a:t>
            </a:r>
          </a:p>
        </p:txBody>
      </p:sp>
      <p:sp>
        <p:nvSpPr>
          <p:cNvPr id="5127" name="TextBox 6"/>
          <p:cNvSpPr txBox="1">
            <a:spLocks noChangeArrowheads="1"/>
          </p:cNvSpPr>
          <p:nvPr/>
        </p:nvSpPr>
        <p:spPr bwMode="auto">
          <a:xfrm>
            <a:off x="4419600" y="4886325"/>
            <a:ext cx="304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sz="2800" b="1">
                <a:solidFill>
                  <a:srgbClr val="FF0000"/>
                </a:solidFill>
                <a:latin typeface="Times New Roman" pitchFamily="18" charset="0"/>
                <a:cs typeface="Times New Roman" pitchFamily="18" charset="0"/>
              </a:rPr>
              <a:t>1</a:t>
            </a:r>
          </a:p>
        </p:txBody>
      </p:sp>
      <p:sp>
        <p:nvSpPr>
          <p:cNvPr id="5128" name="TextBox 7"/>
          <p:cNvSpPr txBox="1">
            <a:spLocks noChangeArrowheads="1"/>
          </p:cNvSpPr>
          <p:nvPr/>
        </p:nvSpPr>
        <p:spPr bwMode="auto">
          <a:xfrm>
            <a:off x="3711575" y="4873625"/>
            <a:ext cx="304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sz="2800" b="1" i="1">
                <a:solidFill>
                  <a:srgbClr val="FF0000"/>
                </a:solidFill>
                <a:latin typeface="Times New Roman" pitchFamily="18" charset="0"/>
                <a:cs typeface="Times New Roman" pitchFamily="18" charset="0"/>
              </a:rPr>
              <a:t>r</a:t>
            </a:r>
            <a:endParaRPr lang="en-US" altLang="ms-MY" sz="2800" b="1">
              <a:solidFill>
                <a:srgbClr val="FF0000"/>
              </a:solidFill>
              <a:latin typeface="Times New Roman" pitchFamily="18" charset="0"/>
              <a:cs typeface="Times New Roman" pitchFamily="18" charset="0"/>
            </a:endParaRPr>
          </a:p>
        </p:txBody>
      </p:sp>
      <p:sp>
        <p:nvSpPr>
          <p:cNvPr id="5129" name="TextBox 6"/>
          <p:cNvSpPr txBox="1">
            <a:spLocks noChangeArrowheads="1"/>
          </p:cNvSpPr>
          <p:nvPr/>
        </p:nvSpPr>
        <p:spPr bwMode="auto">
          <a:xfrm>
            <a:off x="4724400" y="4859338"/>
            <a:ext cx="4419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sz="2000" b="1">
                <a:solidFill>
                  <a:srgbClr val="000066"/>
                </a:solidFill>
                <a:latin typeface="Times New Roman" pitchFamily="18" charset="0"/>
                <a:cs typeface="Times New Roman" pitchFamily="18" charset="0"/>
              </a:rPr>
              <a:t>(meaning ‘</a:t>
            </a:r>
            <a:r>
              <a:rPr lang="en-US" altLang="ms-MY" sz="2800" b="1" i="1">
                <a:solidFill>
                  <a:srgbClr val="000066"/>
                </a:solidFill>
                <a:latin typeface="Times New Roman" pitchFamily="18" charset="0"/>
                <a:cs typeface="Times New Roman" pitchFamily="18" charset="0"/>
              </a:rPr>
              <a:t>r’</a:t>
            </a:r>
            <a:r>
              <a:rPr lang="en-US" altLang="ms-MY" sz="2000" b="1">
                <a:solidFill>
                  <a:srgbClr val="000066"/>
                </a:solidFill>
                <a:latin typeface="Times New Roman" pitchFamily="18" charset="0"/>
                <a:cs typeface="Times New Roman" pitchFamily="18" charset="0"/>
              </a:rPr>
              <a:t> ranges between -1 to +1)</a:t>
            </a:r>
          </a:p>
        </p:txBody>
      </p:sp>
    </p:spTree>
    <p:extLst>
      <p:ext uri="{BB962C8B-B14F-4D97-AF65-F5344CB8AC3E}">
        <p14:creationId xmlns:p14="http://schemas.microsoft.com/office/powerpoint/2010/main" val="857496228"/>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31"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2" end="2"/>
                                            </p:txEl>
                                          </p:spTgt>
                                        </p:tgtEl>
                                      </p:cBhvr>
                                    </p:animEffect>
                                  </p:childTnLst>
                                </p:cTn>
                              </p:par>
                              <p:par>
                                <p:cTn id="18" presetID="31"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p:cTn id="2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3" end="3"/>
                                            </p:txEl>
                                          </p:spTgt>
                                        </p:tgtEl>
                                      </p:cBhvr>
                                    </p:animEffect>
                                  </p:childTnLst>
                                </p:cTn>
                              </p:par>
                              <p:par>
                                <p:cTn id="24" presetID="31"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8"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9" dur="1000"/>
                                        <p:tgtEl>
                                          <p:spTgt spid="3">
                                            <p:txEl>
                                              <p:pRg st="4" end="4"/>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6" presetClass="entr" presetSubtype="0" fill="hold"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down)">
                                      <p:cBhvr>
                                        <p:cTn id="34" dur="580">
                                          <p:stCondLst>
                                            <p:cond delay="0"/>
                                          </p:stCondLst>
                                        </p:cTn>
                                        <p:tgtEl>
                                          <p:spTgt spid="3">
                                            <p:txEl>
                                              <p:pRg st="6" end="6"/>
                                            </p:txEl>
                                          </p:spTgt>
                                        </p:tgtEl>
                                      </p:cBhvr>
                                    </p:animEffect>
                                    <p:anim calcmode="lin" valueType="num">
                                      <p:cBhvr>
                                        <p:cTn id="35"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40" dur="26">
                                          <p:stCondLst>
                                            <p:cond delay="650"/>
                                          </p:stCondLst>
                                        </p:cTn>
                                        <p:tgtEl>
                                          <p:spTgt spid="3">
                                            <p:txEl>
                                              <p:pRg st="6" end="6"/>
                                            </p:txEl>
                                          </p:spTgt>
                                        </p:tgtEl>
                                      </p:cBhvr>
                                      <p:to x="100000" y="60000"/>
                                    </p:animScale>
                                    <p:animScale>
                                      <p:cBhvr>
                                        <p:cTn id="41" dur="166" decel="50000">
                                          <p:stCondLst>
                                            <p:cond delay="676"/>
                                          </p:stCondLst>
                                        </p:cTn>
                                        <p:tgtEl>
                                          <p:spTgt spid="3">
                                            <p:txEl>
                                              <p:pRg st="6" end="6"/>
                                            </p:txEl>
                                          </p:spTgt>
                                        </p:tgtEl>
                                      </p:cBhvr>
                                      <p:to x="100000" y="100000"/>
                                    </p:animScale>
                                    <p:animScale>
                                      <p:cBhvr>
                                        <p:cTn id="42" dur="26">
                                          <p:stCondLst>
                                            <p:cond delay="1312"/>
                                          </p:stCondLst>
                                        </p:cTn>
                                        <p:tgtEl>
                                          <p:spTgt spid="3">
                                            <p:txEl>
                                              <p:pRg st="6" end="6"/>
                                            </p:txEl>
                                          </p:spTgt>
                                        </p:tgtEl>
                                      </p:cBhvr>
                                      <p:to x="100000" y="80000"/>
                                    </p:animScale>
                                    <p:animScale>
                                      <p:cBhvr>
                                        <p:cTn id="43" dur="166" decel="50000">
                                          <p:stCondLst>
                                            <p:cond delay="1338"/>
                                          </p:stCondLst>
                                        </p:cTn>
                                        <p:tgtEl>
                                          <p:spTgt spid="3">
                                            <p:txEl>
                                              <p:pRg st="6" end="6"/>
                                            </p:txEl>
                                          </p:spTgt>
                                        </p:tgtEl>
                                      </p:cBhvr>
                                      <p:to x="100000" y="100000"/>
                                    </p:animScale>
                                    <p:animScale>
                                      <p:cBhvr>
                                        <p:cTn id="44" dur="26">
                                          <p:stCondLst>
                                            <p:cond delay="1642"/>
                                          </p:stCondLst>
                                        </p:cTn>
                                        <p:tgtEl>
                                          <p:spTgt spid="3">
                                            <p:txEl>
                                              <p:pRg st="6" end="6"/>
                                            </p:txEl>
                                          </p:spTgt>
                                        </p:tgtEl>
                                      </p:cBhvr>
                                      <p:to x="100000" y="90000"/>
                                    </p:animScale>
                                    <p:animScale>
                                      <p:cBhvr>
                                        <p:cTn id="45" dur="166" decel="50000">
                                          <p:stCondLst>
                                            <p:cond delay="1668"/>
                                          </p:stCondLst>
                                        </p:cTn>
                                        <p:tgtEl>
                                          <p:spTgt spid="3">
                                            <p:txEl>
                                              <p:pRg st="6" end="6"/>
                                            </p:txEl>
                                          </p:spTgt>
                                        </p:tgtEl>
                                      </p:cBhvr>
                                      <p:to x="100000" y="100000"/>
                                    </p:animScale>
                                    <p:animScale>
                                      <p:cBhvr>
                                        <p:cTn id="46" dur="26">
                                          <p:stCondLst>
                                            <p:cond delay="1808"/>
                                          </p:stCondLst>
                                        </p:cTn>
                                        <p:tgtEl>
                                          <p:spTgt spid="3">
                                            <p:txEl>
                                              <p:pRg st="6" end="6"/>
                                            </p:txEl>
                                          </p:spTgt>
                                        </p:tgtEl>
                                      </p:cBhvr>
                                      <p:to x="100000" y="95000"/>
                                    </p:animScale>
                                    <p:animScale>
                                      <p:cBhvr>
                                        <p:cTn id="47" dur="166" decel="50000">
                                          <p:stCondLst>
                                            <p:cond delay="1834"/>
                                          </p:stCondLst>
                                        </p:cTn>
                                        <p:tgtEl>
                                          <p:spTgt spid="3">
                                            <p:txEl>
                                              <p:pRg st="6" end="6"/>
                                            </p:txEl>
                                          </p:spTgt>
                                        </p:tgtEl>
                                      </p:cBhvr>
                                      <p:to x="100000" y="100000"/>
                                    </p:animScale>
                                  </p:childTnLst>
                                </p:cTn>
                              </p:par>
                            </p:childTnLst>
                          </p:cTn>
                        </p:par>
                      </p:childTnLst>
                    </p:cTn>
                  </p:par>
                  <p:par>
                    <p:cTn id="48" fill="hold" nodeType="clickPar">
                      <p:stCondLst>
                        <p:cond delay="indefinite"/>
                      </p:stCondLst>
                      <p:childTnLst>
                        <p:par>
                          <p:cTn id="49" fill="hold" nodeType="withGroup">
                            <p:stCondLst>
                              <p:cond delay="0"/>
                            </p:stCondLst>
                            <p:childTnLst>
                              <p:par>
                                <p:cTn id="50" presetID="31" presetClass="entr" presetSubtype="0" fill="hold" grpId="0" nodeType="clickEffect">
                                  <p:stCondLst>
                                    <p:cond delay="0"/>
                                  </p:stCondLst>
                                  <p:childTnLst>
                                    <p:set>
                                      <p:cBhvr>
                                        <p:cTn id="51" dur="1" fill="hold">
                                          <p:stCondLst>
                                            <p:cond delay="0"/>
                                          </p:stCondLst>
                                        </p:cTn>
                                        <p:tgtEl>
                                          <p:spTgt spid="5128"/>
                                        </p:tgtEl>
                                        <p:attrNameLst>
                                          <p:attrName>style.visibility</p:attrName>
                                        </p:attrNameLst>
                                      </p:cBhvr>
                                      <p:to>
                                        <p:strVal val="visible"/>
                                      </p:to>
                                    </p:set>
                                    <p:anim calcmode="lin" valueType="num">
                                      <p:cBhvr>
                                        <p:cTn id="52" dur="1000" fill="hold"/>
                                        <p:tgtEl>
                                          <p:spTgt spid="5128"/>
                                        </p:tgtEl>
                                        <p:attrNameLst>
                                          <p:attrName>ppt_w</p:attrName>
                                        </p:attrNameLst>
                                      </p:cBhvr>
                                      <p:tavLst>
                                        <p:tav tm="0">
                                          <p:val>
                                            <p:fltVal val="0"/>
                                          </p:val>
                                        </p:tav>
                                        <p:tav tm="100000">
                                          <p:val>
                                            <p:strVal val="#ppt_w"/>
                                          </p:val>
                                        </p:tav>
                                      </p:tavLst>
                                    </p:anim>
                                    <p:anim calcmode="lin" valueType="num">
                                      <p:cBhvr>
                                        <p:cTn id="53" dur="1000" fill="hold"/>
                                        <p:tgtEl>
                                          <p:spTgt spid="5128"/>
                                        </p:tgtEl>
                                        <p:attrNameLst>
                                          <p:attrName>ppt_h</p:attrName>
                                        </p:attrNameLst>
                                      </p:cBhvr>
                                      <p:tavLst>
                                        <p:tav tm="0">
                                          <p:val>
                                            <p:fltVal val="0"/>
                                          </p:val>
                                        </p:tav>
                                        <p:tav tm="100000">
                                          <p:val>
                                            <p:strVal val="#ppt_h"/>
                                          </p:val>
                                        </p:tav>
                                      </p:tavLst>
                                    </p:anim>
                                    <p:anim calcmode="lin" valueType="num">
                                      <p:cBhvr>
                                        <p:cTn id="54" dur="1000" fill="hold"/>
                                        <p:tgtEl>
                                          <p:spTgt spid="5128"/>
                                        </p:tgtEl>
                                        <p:attrNameLst>
                                          <p:attrName>style.rotation</p:attrName>
                                        </p:attrNameLst>
                                      </p:cBhvr>
                                      <p:tavLst>
                                        <p:tav tm="0">
                                          <p:val>
                                            <p:fltVal val="90"/>
                                          </p:val>
                                        </p:tav>
                                        <p:tav tm="100000">
                                          <p:val>
                                            <p:fltVal val="0"/>
                                          </p:val>
                                        </p:tav>
                                      </p:tavLst>
                                    </p:anim>
                                    <p:animEffect transition="in" filter="fade">
                                      <p:cBhvr>
                                        <p:cTn id="55" dur="1000"/>
                                        <p:tgtEl>
                                          <p:spTgt spid="5128"/>
                                        </p:tgtEl>
                                      </p:cBhvr>
                                    </p:animEffect>
                                  </p:childTnLst>
                                </p:cTn>
                              </p:par>
                              <p:par>
                                <p:cTn id="56" presetID="31" presetClass="entr" presetSubtype="0" fill="hold" grpId="0" nodeType="withEffect">
                                  <p:stCondLst>
                                    <p:cond delay="0"/>
                                  </p:stCondLst>
                                  <p:childTnLst>
                                    <p:set>
                                      <p:cBhvr>
                                        <p:cTn id="57" dur="1" fill="hold">
                                          <p:stCondLst>
                                            <p:cond delay="0"/>
                                          </p:stCondLst>
                                        </p:cTn>
                                        <p:tgtEl>
                                          <p:spTgt spid="5125"/>
                                        </p:tgtEl>
                                        <p:attrNameLst>
                                          <p:attrName>style.visibility</p:attrName>
                                        </p:attrNameLst>
                                      </p:cBhvr>
                                      <p:to>
                                        <p:strVal val="visible"/>
                                      </p:to>
                                    </p:set>
                                    <p:anim calcmode="lin" valueType="num">
                                      <p:cBhvr>
                                        <p:cTn id="58" dur="1000" fill="hold"/>
                                        <p:tgtEl>
                                          <p:spTgt spid="5125"/>
                                        </p:tgtEl>
                                        <p:attrNameLst>
                                          <p:attrName>ppt_w</p:attrName>
                                        </p:attrNameLst>
                                      </p:cBhvr>
                                      <p:tavLst>
                                        <p:tav tm="0">
                                          <p:val>
                                            <p:fltVal val="0"/>
                                          </p:val>
                                        </p:tav>
                                        <p:tav tm="100000">
                                          <p:val>
                                            <p:strVal val="#ppt_w"/>
                                          </p:val>
                                        </p:tav>
                                      </p:tavLst>
                                    </p:anim>
                                    <p:anim calcmode="lin" valueType="num">
                                      <p:cBhvr>
                                        <p:cTn id="59" dur="1000" fill="hold"/>
                                        <p:tgtEl>
                                          <p:spTgt spid="5125"/>
                                        </p:tgtEl>
                                        <p:attrNameLst>
                                          <p:attrName>ppt_h</p:attrName>
                                        </p:attrNameLst>
                                      </p:cBhvr>
                                      <p:tavLst>
                                        <p:tav tm="0">
                                          <p:val>
                                            <p:fltVal val="0"/>
                                          </p:val>
                                        </p:tav>
                                        <p:tav tm="100000">
                                          <p:val>
                                            <p:strVal val="#ppt_h"/>
                                          </p:val>
                                        </p:tav>
                                      </p:tavLst>
                                    </p:anim>
                                    <p:anim calcmode="lin" valueType="num">
                                      <p:cBhvr>
                                        <p:cTn id="60" dur="1000" fill="hold"/>
                                        <p:tgtEl>
                                          <p:spTgt spid="5125"/>
                                        </p:tgtEl>
                                        <p:attrNameLst>
                                          <p:attrName>style.rotation</p:attrName>
                                        </p:attrNameLst>
                                      </p:cBhvr>
                                      <p:tavLst>
                                        <p:tav tm="0">
                                          <p:val>
                                            <p:fltVal val="90"/>
                                          </p:val>
                                        </p:tav>
                                        <p:tav tm="100000">
                                          <p:val>
                                            <p:fltVal val="0"/>
                                          </p:val>
                                        </p:tav>
                                      </p:tavLst>
                                    </p:anim>
                                    <p:animEffect transition="in" filter="fade">
                                      <p:cBhvr>
                                        <p:cTn id="61" dur="1000"/>
                                        <p:tgtEl>
                                          <p:spTgt spid="5125"/>
                                        </p:tgtEl>
                                      </p:cBhvr>
                                    </p:animEffect>
                                  </p:childTnLst>
                                </p:cTn>
                              </p:par>
                              <p:par>
                                <p:cTn id="62" presetID="31" presetClass="entr" presetSubtype="0" fill="hold" grpId="0" nodeType="withEffect">
                                  <p:stCondLst>
                                    <p:cond delay="0"/>
                                  </p:stCondLst>
                                  <p:childTnLst>
                                    <p:set>
                                      <p:cBhvr>
                                        <p:cTn id="63" dur="1" fill="hold">
                                          <p:stCondLst>
                                            <p:cond delay="0"/>
                                          </p:stCondLst>
                                        </p:cTn>
                                        <p:tgtEl>
                                          <p:spTgt spid="5124"/>
                                        </p:tgtEl>
                                        <p:attrNameLst>
                                          <p:attrName>style.visibility</p:attrName>
                                        </p:attrNameLst>
                                      </p:cBhvr>
                                      <p:to>
                                        <p:strVal val="visible"/>
                                      </p:to>
                                    </p:set>
                                    <p:anim calcmode="lin" valueType="num">
                                      <p:cBhvr>
                                        <p:cTn id="64" dur="1000" fill="hold"/>
                                        <p:tgtEl>
                                          <p:spTgt spid="5124"/>
                                        </p:tgtEl>
                                        <p:attrNameLst>
                                          <p:attrName>ppt_w</p:attrName>
                                        </p:attrNameLst>
                                      </p:cBhvr>
                                      <p:tavLst>
                                        <p:tav tm="0">
                                          <p:val>
                                            <p:fltVal val="0"/>
                                          </p:val>
                                        </p:tav>
                                        <p:tav tm="100000">
                                          <p:val>
                                            <p:strVal val="#ppt_w"/>
                                          </p:val>
                                        </p:tav>
                                      </p:tavLst>
                                    </p:anim>
                                    <p:anim calcmode="lin" valueType="num">
                                      <p:cBhvr>
                                        <p:cTn id="65" dur="1000" fill="hold"/>
                                        <p:tgtEl>
                                          <p:spTgt spid="5124"/>
                                        </p:tgtEl>
                                        <p:attrNameLst>
                                          <p:attrName>ppt_h</p:attrName>
                                        </p:attrNameLst>
                                      </p:cBhvr>
                                      <p:tavLst>
                                        <p:tav tm="0">
                                          <p:val>
                                            <p:fltVal val="0"/>
                                          </p:val>
                                        </p:tav>
                                        <p:tav tm="100000">
                                          <p:val>
                                            <p:strVal val="#ppt_h"/>
                                          </p:val>
                                        </p:tav>
                                      </p:tavLst>
                                    </p:anim>
                                    <p:anim calcmode="lin" valueType="num">
                                      <p:cBhvr>
                                        <p:cTn id="66" dur="1000" fill="hold"/>
                                        <p:tgtEl>
                                          <p:spTgt spid="5124"/>
                                        </p:tgtEl>
                                        <p:attrNameLst>
                                          <p:attrName>style.rotation</p:attrName>
                                        </p:attrNameLst>
                                      </p:cBhvr>
                                      <p:tavLst>
                                        <p:tav tm="0">
                                          <p:val>
                                            <p:fltVal val="90"/>
                                          </p:val>
                                        </p:tav>
                                        <p:tav tm="100000">
                                          <p:val>
                                            <p:fltVal val="0"/>
                                          </p:val>
                                        </p:tav>
                                      </p:tavLst>
                                    </p:anim>
                                    <p:animEffect transition="in" filter="fade">
                                      <p:cBhvr>
                                        <p:cTn id="67" dur="1000"/>
                                        <p:tgtEl>
                                          <p:spTgt spid="5124"/>
                                        </p:tgtEl>
                                      </p:cBhvr>
                                    </p:animEffect>
                                  </p:childTnLst>
                                </p:cTn>
                              </p:par>
                              <p:par>
                                <p:cTn id="68" presetID="31" presetClass="entr" presetSubtype="0" fill="hold" grpId="0" nodeType="withEffect">
                                  <p:stCondLst>
                                    <p:cond delay="0"/>
                                  </p:stCondLst>
                                  <p:childTnLst>
                                    <p:set>
                                      <p:cBhvr>
                                        <p:cTn id="69" dur="1" fill="hold">
                                          <p:stCondLst>
                                            <p:cond delay="0"/>
                                          </p:stCondLst>
                                        </p:cTn>
                                        <p:tgtEl>
                                          <p:spTgt spid="5126"/>
                                        </p:tgtEl>
                                        <p:attrNameLst>
                                          <p:attrName>style.visibility</p:attrName>
                                        </p:attrNameLst>
                                      </p:cBhvr>
                                      <p:to>
                                        <p:strVal val="visible"/>
                                      </p:to>
                                    </p:set>
                                    <p:anim calcmode="lin" valueType="num">
                                      <p:cBhvr>
                                        <p:cTn id="70" dur="1000" fill="hold"/>
                                        <p:tgtEl>
                                          <p:spTgt spid="5126"/>
                                        </p:tgtEl>
                                        <p:attrNameLst>
                                          <p:attrName>ppt_w</p:attrName>
                                        </p:attrNameLst>
                                      </p:cBhvr>
                                      <p:tavLst>
                                        <p:tav tm="0">
                                          <p:val>
                                            <p:fltVal val="0"/>
                                          </p:val>
                                        </p:tav>
                                        <p:tav tm="100000">
                                          <p:val>
                                            <p:strVal val="#ppt_w"/>
                                          </p:val>
                                        </p:tav>
                                      </p:tavLst>
                                    </p:anim>
                                    <p:anim calcmode="lin" valueType="num">
                                      <p:cBhvr>
                                        <p:cTn id="71" dur="1000" fill="hold"/>
                                        <p:tgtEl>
                                          <p:spTgt spid="5126"/>
                                        </p:tgtEl>
                                        <p:attrNameLst>
                                          <p:attrName>ppt_h</p:attrName>
                                        </p:attrNameLst>
                                      </p:cBhvr>
                                      <p:tavLst>
                                        <p:tav tm="0">
                                          <p:val>
                                            <p:fltVal val="0"/>
                                          </p:val>
                                        </p:tav>
                                        <p:tav tm="100000">
                                          <p:val>
                                            <p:strVal val="#ppt_h"/>
                                          </p:val>
                                        </p:tav>
                                      </p:tavLst>
                                    </p:anim>
                                    <p:anim calcmode="lin" valueType="num">
                                      <p:cBhvr>
                                        <p:cTn id="72" dur="1000" fill="hold"/>
                                        <p:tgtEl>
                                          <p:spTgt spid="5126"/>
                                        </p:tgtEl>
                                        <p:attrNameLst>
                                          <p:attrName>style.rotation</p:attrName>
                                        </p:attrNameLst>
                                      </p:cBhvr>
                                      <p:tavLst>
                                        <p:tav tm="0">
                                          <p:val>
                                            <p:fltVal val="90"/>
                                          </p:val>
                                        </p:tav>
                                        <p:tav tm="100000">
                                          <p:val>
                                            <p:fltVal val="0"/>
                                          </p:val>
                                        </p:tav>
                                      </p:tavLst>
                                    </p:anim>
                                    <p:animEffect transition="in" filter="fade">
                                      <p:cBhvr>
                                        <p:cTn id="73" dur="1000"/>
                                        <p:tgtEl>
                                          <p:spTgt spid="5126"/>
                                        </p:tgtEl>
                                      </p:cBhvr>
                                    </p:animEffect>
                                  </p:childTnLst>
                                </p:cTn>
                              </p:par>
                              <p:par>
                                <p:cTn id="74" presetID="31" presetClass="entr" presetSubtype="0" fill="hold" grpId="0" nodeType="withEffect">
                                  <p:stCondLst>
                                    <p:cond delay="0"/>
                                  </p:stCondLst>
                                  <p:childTnLst>
                                    <p:set>
                                      <p:cBhvr>
                                        <p:cTn id="75" dur="1" fill="hold">
                                          <p:stCondLst>
                                            <p:cond delay="0"/>
                                          </p:stCondLst>
                                        </p:cTn>
                                        <p:tgtEl>
                                          <p:spTgt spid="5127"/>
                                        </p:tgtEl>
                                        <p:attrNameLst>
                                          <p:attrName>style.visibility</p:attrName>
                                        </p:attrNameLst>
                                      </p:cBhvr>
                                      <p:to>
                                        <p:strVal val="visible"/>
                                      </p:to>
                                    </p:set>
                                    <p:anim calcmode="lin" valueType="num">
                                      <p:cBhvr>
                                        <p:cTn id="76" dur="1000" fill="hold"/>
                                        <p:tgtEl>
                                          <p:spTgt spid="5127"/>
                                        </p:tgtEl>
                                        <p:attrNameLst>
                                          <p:attrName>ppt_w</p:attrName>
                                        </p:attrNameLst>
                                      </p:cBhvr>
                                      <p:tavLst>
                                        <p:tav tm="0">
                                          <p:val>
                                            <p:fltVal val="0"/>
                                          </p:val>
                                        </p:tav>
                                        <p:tav tm="100000">
                                          <p:val>
                                            <p:strVal val="#ppt_w"/>
                                          </p:val>
                                        </p:tav>
                                      </p:tavLst>
                                    </p:anim>
                                    <p:anim calcmode="lin" valueType="num">
                                      <p:cBhvr>
                                        <p:cTn id="77" dur="1000" fill="hold"/>
                                        <p:tgtEl>
                                          <p:spTgt spid="5127"/>
                                        </p:tgtEl>
                                        <p:attrNameLst>
                                          <p:attrName>ppt_h</p:attrName>
                                        </p:attrNameLst>
                                      </p:cBhvr>
                                      <p:tavLst>
                                        <p:tav tm="0">
                                          <p:val>
                                            <p:fltVal val="0"/>
                                          </p:val>
                                        </p:tav>
                                        <p:tav tm="100000">
                                          <p:val>
                                            <p:strVal val="#ppt_h"/>
                                          </p:val>
                                        </p:tav>
                                      </p:tavLst>
                                    </p:anim>
                                    <p:anim calcmode="lin" valueType="num">
                                      <p:cBhvr>
                                        <p:cTn id="78" dur="1000" fill="hold"/>
                                        <p:tgtEl>
                                          <p:spTgt spid="5127"/>
                                        </p:tgtEl>
                                        <p:attrNameLst>
                                          <p:attrName>style.rotation</p:attrName>
                                        </p:attrNameLst>
                                      </p:cBhvr>
                                      <p:tavLst>
                                        <p:tav tm="0">
                                          <p:val>
                                            <p:fltVal val="90"/>
                                          </p:val>
                                        </p:tav>
                                        <p:tav tm="100000">
                                          <p:val>
                                            <p:fltVal val="0"/>
                                          </p:val>
                                        </p:tav>
                                      </p:tavLst>
                                    </p:anim>
                                    <p:animEffect transition="in" filter="fade">
                                      <p:cBhvr>
                                        <p:cTn id="79" dur="1000"/>
                                        <p:tgtEl>
                                          <p:spTgt spid="5127"/>
                                        </p:tgtEl>
                                      </p:cBhvr>
                                    </p:animEffect>
                                  </p:childTnLst>
                                </p:cTn>
                              </p:par>
                              <p:par>
                                <p:cTn id="80" presetID="31" presetClass="entr" presetSubtype="0" fill="hold" grpId="0" nodeType="withEffect">
                                  <p:stCondLst>
                                    <p:cond delay="0"/>
                                  </p:stCondLst>
                                  <p:childTnLst>
                                    <p:set>
                                      <p:cBhvr>
                                        <p:cTn id="81" dur="1" fill="hold">
                                          <p:stCondLst>
                                            <p:cond delay="0"/>
                                          </p:stCondLst>
                                        </p:cTn>
                                        <p:tgtEl>
                                          <p:spTgt spid="5129"/>
                                        </p:tgtEl>
                                        <p:attrNameLst>
                                          <p:attrName>style.visibility</p:attrName>
                                        </p:attrNameLst>
                                      </p:cBhvr>
                                      <p:to>
                                        <p:strVal val="visible"/>
                                      </p:to>
                                    </p:set>
                                    <p:anim calcmode="lin" valueType="num">
                                      <p:cBhvr>
                                        <p:cTn id="82" dur="1000" fill="hold"/>
                                        <p:tgtEl>
                                          <p:spTgt spid="5129"/>
                                        </p:tgtEl>
                                        <p:attrNameLst>
                                          <p:attrName>ppt_w</p:attrName>
                                        </p:attrNameLst>
                                      </p:cBhvr>
                                      <p:tavLst>
                                        <p:tav tm="0">
                                          <p:val>
                                            <p:fltVal val="0"/>
                                          </p:val>
                                        </p:tav>
                                        <p:tav tm="100000">
                                          <p:val>
                                            <p:strVal val="#ppt_w"/>
                                          </p:val>
                                        </p:tav>
                                      </p:tavLst>
                                    </p:anim>
                                    <p:anim calcmode="lin" valueType="num">
                                      <p:cBhvr>
                                        <p:cTn id="83" dur="1000" fill="hold"/>
                                        <p:tgtEl>
                                          <p:spTgt spid="5129"/>
                                        </p:tgtEl>
                                        <p:attrNameLst>
                                          <p:attrName>ppt_h</p:attrName>
                                        </p:attrNameLst>
                                      </p:cBhvr>
                                      <p:tavLst>
                                        <p:tav tm="0">
                                          <p:val>
                                            <p:fltVal val="0"/>
                                          </p:val>
                                        </p:tav>
                                        <p:tav tm="100000">
                                          <p:val>
                                            <p:strVal val="#ppt_h"/>
                                          </p:val>
                                        </p:tav>
                                      </p:tavLst>
                                    </p:anim>
                                    <p:anim calcmode="lin" valueType="num">
                                      <p:cBhvr>
                                        <p:cTn id="84" dur="1000" fill="hold"/>
                                        <p:tgtEl>
                                          <p:spTgt spid="5129"/>
                                        </p:tgtEl>
                                        <p:attrNameLst>
                                          <p:attrName>style.rotation</p:attrName>
                                        </p:attrNameLst>
                                      </p:cBhvr>
                                      <p:tavLst>
                                        <p:tav tm="0">
                                          <p:val>
                                            <p:fltVal val="90"/>
                                          </p:val>
                                        </p:tav>
                                        <p:tav tm="100000">
                                          <p:val>
                                            <p:fltVal val="0"/>
                                          </p:val>
                                        </p:tav>
                                      </p:tavLst>
                                    </p:anim>
                                    <p:animEffect transition="in" filter="fade">
                                      <p:cBhvr>
                                        <p:cTn id="85" dur="1000"/>
                                        <p:tgtEl>
                                          <p:spTgt spid="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p:bldP spid="5125" grpId="0"/>
      <p:bldP spid="5126" grpId="0"/>
      <p:bldP spid="5127" grpId="0"/>
      <p:bldP spid="5128" grpId="0"/>
      <p:bldP spid="512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a:xfrm>
            <a:off x="457200" y="533400"/>
            <a:ext cx="8229600" cy="884238"/>
          </a:xfrm>
        </p:spPr>
        <p:txBody>
          <a:bodyPr anchor="t"/>
          <a:lstStyle/>
          <a:p>
            <a:pPr eaLnBrk="1" hangingPunct="1"/>
            <a:r>
              <a:rPr lang="en-US" altLang="ms-MY" sz="3200" b="1" smtClean="0">
                <a:latin typeface="Times New Roman" pitchFamily="18" charset="0"/>
                <a:cs typeface="Times New Roman" pitchFamily="18" charset="0"/>
              </a:rPr>
              <a:t>Rule of Thumbs</a:t>
            </a:r>
            <a:r>
              <a:rPr lang="en-US" altLang="ms-MY" b="1" smtClean="0"/>
              <a:t> </a:t>
            </a:r>
          </a:p>
        </p:txBody>
      </p:sp>
      <p:sp>
        <p:nvSpPr>
          <p:cNvPr id="6148" name="TextBox 3"/>
          <p:cNvSpPr txBox="1">
            <a:spLocks noChangeArrowheads="1"/>
          </p:cNvSpPr>
          <p:nvPr/>
        </p:nvSpPr>
        <p:spPr bwMode="auto">
          <a:xfrm>
            <a:off x="1073150" y="1990725"/>
            <a:ext cx="3651250"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r>
              <a:rPr lang="en-US" altLang="ms-MY" b="1">
                <a:latin typeface="Times New Roman" pitchFamily="18" charset="0"/>
                <a:cs typeface="Times New Roman" pitchFamily="18" charset="0"/>
              </a:rPr>
              <a:t>Guildford Rule of Thumb (1973)</a:t>
            </a:r>
          </a:p>
          <a:p>
            <a:endParaRPr lang="en-US" altLang="ms-MY" b="1">
              <a:latin typeface="Times New Roman" pitchFamily="18" charset="0"/>
              <a:cs typeface="Times New Roman" pitchFamily="18" charset="0"/>
            </a:endParaRPr>
          </a:p>
          <a:p>
            <a:r>
              <a:rPr lang="en-US" altLang="ms-MY" b="1" i="1" u="sng">
                <a:latin typeface="Times New Roman" pitchFamily="18" charset="0"/>
                <a:cs typeface="Times New Roman" pitchFamily="18" charset="0"/>
              </a:rPr>
              <a:t>r</a:t>
            </a:r>
            <a:r>
              <a:rPr lang="en-US" altLang="ms-MY" b="1" u="sng">
                <a:latin typeface="Times New Roman" pitchFamily="18" charset="0"/>
                <a:cs typeface="Times New Roman" pitchFamily="18" charset="0"/>
              </a:rPr>
              <a:t>              Strength of Relationship</a:t>
            </a:r>
          </a:p>
          <a:p>
            <a:r>
              <a:rPr lang="en-US" altLang="ms-MY">
                <a:solidFill>
                  <a:srgbClr val="000066"/>
                </a:solidFill>
                <a:latin typeface="Times New Roman" pitchFamily="18" charset="0"/>
                <a:cs typeface="Times New Roman" pitchFamily="18" charset="0"/>
              </a:rPr>
              <a:t>&lt; .2          Negligible Relationship</a:t>
            </a:r>
          </a:p>
          <a:p>
            <a:r>
              <a:rPr lang="en-US" altLang="ms-MY">
                <a:solidFill>
                  <a:srgbClr val="000066"/>
                </a:solidFill>
                <a:latin typeface="Times New Roman" pitchFamily="18" charset="0"/>
                <a:cs typeface="Times New Roman" pitchFamily="18" charset="0"/>
              </a:rPr>
              <a:t>.2 – .4       Low Relationship</a:t>
            </a:r>
          </a:p>
          <a:p>
            <a:r>
              <a:rPr lang="en-US" altLang="ms-MY">
                <a:solidFill>
                  <a:srgbClr val="000066"/>
                </a:solidFill>
                <a:latin typeface="Times New Roman" pitchFamily="18" charset="0"/>
                <a:cs typeface="Times New Roman" pitchFamily="18" charset="0"/>
              </a:rPr>
              <a:t>.4 – .7       Moderate Relationship</a:t>
            </a:r>
          </a:p>
          <a:p>
            <a:r>
              <a:rPr lang="en-US" altLang="ms-MY">
                <a:solidFill>
                  <a:srgbClr val="000066"/>
                </a:solidFill>
                <a:latin typeface="Times New Roman" pitchFamily="18" charset="0"/>
                <a:cs typeface="Times New Roman" pitchFamily="18" charset="0"/>
              </a:rPr>
              <a:t>.7 – .9       High Relationship</a:t>
            </a:r>
          </a:p>
          <a:p>
            <a:r>
              <a:rPr lang="en-US" altLang="ms-MY">
                <a:solidFill>
                  <a:srgbClr val="000066"/>
                </a:solidFill>
                <a:latin typeface="Times New Roman" pitchFamily="18" charset="0"/>
                <a:cs typeface="Times New Roman" pitchFamily="18" charset="0"/>
              </a:rPr>
              <a:t>&gt; .9          Very High</a:t>
            </a:r>
          </a:p>
          <a:p>
            <a:r>
              <a:rPr lang="en-US" altLang="ms-MY" b="1">
                <a:latin typeface="Times New Roman" pitchFamily="18" charset="0"/>
                <a:cs typeface="Times New Roman" pitchFamily="18" charset="0"/>
              </a:rPr>
              <a:t> </a:t>
            </a:r>
          </a:p>
        </p:txBody>
      </p:sp>
      <p:sp>
        <p:nvSpPr>
          <p:cNvPr id="6149" name="TextBox 7"/>
          <p:cNvSpPr txBox="1">
            <a:spLocks noChangeArrowheads="1"/>
          </p:cNvSpPr>
          <p:nvPr/>
        </p:nvSpPr>
        <p:spPr bwMode="auto">
          <a:xfrm>
            <a:off x="5334000" y="1990725"/>
            <a:ext cx="36576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r>
              <a:rPr lang="en-US" altLang="ms-MY" b="1">
                <a:latin typeface="Times New Roman" pitchFamily="18" charset="0"/>
                <a:cs typeface="Times New Roman" pitchFamily="18" charset="0"/>
              </a:rPr>
              <a:t>Cohen (1988)</a:t>
            </a:r>
          </a:p>
          <a:p>
            <a:endParaRPr lang="en-US" altLang="ms-MY" b="1">
              <a:latin typeface="Times New Roman" pitchFamily="18" charset="0"/>
              <a:cs typeface="Times New Roman" pitchFamily="18" charset="0"/>
            </a:endParaRPr>
          </a:p>
          <a:p>
            <a:r>
              <a:rPr lang="en-US" altLang="ms-MY" b="1">
                <a:latin typeface="Times New Roman" pitchFamily="18" charset="0"/>
                <a:cs typeface="Times New Roman" pitchFamily="18" charset="0"/>
              </a:rPr>
              <a:t> </a:t>
            </a:r>
            <a:r>
              <a:rPr lang="en-US" altLang="ms-MY" b="1" i="1" u="sng">
                <a:latin typeface="Times New Roman" pitchFamily="18" charset="0"/>
                <a:cs typeface="Times New Roman" pitchFamily="18" charset="0"/>
              </a:rPr>
              <a:t>r</a:t>
            </a:r>
            <a:r>
              <a:rPr lang="en-US" altLang="ms-MY" b="1" u="sng">
                <a:latin typeface="Times New Roman" pitchFamily="18" charset="0"/>
                <a:cs typeface="Times New Roman" pitchFamily="18" charset="0"/>
              </a:rPr>
              <a:t>              Strength of Relationship</a:t>
            </a:r>
          </a:p>
          <a:p>
            <a:r>
              <a:rPr lang="en-US" altLang="ms-MY">
                <a:solidFill>
                  <a:srgbClr val="000066"/>
                </a:solidFill>
                <a:latin typeface="Times New Roman" pitchFamily="18" charset="0"/>
                <a:cs typeface="Times New Roman" pitchFamily="18" charset="0"/>
              </a:rPr>
              <a:t>.1 –  .2 9      Low Relationship</a:t>
            </a:r>
          </a:p>
          <a:p>
            <a:r>
              <a:rPr lang="en-US" altLang="ms-MY">
                <a:solidFill>
                  <a:srgbClr val="000066"/>
                </a:solidFill>
                <a:latin typeface="Times New Roman" pitchFamily="18" charset="0"/>
                <a:cs typeface="Times New Roman" pitchFamily="18" charset="0"/>
              </a:rPr>
              <a:t>.3 –  .49       Moderate Relationship</a:t>
            </a:r>
          </a:p>
          <a:p>
            <a:r>
              <a:rPr lang="en-US" altLang="ms-MY">
                <a:solidFill>
                  <a:srgbClr val="000066"/>
                </a:solidFill>
                <a:latin typeface="Times New Roman" pitchFamily="18" charset="0"/>
                <a:cs typeface="Times New Roman" pitchFamily="18" charset="0"/>
              </a:rPr>
              <a:t>.5 – 1.00      High         </a:t>
            </a:r>
          </a:p>
        </p:txBody>
      </p:sp>
    </p:spTree>
    <p:extLst>
      <p:ext uri="{BB962C8B-B14F-4D97-AF65-F5344CB8AC3E}">
        <p14:creationId xmlns:p14="http://schemas.microsoft.com/office/powerpoint/2010/main" val="21103439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fade">
                                      <p:cBhvr>
                                        <p:cTn id="7" dur="2000"/>
                                        <p:tgtEl>
                                          <p:spTgt spid="6148"/>
                                        </p:tgtEl>
                                      </p:cBhvr>
                                    </p:animEffect>
                                    <p:anim calcmode="lin" valueType="num">
                                      <p:cBhvr>
                                        <p:cTn id="8" dur="2000" fill="hold"/>
                                        <p:tgtEl>
                                          <p:spTgt spid="6148"/>
                                        </p:tgtEl>
                                        <p:attrNameLst>
                                          <p:attrName>ppt_w</p:attrName>
                                        </p:attrNameLst>
                                      </p:cBhvr>
                                      <p:tavLst>
                                        <p:tav tm="0" fmla="#ppt_w*sin(2.5*pi*$)">
                                          <p:val>
                                            <p:fltVal val="0"/>
                                          </p:val>
                                        </p:tav>
                                        <p:tav tm="100000">
                                          <p:val>
                                            <p:fltVal val="1"/>
                                          </p:val>
                                        </p:tav>
                                      </p:tavLst>
                                    </p:anim>
                                    <p:anim calcmode="lin" valueType="num">
                                      <p:cBhvr>
                                        <p:cTn id="9" dur="2000" fill="hold"/>
                                        <p:tgtEl>
                                          <p:spTgt spid="6148"/>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6149"/>
                                        </p:tgtEl>
                                        <p:attrNameLst>
                                          <p:attrName>style.visibility</p:attrName>
                                        </p:attrNameLst>
                                      </p:cBhvr>
                                      <p:to>
                                        <p:strVal val="visible"/>
                                      </p:to>
                                    </p:set>
                                    <p:animEffect transition="in" filter="fade">
                                      <p:cBhvr>
                                        <p:cTn id="12" dur="2000"/>
                                        <p:tgtEl>
                                          <p:spTgt spid="6149"/>
                                        </p:tgtEl>
                                      </p:cBhvr>
                                    </p:animEffect>
                                    <p:anim calcmode="lin" valueType="num">
                                      <p:cBhvr>
                                        <p:cTn id="13" dur="2000" fill="hold"/>
                                        <p:tgtEl>
                                          <p:spTgt spid="6149"/>
                                        </p:tgtEl>
                                        <p:attrNameLst>
                                          <p:attrName>ppt_w</p:attrName>
                                        </p:attrNameLst>
                                      </p:cBhvr>
                                      <p:tavLst>
                                        <p:tav tm="0" fmla="#ppt_w*sin(2.5*pi*$)">
                                          <p:val>
                                            <p:fltVal val="0"/>
                                          </p:val>
                                        </p:tav>
                                        <p:tav tm="100000">
                                          <p:val>
                                            <p:fltVal val="1"/>
                                          </p:val>
                                        </p:tav>
                                      </p:tavLst>
                                    </p:anim>
                                    <p:anim calcmode="lin" valueType="num">
                                      <p:cBhvr>
                                        <p:cTn id="14" dur="2000" fill="hold"/>
                                        <p:tgtEl>
                                          <p:spTgt spid="614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4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a:xfrm>
            <a:off x="457200" y="685800"/>
            <a:ext cx="8229600" cy="731838"/>
          </a:xfrm>
        </p:spPr>
        <p:txBody>
          <a:bodyPr anchor="t"/>
          <a:lstStyle/>
          <a:p>
            <a:pPr eaLnBrk="1" hangingPunct="1"/>
            <a:r>
              <a:rPr lang="en-US" altLang="ms-MY" sz="3600" b="1" smtClean="0">
                <a:latin typeface="Times New Roman" pitchFamily="18" charset="0"/>
                <a:cs typeface="Times New Roman" pitchFamily="18" charset="0"/>
              </a:rPr>
              <a:t>  Inferential Statistics </a:t>
            </a:r>
          </a:p>
        </p:txBody>
      </p:sp>
      <p:sp>
        <p:nvSpPr>
          <p:cNvPr id="7171" name="Content Placeholder 2"/>
          <p:cNvSpPr>
            <a:spLocks noGrp="1"/>
          </p:cNvSpPr>
          <p:nvPr>
            <p:ph idx="1"/>
          </p:nvPr>
        </p:nvSpPr>
        <p:spPr/>
        <p:txBody>
          <a:bodyPr/>
          <a:lstStyle/>
          <a:p>
            <a:pPr eaLnBrk="1" hangingPunct="1"/>
            <a:r>
              <a:rPr lang="en-US" altLang="ms-MY" sz="2800" smtClean="0">
                <a:latin typeface="Times New Roman" pitchFamily="18" charset="0"/>
                <a:cs typeface="Times New Roman" pitchFamily="18" charset="0"/>
              </a:rPr>
              <a:t>Steps in Testing Hypothesis</a:t>
            </a:r>
          </a:p>
          <a:p>
            <a:pPr lvl="1" eaLnBrk="1" hangingPunct="1"/>
            <a:r>
              <a:rPr lang="en-US" altLang="ms-MY" sz="2400" smtClean="0">
                <a:latin typeface="Times New Roman" pitchFamily="18" charset="0"/>
                <a:cs typeface="Times New Roman" pitchFamily="18" charset="0"/>
              </a:rPr>
              <a:t>State the H</a:t>
            </a:r>
            <a:r>
              <a:rPr lang="en-US" altLang="ms-MY" sz="2400" baseline="-25000" smtClean="0">
                <a:latin typeface="Times New Roman" pitchFamily="18" charset="0"/>
                <a:cs typeface="Times New Roman" pitchFamily="18" charset="0"/>
              </a:rPr>
              <a:t>0</a:t>
            </a:r>
            <a:r>
              <a:rPr lang="en-US" altLang="ms-MY" sz="2400" smtClean="0">
                <a:latin typeface="Times New Roman" pitchFamily="18" charset="0"/>
                <a:cs typeface="Times New Roman" pitchFamily="18" charset="0"/>
              </a:rPr>
              <a:t> and Alternative H</a:t>
            </a:r>
            <a:r>
              <a:rPr lang="en-US" altLang="ms-MY" sz="2400" baseline="-25000" smtClean="0">
                <a:latin typeface="Times New Roman" pitchFamily="18" charset="0"/>
                <a:cs typeface="Times New Roman" pitchFamily="18" charset="0"/>
              </a:rPr>
              <a:t>A</a:t>
            </a:r>
          </a:p>
          <a:p>
            <a:pPr lvl="1" eaLnBrk="1" hangingPunct="1"/>
            <a:r>
              <a:rPr lang="en-US" altLang="ms-MY" sz="2400" smtClean="0">
                <a:latin typeface="Times New Roman" pitchFamily="18" charset="0"/>
                <a:cs typeface="Times New Roman" pitchFamily="18" charset="0"/>
              </a:rPr>
              <a:t>Calculate the Test Statistics ‘</a:t>
            </a:r>
            <a:r>
              <a:rPr lang="en-US" altLang="ms-MY" sz="3200" b="1" i="1" smtClean="0">
                <a:latin typeface="Times New Roman" pitchFamily="18" charset="0"/>
                <a:cs typeface="Times New Roman" pitchFamily="18" charset="0"/>
              </a:rPr>
              <a:t>r</a:t>
            </a:r>
            <a:r>
              <a:rPr lang="en-US" altLang="ms-MY" sz="2400" smtClean="0">
                <a:latin typeface="Times New Roman" pitchFamily="18" charset="0"/>
                <a:cs typeface="Times New Roman" pitchFamily="18" charset="0"/>
              </a:rPr>
              <a:t>’</a:t>
            </a:r>
          </a:p>
          <a:p>
            <a:pPr lvl="1" eaLnBrk="1" hangingPunct="1"/>
            <a:r>
              <a:rPr lang="en-US" altLang="ms-MY" sz="2400" smtClean="0">
                <a:latin typeface="Times New Roman" pitchFamily="18" charset="0"/>
                <a:cs typeface="Times New Roman" pitchFamily="18" charset="0"/>
              </a:rPr>
              <a:t>Compare significant p (</a:t>
            </a:r>
            <a:r>
              <a:rPr lang="en-US" altLang="ms-MY" sz="2400" i="1" smtClean="0">
                <a:latin typeface="Times New Roman" pitchFamily="18" charset="0"/>
                <a:cs typeface="Times New Roman" pitchFamily="18" charset="0"/>
              </a:rPr>
              <a:t>sig. p</a:t>
            </a:r>
            <a:r>
              <a:rPr lang="en-US" altLang="ms-MY" sz="2400" smtClean="0">
                <a:latin typeface="Times New Roman" pitchFamily="18" charset="0"/>
                <a:cs typeface="Times New Roman" pitchFamily="18" charset="0"/>
              </a:rPr>
              <a:t>) against Alpha (</a:t>
            </a:r>
            <a:r>
              <a:rPr lang="el-GR" altLang="ms-MY" sz="2400" smtClean="0">
                <a:latin typeface="Times New Roman" pitchFamily="18" charset="0"/>
                <a:cs typeface="Times New Roman" pitchFamily="18" charset="0"/>
              </a:rPr>
              <a:t>α</a:t>
            </a:r>
            <a:r>
              <a:rPr lang="en-US" altLang="ms-MY" sz="2400" smtClean="0">
                <a:latin typeface="Times New Roman" pitchFamily="18" charset="0"/>
                <a:cs typeface="Times New Roman" pitchFamily="18" charset="0"/>
              </a:rPr>
              <a:t>)</a:t>
            </a:r>
          </a:p>
          <a:p>
            <a:pPr lvl="1" eaLnBrk="1" hangingPunct="1"/>
            <a:r>
              <a:rPr lang="en-US" altLang="ms-MY" sz="2400" smtClean="0">
                <a:latin typeface="Times New Roman" pitchFamily="18" charset="0"/>
                <a:cs typeface="Times New Roman" pitchFamily="18" charset="0"/>
              </a:rPr>
              <a:t>Decision</a:t>
            </a:r>
          </a:p>
          <a:p>
            <a:pPr lvl="1" eaLnBrk="1" hangingPunct="1"/>
            <a:r>
              <a:rPr lang="en-US" altLang="ms-MY" sz="2400" smtClean="0">
                <a:latin typeface="Times New Roman" pitchFamily="18" charset="0"/>
                <a:cs typeface="Times New Roman" pitchFamily="18" charset="0"/>
              </a:rPr>
              <a:t>conclusion</a:t>
            </a:r>
          </a:p>
        </p:txBody>
      </p:sp>
      <p:sp>
        <p:nvSpPr>
          <p:cNvPr id="95236" name="TextBox 3"/>
          <p:cNvSpPr txBox="1">
            <a:spLocks noChangeArrowheads="1"/>
          </p:cNvSpPr>
          <p:nvPr/>
        </p:nvSpPr>
        <p:spPr bwMode="auto">
          <a:xfrm>
            <a:off x="6934200" y="3987800"/>
            <a:ext cx="1966913"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altLang="ms-MY" b="1">
                <a:latin typeface="Times New Roman" pitchFamily="18" charset="0"/>
                <a:cs typeface="Times New Roman" pitchFamily="18" charset="0"/>
              </a:rPr>
              <a:t>Hypothesis Test:</a:t>
            </a:r>
          </a:p>
          <a:p>
            <a:endParaRPr lang="en-US" altLang="ms-MY" b="1">
              <a:latin typeface="Times New Roman" pitchFamily="18" charset="0"/>
              <a:cs typeface="Times New Roman" pitchFamily="18" charset="0"/>
            </a:endParaRPr>
          </a:p>
          <a:p>
            <a:pPr algn="ctr"/>
            <a:r>
              <a:rPr lang="en-US" altLang="ms-MY" b="1">
                <a:latin typeface="Times New Roman" pitchFamily="18" charset="0"/>
                <a:cs typeface="Times New Roman" pitchFamily="18" charset="0"/>
              </a:rPr>
              <a:t>H</a:t>
            </a:r>
            <a:r>
              <a:rPr lang="en-US" altLang="ms-MY" b="1" baseline="-25000">
                <a:latin typeface="Times New Roman" pitchFamily="18" charset="0"/>
                <a:cs typeface="Times New Roman" pitchFamily="18" charset="0"/>
              </a:rPr>
              <a:t>0</a:t>
            </a:r>
            <a:r>
              <a:rPr lang="en-US" altLang="ms-MY" b="1">
                <a:latin typeface="Times New Roman" pitchFamily="18" charset="0"/>
                <a:cs typeface="Times New Roman" pitchFamily="18" charset="0"/>
              </a:rPr>
              <a:t>:  ρ = 0</a:t>
            </a:r>
          </a:p>
          <a:p>
            <a:pPr algn="ctr"/>
            <a:r>
              <a:rPr lang="en-US" altLang="ms-MY" b="1">
                <a:latin typeface="Times New Roman" pitchFamily="18" charset="0"/>
                <a:cs typeface="Times New Roman" pitchFamily="18" charset="0"/>
              </a:rPr>
              <a:t>H</a:t>
            </a:r>
            <a:r>
              <a:rPr lang="en-US" altLang="ms-MY" b="1" baseline="-25000">
                <a:latin typeface="Times New Roman" pitchFamily="18" charset="0"/>
                <a:cs typeface="Times New Roman" pitchFamily="18" charset="0"/>
              </a:rPr>
              <a:t>A</a:t>
            </a:r>
            <a:r>
              <a:rPr lang="en-US" altLang="ms-MY" b="1">
                <a:latin typeface="Times New Roman" pitchFamily="18" charset="0"/>
                <a:cs typeface="Times New Roman" pitchFamily="18" charset="0"/>
              </a:rPr>
              <a:t>: ρ ≠ 0</a:t>
            </a:r>
          </a:p>
          <a:p>
            <a:pPr algn="ctr"/>
            <a:r>
              <a:rPr lang="en-US" altLang="ms-MY" b="1">
                <a:latin typeface="Times New Roman" pitchFamily="18" charset="0"/>
                <a:cs typeface="Times New Roman" pitchFamily="18" charset="0"/>
              </a:rPr>
              <a:t>         ρ &gt; 0</a:t>
            </a:r>
          </a:p>
          <a:p>
            <a:pPr algn="ctr"/>
            <a:r>
              <a:rPr lang="en-US" altLang="ms-MY" b="1">
                <a:latin typeface="Times New Roman" pitchFamily="18" charset="0"/>
                <a:cs typeface="Times New Roman" pitchFamily="18" charset="0"/>
              </a:rPr>
              <a:t>         ρ &lt; 0</a:t>
            </a:r>
          </a:p>
          <a:p>
            <a:r>
              <a:rPr lang="en-US" altLang="ms-MY" b="1">
                <a:latin typeface="Times New Roman" pitchFamily="18" charset="0"/>
                <a:cs typeface="Times New Roman" pitchFamily="18" charset="0"/>
              </a:rPr>
              <a:t> </a:t>
            </a:r>
          </a:p>
        </p:txBody>
      </p:sp>
    </p:spTree>
    <p:extLst>
      <p:ext uri="{BB962C8B-B14F-4D97-AF65-F5344CB8AC3E}">
        <p14:creationId xmlns:p14="http://schemas.microsoft.com/office/powerpoint/2010/main" val="34926301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6"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wipe(down)">
                                      <p:cBhvr>
                                        <p:cTn id="21" dur="580">
                                          <p:stCondLst>
                                            <p:cond delay="0"/>
                                          </p:stCondLst>
                                        </p:cTn>
                                        <p:tgtEl>
                                          <p:spTgt spid="7171">
                                            <p:txEl>
                                              <p:pRg st="3" end="3"/>
                                            </p:txEl>
                                          </p:spTgt>
                                        </p:tgtEl>
                                      </p:cBhvr>
                                    </p:animEffect>
                                    <p:anim calcmode="lin" valueType="num">
                                      <p:cBhvr>
                                        <p:cTn id="22" dur="1822" tmFilter="0,0; 0.14,0.36; 0.43,0.73; 0.71,0.91; 1.0,1.0">
                                          <p:stCondLst>
                                            <p:cond delay="0"/>
                                          </p:stCondLst>
                                        </p:cTn>
                                        <p:tgtEl>
                                          <p:spTgt spid="7171">
                                            <p:txEl>
                                              <p:pRg st="3" end="3"/>
                                            </p:txEl>
                                          </p:spTgt>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7171">
                                            <p:txEl>
                                              <p:pRg st="3" end="3"/>
                                            </p:txEl>
                                          </p:spTgt>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7171">
                                            <p:txEl>
                                              <p:pRg st="3" end="3"/>
                                            </p:txEl>
                                          </p:spTgt>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7171">
                                            <p:txEl>
                                              <p:pRg st="3" end="3"/>
                                            </p:txEl>
                                          </p:spTgt>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7171">
                                            <p:txEl>
                                              <p:pRg st="3" end="3"/>
                                            </p:txEl>
                                          </p:spTgt>
                                        </p:tgtEl>
                                        <p:attrNameLst>
                                          <p:attrName>ppt_y</p:attrName>
                                        </p:attrNameLst>
                                      </p:cBhvr>
                                      <p:tavLst>
                                        <p:tav tm="0" fmla="#ppt_y-sin(pi*$)/81">
                                          <p:val>
                                            <p:fltVal val="0"/>
                                          </p:val>
                                        </p:tav>
                                        <p:tav tm="100000">
                                          <p:val>
                                            <p:fltVal val="1"/>
                                          </p:val>
                                        </p:tav>
                                      </p:tavLst>
                                    </p:anim>
                                    <p:animScale>
                                      <p:cBhvr>
                                        <p:cTn id="27" dur="26">
                                          <p:stCondLst>
                                            <p:cond delay="650"/>
                                          </p:stCondLst>
                                        </p:cTn>
                                        <p:tgtEl>
                                          <p:spTgt spid="7171">
                                            <p:txEl>
                                              <p:pRg st="3" end="3"/>
                                            </p:txEl>
                                          </p:spTgt>
                                        </p:tgtEl>
                                      </p:cBhvr>
                                      <p:to x="100000" y="60000"/>
                                    </p:animScale>
                                    <p:animScale>
                                      <p:cBhvr>
                                        <p:cTn id="28" dur="166" decel="50000">
                                          <p:stCondLst>
                                            <p:cond delay="676"/>
                                          </p:stCondLst>
                                        </p:cTn>
                                        <p:tgtEl>
                                          <p:spTgt spid="7171">
                                            <p:txEl>
                                              <p:pRg st="3" end="3"/>
                                            </p:txEl>
                                          </p:spTgt>
                                        </p:tgtEl>
                                      </p:cBhvr>
                                      <p:to x="100000" y="100000"/>
                                    </p:animScale>
                                    <p:animScale>
                                      <p:cBhvr>
                                        <p:cTn id="29" dur="26">
                                          <p:stCondLst>
                                            <p:cond delay="1312"/>
                                          </p:stCondLst>
                                        </p:cTn>
                                        <p:tgtEl>
                                          <p:spTgt spid="7171">
                                            <p:txEl>
                                              <p:pRg st="3" end="3"/>
                                            </p:txEl>
                                          </p:spTgt>
                                        </p:tgtEl>
                                      </p:cBhvr>
                                      <p:to x="100000" y="80000"/>
                                    </p:animScale>
                                    <p:animScale>
                                      <p:cBhvr>
                                        <p:cTn id="30" dur="166" decel="50000">
                                          <p:stCondLst>
                                            <p:cond delay="1338"/>
                                          </p:stCondLst>
                                        </p:cTn>
                                        <p:tgtEl>
                                          <p:spTgt spid="7171">
                                            <p:txEl>
                                              <p:pRg st="3" end="3"/>
                                            </p:txEl>
                                          </p:spTgt>
                                        </p:tgtEl>
                                      </p:cBhvr>
                                      <p:to x="100000" y="100000"/>
                                    </p:animScale>
                                    <p:animScale>
                                      <p:cBhvr>
                                        <p:cTn id="31" dur="26">
                                          <p:stCondLst>
                                            <p:cond delay="1642"/>
                                          </p:stCondLst>
                                        </p:cTn>
                                        <p:tgtEl>
                                          <p:spTgt spid="7171">
                                            <p:txEl>
                                              <p:pRg st="3" end="3"/>
                                            </p:txEl>
                                          </p:spTgt>
                                        </p:tgtEl>
                                      </p:cBhvr>
                                      <p:to x="100000" y="90000"/>
                                    </p:animScale>
                                    <p:animScale>
                                      <p:cBhvr>
                                        <p:cTn id="32" dur="166" decel="50000">
                                          <p:stCondLst>
                                            <p:cond delay="1668"/>
                                          </p:stCondLst>
                                        </p:cTn>
                                        <p:tgtEl>
                                          <p:spTgt spid="7171">
                                            <p:txEl>
                                              <p:pRg st="3" end="3"/>
                                            </p:txEl>
                                          </p:spTgt>
                                        </p:tgtEl>
                                      </p:cBhvr>
                                      <p:to x="100000" y="100000"/>
                                    </p:animScale>
                                    <p:animScale>
                                      <p:cBhvr>
                                        <p:cTn id="33" dur="26">
                                          <p:stCondLst>
                                            <p:cond delay="1808"/>
                                          </p:stCondLst>
                                        </p:cTn>
                                        <p:tgtEl>
                                          <p:spTgt spid="7171">
                                            <p:txEl>
                                              <p:pRg st="3" end="3"/>
                                            </p:txEl>
                                          </p:spTgt>
                                        </p:tgtEl>
                                      </p:cBhvr>
                                      <p:to x="100000" y="95000"/>
                                    </p:animScale>
                                    <p:animScale>
                                      <p:cBhvr>
                                        <p:cTn id="34" dur="166" decel="50000">
                                          <p:stCondLst>
                                            <p:cond delay="1834"/>
                                          </p:stCondLst>
                                        </p:cTn>
                                        <p:tgtEl>
                                          <p:spTgt spid="7171">
                                            <p:txEl>
                                              <p:pRg st="3" end="3"/>
                                            </p:txEl>
                                          </p:spTgt>
                                        </p:tgtEl>
                                      </p:cBhvr>
                                      <p:to x="100000" y="100000"/>
                                    </p:animScale>
                                  </p:childTnLst>
                                </p:cTn>
                              </p:par>
                              <p:par>
                                <p:cTn id="35" presetID="26" presetClass="entr" presetSubtype="0" fill="hold" nodeType="withEffect">
                                  <p:stCondLst>
                                    <p:cond delay="0"/>
                                  </p:stCondLst>
                                  <p:childTnLst>
                                    <p:set>
                                      <p:cBhvr>
                                        <p:cTn id="36" dur="1" fill="hold">
                                          <p:stCondLst>
                                            <p:cond delay="0"/>
                                          </p:stCondLst>
                                        </p:cTn>
                                        <p:tgtEl>
                                          <p:spTgt spid="7171">
                                            <p:txEl>
                                              <p:pRg st="4" end="4"/>
                                            </p:txEl>
                                          </p:spTgt>
                                        </p:tgtEl>
                                        <p:attrNameLst>
                                          <p:attrName>style.visibility</p:attrName>
                                        </p:attrNameLst>
                                      </p:cBhvr>
                                      <p:to>
                                        <p:strVal val="visible"/>
                                      </p:to>
                                    </p:set>
                                    <p:animEffect transition="in" filter="wipe(down)">
                                      <p:cBhvr>
                                        <p:cTn id="37" dur="580">
                                          <p:stCondLst>
                                            <p:cond delay="0"/>
                                          </p:stCondLst>
                                        </p:cTn>
                                        <p:tgtEl>
                                          <p:spTgt spid="7171">
                                            <p:txEl>
                                              <p:pRg st="4" end="4"/>
                                            </p:txEl>
                                          </p:spTgt>
                                        </p:tgtEl>
                                      </p:cBhvr>
                                    </p:animEffect>
                                    <p:anim calcmode="lin" valueType="num">
                                      <p:cBhvr>
                                        <p:cTn id="38" dur="1822" tmFilter="0,0; 0.14,0.36; 0.43,0.73; 0.71,0.91; 1.0,1.0">
                                          <p:stCondLst>
                                            <p:cond delay="0"/>
                                          </p:stCondLst>
                                        </p:cTn>
                                        <p:tgtEl>
                                          <p:spTgt spid="7171">
                                            <p:txEl>
                                              <p:pRg st="4" end="4"/>
                                            </p:txEl>
                                          </p:spTgt>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7171">
                                            <p:txEl>
                                              <p:pRg st="4" end="4"/>
                                            </p:txEl>
                                          </p:spTgt>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7171">
                                            <p:txEl>
                                              <p:pRg st="4" end="4"/>
                                            </p:txEl>
                                          </p:spTgt>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7171">
                                            <p:txEl>
                                              <p:pRg st="4" end="4"/>
                                            </p:txEl>
                                          </p:spTgt>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7171">
                                            <p:txEl>
                                              <p:pRg st="4" end="4"/>
                                            </p:txEl>
                                          </p:spTgt>
                                        </p:tgtEl>
                                        <p:attrNameLst>
                                          <p:attrName>ppt_y</p:attrName>
                                        </p:attrNameLst>
                                      </p:cBhvr>
                                      <p:tavLst>
                                        <p:tav tm="0" fmla="#ppt_y-sin(pi*$)/81">
                                          <p:val>
                                            <p:fltVal val="0"/>
                                          </p:val>
                                        </p:tav>
                                        <p:tav tm="100000">
                                          <p:val>
                                            <p:fltVal val="1"/>
                                          </p:val>
                                        </p:tav>
                                      </p:tavLst>
                                    </p:anim>
                                    <p:animScale>
                                      <p:cBhvr>
                                        <p:cTn id="43" dur="26">
                                          <p:stCondLst>
                                            <p:cond delay="650"/>
                                          </p:stCondLst>
                                        </p:cTn>
                                        <p:tgtEl>
                                          <p:spTgt spid="7171">
                                            <p:txEl>
                                              <p:pRg st="4" end="4"/>
                                            </p:txEl>
                                          </p:spTgt>
                                        </p:tgtEl>
                                      </p:cBhvr>
                                      <p:to x="100000" y="60000"/>
                                    </p:animScale>
                                    <p:animScale>
                                      <p:cBhvr>
                                        <p:cTn id="44" dur="166" decel="50000">
                                          <p:stCondLst>
                                            <p:cond delay="676"/>
                                          </p:stCondLst>
                                        </p:cTn>
                                        <p:tgtEl>
                                          <p:spTgt spid="7171">
                                            <p:txEl>
                                              <p:pRg st="4" end="4"/>
                                            </p:txEl>
                                          </p:spTgt>
                                        </p:tgtEl>
                                      </p:cBhvr>
                                      <p:to x="100000" y="100000"/>
                                    </p:animScale>
                                    <p:animScale>
                                      <p:cBhvr>
                                        <p:cTn id="45" dur="26">
                                          <p:stCondLst>
                                            <p:cond delay="1312"/>
                                          </p:stCondLst>
                                        </p:cTn>
                                        <p:tgtEl>
                                          <p:spTgt spid="7171">
                                            <p:txEl>
                                              <p:pRg st="4" end="4"/>
                                            </p:txEl>
                                          </p:spTgt>
                                        </p:tgtEl>
                                      </p:cBhvr>
                                      <p:to x="100000" y="80000"/>
                                    </p:animScale>
                                    <p:animScale>
                                      <p:cBhvr>
                                        <p:cTn id="46" dur="166" decel="50000">
                                          <p:stCondLst>
                                            <p:cond delay="1338"/>
                                          </p:stCondLst>
                                        </p:cTn>
                                        <p:tgtEl>
                                          <p:spTgt spid="7171">
                                            <p:txEl>
                                              <p:pRg st="4" end="4"/>
                                            </p:txEl>
                                          </p:spTgt>
                                        </p:tgtEl>
                                      </p:cBhvr>
                                      <p:to x="100000" y="100000"/>
                                    </p:animScale>
                                    <p:animScale>
                                      <p:cBhvr>
                                        <p:cTn id="47" dur="26">
                                          <p:stCondLst>
                                            <p:cond delay="1642"/>
                                          </p:stCondLst>
                                        </p:cTn>
                                        <p:tgtEl>
                                          <p:spTgt spid="7171">
                                            <p:txEl>
                                              <p:pRg st="4" end="4"/>
                                            </p:txEl>
                                          </p:spTgt>
                                        </p:tgtEl>
                                      </p:cBhvr>
                                      <p:to x="100000" y="90000"/>
                                    </p:animScale>
                                    <p:animScale>
                                      <p:cBhvr>
                                        <p:cTn id="48" dur="166" decel="50000">
                                          <p:stCondLst>
                                            <p:cond delay="1668"/>
                                          </p:stCondLst>
                                        </p:cTn>
                                        <p:tgtEl>
                                          <p:spTgt spid="7171">
                                            <p:txEl>
                                              <p:pRg st="4" end="4"/>
                                            </p:txEl>
                                          </p:spTgt>
                                        </p:tgtEl>
                                      </p:cBhvr>
                                      <p:to x="100000" y="100000"/>
                                    </p:animScale>
                                    <p:animScale>
                                      <p:cBhvr>
                                        <p:cTn id="49" dur="26">
                                          <p:stCondLst>
                                            <p:cond delay="1808"/>
                                          </p:stCondLst>
                                        </p:cTn>
                                        <p:tgtEl>
                                          <p:spTgt spid="7171">
                                            <p:txEl>
                                              <p:pRg st="4" end="4"/>
                                            </p:txEl>
                                          </p:spTgt>
                                        </p:tgtEl>
                                      </p:cBhvr>
                                      <p:to x="100000" y="95000"/>
                                    </p:animScale>
                                    <p:animScale>
                                      <p:cBhvr>
                                        <p:cTn id="50" dur="166" decel="50000">
                                          <p:stCondLst>
                                            <p:cond delay="1834"/>
                                          </p:stCondLst>
                                        </p:cTn>
                                        <p:tgtEl>
                                          <p:spTgt spid="7171">
                                            <p:txEl>
                                              <p:pRg st="4" end="4"/>
                                            </p:txEl>
                                          </p:spTgt>
                                        </p:tgtEl>
                                      </p:cBhvr>
                                      <p:to x="100000" y="100000"/>
                                    </p:animScale>
                                  </p:childTnLst>
                                </p:cTn>
                              </p:par>
                              <p:par>
                                <p:cTn id="51" presetID="26" presetClass="entr" presetSubtype="0" fill="hold" nodeType="withEffect">
                                  <p:stCondLst>
                                    <p:cond delay="0"/>
                                  </p:stCondLst>
                                  <p:childTnLst>
                                    <p:set>
                                      <p:cBhvr>
                                        <p:cTn id="52" dur="1" fill="hold">
                                          <p:stCondLst>
                                            <p:cond delay="0"/>
                                          </p:stCondLst>
                                        </p:cTn>
                                        <p:tgtEl>
                                          <p:spTgt spid="7171">
                                            <p:txEl>
                                              <p:pRg st="5" end="5"/>
                                            </p:txEl>
                                          </p:spTgt>
                                        </p:tgtEl>
                                        <p:attrNameLst>
                                          <p:attrName>style.visibility</p:attrName>
                                        </p:attrNameLst>
                                      </p:cBhvr>
                                      <p:to>
                                        <p:strVal val="visible"/>
                                      </p:to>
                                    </p:set>
                                    <p:animEffect transition="in" filter="wipe(down)">
                                      <p:cBhvr>
                                        <p:cTn id="53" dur="580">
                                          <p:stCondLst>
                                            <p:cond delay="0"/>
                                          </p:stCondLst>
                                        </p:cTn>
                                        <p:tgtEl>
                                          <p:spTgt spid="7171">
                                            <p:txEl>
                                              <p:pRg st="5" end="5"/>
                                            </p:txEl>
                                          </p:spTgt>
                                        </p:tgtEl>
                                      </p:cBhvr>
                                    </p:animEffect>
                                    <p:anim calcmode="lin" valueType="num">
                                      <p:cBhvr>
                                        <p:cTn id="54" dur="1822" tmFilter="0,0; 0.14,0.36; 0.43,0.73; 0.71,0.91; 1.0,1.0">
                                          <p:stCondLst>
                                            <p:cond delay="0"/>
                                          </p:stCondLst>
                                        </p:cTn>
                                        <p:tgtEl>
                                          <p:spTgt spid="7171">
                                            <p:txEl>
                                              <p:pRg st="5" end="5"/>
                                            </p:txEl>
                                          </p:spTgt>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7171">
                                            <p:txEl>
                                              <p:pRg st="5" end="5"/>
                                            </p:txEl>
                                          </p:spTgt>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7171">
                                            <p:txEl>
                                              <p:pRg st="5" end="5"/>
                                            </p:txEl>
                                          </p:spTgt>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7171">
                                            <p:txEl>
                                              <p:pRg st="5" end="5"/>
                                            </p:txEl>
                                          </p:spTgt>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7171">
                                            <p:txEl>
                                              <p:pRg st="5" end="5"/>
                                            </p:txEl>
                                          </p:spTgt>
                                        </p:tgtEl>
                                        <p:attrNameLst>
                                          <p:attrName>ppt_y</p:attrName>
                                        </p:attrNameLst>
                                      </p:cBhvr>
                                      <p:tavLst>
                                        <p:tav tm="0" fmla="#ppt_y-sin(pi*$)/81">
                                          <p:val>
                                            <p:fltVal val="0"/>
                                          </p:val>
                                        </p:tav>
                                        <p:tav tm="100000">
                                          <p:val>
                                            <p:fltVal val="1"/>
                                          </p:val>
                                        </p:tav>
                                      </p:tavLst>
                                    </p:anim>
                                    <p:animScale>
                                      <p:cBhvr>
                                        <p:cTn id="59" dur="26">
                                          <p:stCondLst>
                                            <p:cond delay="650"/>
                                          </p:stCondLst>
                                        </p:cTn>
                                        <p:tgtEl>
                                          <p:spTgt spid="7171">
                                            <p:txEl>
                                              <p:pRg st="5" end="5"/>
                                            </p:txEl>
                                          </p:spTgt>
                                        </p:tgtEl>
                                      </p:cBhvr>
                                      <p:to x="100000" y="60000"/>
                                    </p:animScale>
                                    <p:animScale>
                                      <p:cBhvr>
                                        <p:cTn id="60" dur="166" decel="50000">
                                          <p:stCondLst>
                                            <p:cond delay="676"/>
                                          </p:stCondLst>
                                        </p:cTn>
                                        <p:tgtEl>
                                          <p:spTgt spid="7171">
                                            <p:txEl>
                                              <p:pRg st="5" end="5"/>
                                            </p:txEl>
                                          </p:spTgt>
                                        </p:tgtEl>
                                      </p:cBhvr>
                                      <p:to x="100000" y="100000"/>
                                    </p:animScale>
                                    <p:animScale>
                                      <p:cBhvr>
                                        <p:cTn id="61" dur="26">
                                          <p:stCondLst>
                                            <p:cond delay="1312"/>
                                          </p:stCondLst>
                                        </p:cTn>
                                        <p:tgtEl>
                                          <p:spTgt spid="7171">
                                            <p:txEl>
                                              <p:pRg st="5" end="5"/>
                                            </p:txEl>
                                          </p:spTgt>
                                        </p:tgtEl>
                                      </p:cBhvr>
                                      <p:to x="100000" y="80000"/>
                                    </p:animScale>
                                    <p:animScale>
                                      <p:cBhvr>
                                        <p:cTn id="62" dur="166" decel="50000">
                                          <p:stCondLst>
                                            <p:cond delay="1338"/>
                                          </p:stCondLst>
                                        </p:cTn>
                                        <p:tgtEl>
                                          <p:spTgt spid="7171">
                                            <p:txEl>
                                              <p:pRg st="5" end="5"/>
                                            </p:txEl>
                                          </p:spTgt>
                                        </p:tgtEl>
                                      </p:cBhvr>
                                      <p:to x="100000" y="100000"/>
                                    </p:animScale>
                                    <p:animScale>
                                      <p:cBhvr>
                                        <p:cTn id="63" dur="26">
                                          <p:stCondLst>
                                            <p:cond delay="1642"/>
                                          </p:stCondLst>
                                        </p:cTn>
                                        <p:tgtEl>
                                          <p:spTgt spid="7171">
                                            <p:txEl>
                                              <p:pRg st="5" end="5"/>
                                            </p:txEl>
                                          </p:spTgt>
                                        </p:tgtEl>
                                      </p:cBhvr>
                                      <p:to x="100000" y="90000"/>
                                    </p:animScale>
                                    <p:animScale>
                                      <p:cBhvr>
                                        <p:cTn id="64" dur="166" decel="50000">
                                          <p:stCondLst>
                                            <p:cond delay="1668"/>
                                          </p:stCondLst>
                                        </p:cTn>
                                        <p:tgtEl>
                                          <p:spTgt spid="7171">
                                            <p:txEl>
                                              <p:pRg st="5" end="5"/>
                                            </p:txEl>
                                          </p:spTgt>
                                        </p:tgtEl>
                                      </p:cBhvr>
                                      <p:to x="100000" y="100000"/>
                                    </p:animScale>
                                    <p:animScale>
                                      <p:cBhvr>
                                        <p:cTn id="65" dur="26">
                                          <p:stCondLst>
                                            <p:cond delay="1808"/>
                                          </p:stCondLst>
                                        </p:cTn>
                                        <p:tgtEl>
                                          <p:spTgt spid="7171">
                                            <p:txEl>
                                              <p:pRg st="5" end="5"/>
                                            </p:txEl>
                                          </p:spTgt>
                                        </p:tgtEl>
                                      </p:cBhvr>
                                      <p:to x="100000" y="95000"/>
                                    </p:animScale>
                                    <p:animScale>
                                      <p:cBhvr>
                                        <p:cTn id="66" dur="166" decel="50000">
                                          <p:stCondLst>
                                            <p:cond delay="1834"/>
                                          </p:stCondLst>
                                        </p:cTn>
                                        <p:tgtEl>
                                          <p:spTgt spid="7171">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a:xfrm>
            <a:off x="457200" y="152400"/>
            <a:ext cx="8229600" cy="1143000"/>
          </a:xfrm>
        </p:spPr>
        <p:txBody>
          <a:bodyPr anchor="t"/>
          <a:lstStyle/>
          <a:p>
            <a:pPr eaLnBrk="1" hangingPunct="1"/>
            <a:r>
              <a:rPr lang="en-US" altLang="ms-MY" sz="3600" b="1" smtClean="0">
                <a:latin typeface="Times New Roman" pitchFamily="18" charset="0"/>
                <a:cs typeface="Times New Roman" pitchFamily="18" charset="0"/>
              </a:rPr>
              <a:t>        </a:t>
            </a:r>
            <a:r>
              <a:rPr lang="en-US" altLang="ms-MY" sz="3200" b="1" smtClean="0">
                <a:latin typeface="Times New Roman" pitchFamily="18" charset="0"/>
                <a:cs typeface="Times New Roman" pitchFamily="18" charset="0"/>
              </a:rPr>
              <a:t>How to Run Pearson Correlation Analysis in SPSS</a:t>
            </a:r>
            <a:endParaRPr lang="en-US" altLang="ms-MY" sz="3600" b="1" smtClean="0">
              <a:latin typeface="Times New Roman" pitchFamily="18" charset="0"/>
              <a:cs typeface="Times New Roman" pitchFamily="18" charset="0"/>
            </a:endParaRPr>
          </a:p>
        </p:txBody>
      </p:sp>
      <p:pic>
        <p:nvPicPr>
          <p:cNvPr id="819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90600" y="1447800"/>
            <a:ext cx="4757738" cy="283527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4625" y="3352800"/>
            <a:ext cx="4745038" cy="282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40267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fade">
                                      <p:cBhvr>
                                        <p:cTn id="7" dur="2000"/>
                                        <p:tgtEl>
                                          <p:spTgt spid="8195"/>
                                        </p:tgtEl>
                                      </p:cBhvr>
                                    </p:animEffect>
                                    <p:anim calcmode="lin" valueType="num">
                                      <p:cBhvr>
                                        <p:cTn id="8" dur="2000" fill="hold"/>
                                        <p:tgtEl>
                                          <p:spTgt spid="8195"/>
                                        </p:tgtEl>
                                        <p:attrNameLst>
                                          <p:attrName>ppt_w</p:attrName>
                                        </p:attrNameLst>
                                      </p:cBhvr>
                                      <p:tavLst>
                                        <p:tav tm="0" fmla="#ppt_w*sin(2.5*pi*$)">
                                          <p:val>
                                            <p:fltVal val="0"/>
                                          </p:val>
                                        </p:tav>
                                        <p:tav tm="100000">
                                          <p:val>
                                            <p:fltVal val="1"/>
                                          </p:val>
                                        </p:tav>
                                      </p:tavLst>
                                    </p:anim>
                                    <p:anim calcmode="lin" valueType="num">
                                      <p:cBhvr>
                                        <p:cTn id="9" dur="2000" fill="hold"/>
                                        <p:tgtEl>
                                          <p:spTgt spid="8195"/>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8196"/>
                                        </p:tgtEl>
                                        <p:attrNameLst>
                                          <p:attrName>style.visibility</p:attrName>
                                        </p:attrNameLst>
                                      </p:cBhvr>
                                      <p:to>
                                        <p:strVal val="visible"/>
                                      </p:to>
                                    </p:set>
                                    <p:animEffect transition="in" filter="fade">
                                      <p:cBhvr>
                                        <p:cTn id="12" dur="2000"/>
                                        <p:tgtEl>
                                          <p:spTgt spid="8196"/>
                                        </p:tgtEl>
                                      </p:cBhvr>
                                    </p:animEffect>
                                    <p:anim calcmode="lin" valueType="num">
                                      <p:cBhvr>
                                        <p:cTn id="13" dur="2000" fill="hold"/>
                                        <p:tgtEl>
                                          <p:spTgt spid="8196"/>
                                        </p:tgtEl>
                                        <p:attrNameLst>
                                          <p:attrName>ppt_w</p:attrName>
                                        </p:attrNameLst>
                                      </p:cBhvr>
                                      <p:tavLst>
                                        <p:tav tm="0" fmla="#ppt_w*sin(2.5*pi*$)">
                                          <p:val>
                                            <p:fltVal val="0"/>
                                          </p:val>
                                        </p:tav>
                                        <p:tav tm="100000">
                                          <p:val>
                                            <p:fltVal val="1"/>
                                          </p:val>
                                        </p:tav>
                                      </p:tavLst>
                                    </p:anim>
                                    <p:anim calcmode="lin" valueType="num">
                                      <p:cBhvr>
                                        <p:cTn id="14" dur="2000" fill="hold"/>
                                        <p:tgtEl>
                                          <p:spTgt spid="819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p:txBody>
          <a:bodyPr/>
          <a:lstStyle/>
          <a:p>
            <a:pPr eaLnBrk="1" hangingPunct="1"/>
            <a:r>
              <a:rPr lang="en-US" altLang="ms-MY" sz="2800" b="1" smtClean="0">
                <a:latin typeface="Times New Roman" pitchFamily="18" charset="0"/>
                <a:cs typeface="Times New Roman" pitchFamily="18" charset="0"/>
              </a:rPr>
              <a:t>Decision Criteria</a:t>
            </a:r>
            <a:r>
              <a:rPr lang="en-US" altLang="ms-MY" sz="2800" smtClean="0">
                <a:latin typeface="Times New Roman" pitchFamily="18" charset="0"/>
                <a:cs typeface="Times New Roman" pitchFamily="18" charset="0"/>
              </a:rPr>
              <a:t>:</a:t>
            </a:r>
          </a:p>
          <a:p>
            <a:pPr eaLnBrk="1" hangingPunct="1"/>
            <a:r>
              <a:rPr lang="en-US" altLang="ms-MY" sz="2800" b="1" i="1" smtClean="0">
                <a:latin typeface="Times New Roman" pitchFamily="18" charset="0"/>
                <a:cs typeface="Times New Roman" pitchFamily="18" charset="0"/>
              </a:rPr>
              <a:t>r</a:t>
            </a:r>
            <a:r>
              <a:rPr lang="en-US" altLang="ms-MY" sz="2800" b="1" smtClean="0">
                <a:latin typeface="Times New Roman" pitchFamily="18" charset="0"/>
                <a:cs typeface="Times New Roman" pitchFamily="18" charset="0"/>
              </a:rPr>
              <a:t> – Statistics:</a:t>
            </a:r>
          </a:p>
          <a:p>
            <a:pPr lvl="1" eaLnBrk="1" hangingPunct="1"/>
            <a:r>
              <a:rPr lang="en-US" altLang="ms-MY" sz="2400" smtClean="0">
                <a:latin typeface="Times New Roman" pitchFamily="18" charset="0"/>
                <a:cs typeface="Times New Roman" pitchFamily="18" charset="0"/>
              </a:rPr>
              <a:t>Reject H</a:t>
            </a:r>
            <a:r>
              <a:rPr lang="en-US" altLang="ms-MY" sz="2400" baseline="-25000" smtClean="0">
                <a:latin typeface="Times New Roman" pitchFamily="18" charset="0"/>
                <a:cs typeface="Times New Roman" pitchFamily="18" charset="0"/>
              </a:rPr>
              <a:t>O</a:t>
            </a:r>
            <a:r>
              <a:rPr lang="en-US" altLang="ms-MY" sz="2400" smtClean="0">
                <a:latin typeface="Times New Roman" pitchFamily="18" charset="0"/>
                <a:cs typeface="Times New Roman" pitchFamily="18" charset="0"/>
              </a:rPr>
              <a:t>:  sig-r ≤ </a:t>
            </a:r>
            <a:r>
              <a:rPr lang="el-GR" altLang="ms-MY" sz="2400" smtClean="0">
                <a:latin typeface="Times New Roman" pitchFamily="18" charset="0"/>
                <a:cs typeface="Times New Roman" pitchFamily="18" charset="0"/>
              </a:rPr>
              <a:t>α</a:t>
            </a:r>
            <a:endParaRPr lang="en-US" altLang="ms-MY" sz="2400" smtClean="0">
              <a:latin typeface="Times New Roman" pitchFamily="18" charset="0"/>
              <a:cs typeface="Times New Roman" pitchFamily="18" charset="0"/>
            </a:endParaRPr>
          </a:p>
          <a:p>
            <a:pPr lvl="1" eaLnBrk="1" hangingPunct="1"/>
            <a:r>
              <a:rPr lang="en-US" altLang="ms-MY" sz="2400" smtClean="0">
                <a:latin typeface="Times New Roman" pitchFamily="18" charset="0"/>
                <a:cs typeface="Times New Roman" pitchFamily="18" charset="0"/>
              </a:rPr>
              <a:t>Fail to reject H</a:t>
            </a:r>
            <a:r>
              <a:rPr lang="en-US" altLang="ms-MY" sz="2400" baseline="-25000" smtClean="0">
                <a:latin typeface="Times New Roman" pitchFamily="18" charset="0"/>
                <a:cs typeface="Times New Roman" pitchFamily="18" charset="0"/>
              </a:rPr>
              <a:t>O</a:t>
            </a:r>
            <a:r>
              <a:rPr lang="en-US" altLang="ms-MY" sz="2400" smtClean="0">
                <a:latin typeface="Times New Roman" pitchFamily="18" charset="0"/>
                <a:cs typeface="Times New Roman" pitchFamily="18" charset="0"/>
              </a:rPr>
              <a:t>: sig-r &gt; </a:t>
            </a:r>
            <a:r>
              <a:rPr lang="el-GR" altLang="ms-MY" sz="2400" smtClean="0">
                <a:latin typeface="Times New Roman" pitchFamily="18" charset="0"/>
                <a:cs typeface="Times New Roman" pitchFamily="18" charset="0"/>
              </a:rPr>
              <a:t>α</a:t>
            </a:r>
            <a:endParaRPr lang="en-US" altLang="ms-MY" sz="2400" smtClean="0">
              <a:latin typeface="Times New Roman" pitchFamily="18" charset="0"/>
              <a:cs typeface="Times New Roman" pitchFamily="18" charset="0"/>
            </a:endParaRPr>
          </a:p>
          <a:p>
            <a:pPr eaLnBrk="1" hangingPunct="1"/>
            <a:r>
              <a:rPr lang="en-US" altLang="ms-MY" sz="2800" b="1" smtClean="0">
                <a:latin typeface="Times New Roman" pitchFamily="18" charset="0"/>
                <a:cs typeface="Times New Roman" pitchFamily="18" charset="0"/>
              </a:rPr>
              <a:t>Conclusion:</a:t>
            </a:r>
          </a:p>
          <a:p>
            <a:pPr lvl="1" eaLnBrk="1" hangingPunct="1"/>
            <a:r>
              <a:rPr lang="en-US" altLang="ms-MY" sz="2400" smtClean="0">
                <a:latin typeface="Times New Roman" pitchFamily="18" charset="0"/>
                <a:cs typeface="Times New Roman" pitchFamily="18" charset="0"/>
              </a:rPr>
              <a:t>Reject H</a:t>
            </a:r>
            <a:r>
              <a:rPr lang="en-US" altLang="ms-MY" sz="2400" baseline="-25000" smtClean="0">
                <a:latin typeface="Times New Roman" pitchFamily="18" charset="0"/>
                <a:cs typeface="Times New Roman" pitchFamily="18" charset="0"/>
              </a:rPr>
              <a:t>O</a:t>
            </a:r>
            <a:r>
              <a:rPr lang="en-US" altLang="ms-MY" sz="2400" smtClean="0">
                <a:latin typeface="Times New Roman" pitchFamily="18" charset="0"/>
                <a:cs typeface="Times New Roman" pitchFamily="18" charset="0"/>
              </a:rPr>
              <a:t>: There is a significant relationship between IV and DV</a:t>
            </a:r>
          </a:p>
          <a:p>
            <a:pPr lvl="1" eaLnBrk="1" hangingPunct="1"/>
            <a:r>
              <a:rPr lang="en-US" altLang="ms-MY" sz="2400" smtClean="0">
                <a:latin typeface="Times New Roman" pitchFamily="18" charset="0"/>
                <a:cs typeface="Times New Roman" pitchFamily="18" charset="0"/>
              </a:rPr>
              <a:t>Failed to Reject H</a:t>
            </a:r>
            <a:r>
              <a:rPr lang="en-US" altLang="ms-MY" sz="2400" baseline="-25000" smtClean="0">
                <a:latin typeface="Times New Roman" pitchFamily="18" charset="0"/>
                <a:cs typeface="Times New Roman" pitchFamily="18" charset="0"/>
              </a:rPr>
              <a:t>O</a:t>
            </a:r>
            <a:r>
              <a:rPr lang="en-US" altLang="ms-MY" sz="2400" smtClean="0">
                <a:latin typeface="Times New Roman" pitchFamily="18" charset="0"/>
                <a:cs typeface="Times New Roman" pitchFamily="18" charset="0"/>
              </a:rPr>
              <a:t>: There is no significant relationship between IV and DV</a:t>
            </a:r>
          </a:p>
          <a:p>
            <a:pPr eaLnBrk="1" hangingPunct="1"/>
            <a:endParaRPr lang="en-US" altLang="ms-MY" sz="2800" smtClean="0">
              <a:latin typeface="Times New Roman" pitchFamily="18" charset="0"/>
              <a:cs typeface="Times New Roman" pitchFamily="18" charset="0"/>
            </a:endParaRPr>
          </a:p>
          <a:p>
            <a:pPr eaLnBrk="1" hangingPunct="1"/>
            <a:endParaRPr lang="en-US" altLang="ms-MY" sz="2800" smtClean="0">
              <a:latin typeface="Times New Roman" pitchFamily="18" charset="0"/>
              <a:cs typeface="Times New Roman" pitchFamily="18" charset="0"/>
            </a:endParaRPr>
          </a:p>
          <a:p>
            <a:pPr eaLnBrk="1" hangingPunct="1"/>
            <a:endParaRPr lang="en-US" altLang="ms-MY" sz="2800" smtClean="0">
              <a:latin typeface="Times New Roman" pitchFamily="18" charset="0"/>
              <a:cs typeface="Times New Roman" pitchFamily="18" charset="0"/>
            </a:endParaRPr>
          </a:p>
        </p:txBody>
      </p:sp>
    </p:spTree>
    <p:extLst>
      <p:ext uri="{BB962C8B-B14F-4D97-AF65-F5344CB8AC3E}">
        <p14:creationId xmlns:p14="http://schemas.microsoft.com/office/powerpoint/2010/main" val="58423269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9219">
                                            <p:txEl>
                                              <p:pRg st="1" end="1"/>
                                            </p:txEl>
                                          </p:spTgt>
                                        </p:tgtEl>
                                        <p:attrNameLst>
                                          <p:attrName>style.visibility</p:attrName>
                                        </p:attrNameLst>
                                      </p:cBhvr>
                                      <p:to>
                                        <p:strVal val="visible"/>
                                      </p:to>
                                    </p:set>
                                    <p:animEffect transition="in" filter="fade">
                                      <p:cBhvr>
                                        <p:cTn id="7" dur="1000"/>
                                        <p:tgtEl>
                                          <p:spTgt spid="9219">
                                            <p:txEl>
                                              <p:pRg st="1" end="1"/>
                                            </p:txEl>
                                          </p:spTgt>
                                        </p:tgtEl>
                                      </p:cBhvr>
                                    </p:animEffect>
                                    <p:anim calcmode="lin" valueType="num">
                                      <p:cBhvr>
                                        <p:cTn id="8" dur="1000" fill="hold"/>
                                        <p:tgtEl>
                                          <p:spTgt spid="921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9219">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219">
                                            <p:txEl>
                                              <p:pRg st="2" end="2"/>
                                            </p:txEl>
                                          </p:spTgt>
                                        </p:tgtEl>
                                        <p:attrNameLst>
                                          <p:attrName>style.visibility</p:attrName>
                                        </p:attrNameLst>
                                      </p:cBhvr>
                                      <p:to>
                                        <p:strVal val="visible"/>
                                      </p:to>
                                    </p:set>
                                    <p:animEffect transition="in" filter="fade">
                                      <p:cBhvr>
                                        <p:cTn id="12" dur="1000"/>
                                        <p:tgtEl>
                                          <p:spTgt spid="9219">
                                            <p:txEl>
                                              <p:pRg st="2" end="2"/>
                                            </p:txEl>
                                          </p:spTgt>
                                        </p:tgtEl>
                                      </p:cBhvr>
                                    </p:animEffect>
                                    <p:anim calcmode="lin" valueType="num">
                                      <p:cBhvr>
                                        <p:cTn id="13" dur="1000" fill="hold"/>
                                        <p:tgtEl>
                                          <p:spTgt spid="9219">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9219">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219">
                                            <p:txEl>
                                              <p:pRg st="3" end="3"/>
                                            </p:txEl>
                                          </p:spTgt>
                                        </p:tgtEl>
                                        <p:attrNameLst>
                                          <p:attrName>style.visibility</p:attrName>
                                        </p:attrNameLst>
                                      </p:cBhvr>
                                      <p:to>
                                        <p:strVal val="visible"/>
                                      </p:to>
                                    </p:set>
                                    <p:animEffect transition="in" filter="fade">
                                      <p:cBhvr>
                                        <p:cTn id="17" dur="1000"/>
                                        <p:tgtEl>
                                          <p:spTgt spid="9219">
                                            <p:txEl>
                                              <p:pRg st="3" end="3"/>
                                            </p:txEl>
                                          </p:spTgt>
                                        </p:tgtEl>
                                      </p:cBhvr>
                                    </p:animEffect>
                                    <p:anim calcmode="lin" valueType="num">
                                      <p:cBhvr>
                                        <p:cTn id="18" dur="1000" fill="hold"/>
                                        <p:tgtEl>
                                          <p:spTgt spid="9219">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921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2" presetClass="entr" presetSubtype="0" fill="hold" nodeType="clickEffect">
                                  <p:stCondLst>
                                    <p:cond delay="0"/>
                                  </p:stCondLst>
                                  <p:childTnLst>
                                    <p:set>
                                      <p:cBhvr>
                                        <p:cTn id="23" dur="1" fill="hold">
                                          <p:stCondLst>
                                            <p:cond delay="0"/>
                                          </p:stCondLst>
                                        </p:cTn>
                                        <p:tgtEl>
                                          <p:spTgt spid="9219">
                                            <p:txEl>
                                              <p:pRg st="4" end="4"/>
                                            </p:txEl>
                                          </p:spTgt>
                                        </p:tgtEl>
                                        <p:attrNameLst>
                                          <p:attrName>style.visibility</p:attrName>
                                        </p:attrNameLst>
                                      </p:cBhvr>
                                      <p:to>
                                        <p:strVal val="visible"/>
                                      </p:to>
                                    </p:set>
                                    <p:animEffect transition="in" filter="fade">
                                      <p:cBhvr>
                                        <p:cTn id="24" dur="1000"/>
                                        <p:tgtEl>
                                          <p:spTgt spid="9219">
                                            <p:txEl>
                                              <p:pRg st="4" end="4"/>
                                            </p:txEl>
                                          </p:spTgt>
                                        </p:tgtEl>
                                      </p:cBhvr>
                                    </p:animEffect>
                                    <p:anim calcmode="lin" valueType="num">
                                      <p:cBhvr>
                                        <p:cTn id="25" dur="1000" fill="hold"/>
                                        <p:tgtEl>
                                          <p:spTgt spid="9219">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9219">
                                            <p:txEl>
                                              <p:pRg st="4" end="4"/>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9219">
                                            <p:txEl>
                                              <p:pRg st="5" end="5"/>
                                            </p:txEl>
                                          </p:spTgt>
                                        </p:tgtEl>
                                        <p:attrNameLst>
                                          <p:attrName>style.visibility</p:attrName>
                                        </p:attrNameLst>
                                      </p:cBhvr>
                                      <p:to>
                                        <p:strVal val="visible"/>
                                      </p:to>
                                    </p:set>
                                    <p:animEffect transition="in" filter="fade">
                                      <p:cBhvr>
                                        <p:cTn id="29" dur="1000"/>
                                        <p:tgtEl>
                                          <p:spTgt spid="9219">
                                            <p:txEl>
                                              <p:pRg st="5" end="5"/>
                                            </p:txEl>
                                          </p:spTgt>
                                        </p:tgtEl>
                                      </p:cBhvr>
                                    </p:animEffect>
                                    <p:anim calcmode="lin" valueType="num">
                                      <p:cBhvr>
                                        <p:cTn id="30" dur="1000" fill="hold"/>
                                        <p:tgtEl>
                                          <p:spTgt spid="9219">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9219">
                                            <p:txEl>
                                              <p:pRg st="5" end="5"/>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9219">
                                            <p:txEl>
                                              <p:pRg st="6" end="6"/>
                                            </p:txEl>
                                          </p:spTgt>
                                        </p:tgtEl>
                                        <p:attrNameLst>
                                          <p:attrName>style.visibility</p:attrName>
                                        </p:attrNameLst>
                                      </p:cBhvr>
                                      <p:to>
                                        <p:strVal val="visible"/>
                                      </p:to>
                                    </p:set>
                                    <p:animEffect transition="in" filter="fade">
                                      <p:cBhvr>
                                        <p:cTn id="34" dur="1000"/>
                                        <p:tgtEl>
                                          <p:spTgt spid="9219">
                                            <p:txEl>
                                              <p:pRg st="6" end="6"/>
                                            </p:txEl>
                                          </p:spTgt>
                                        </p:tgtEl>
                                      </p:cBhvr>
                                    </p:animEffect>
                                    <p:anim calcmode="lin" valueType="num">
                                      <p:cBhvr>
                                        <p:cTn id="35" dur="1000" fill="hold"/>
                                        <p:tgtEl>
                                          <p:spTgt spid="9219">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921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8645" y="207717"/>
            <a:ext cx="9144000" cy="6650283"/>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1252"/>
            <a:ext cx="9143999" cy="10261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2387" y="0"/>
            <a:ext cx="4741612" cy="599315"/>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187" cy="1019937"/>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844" y="-150749"/>
            <a:ext cx="9145606" cy="900811"/>
          </a:xfrm>
          <a:prstGeom prst="rect">
            <a:avLst/>
          </a:prstGeom>
          <a:blipFill>
            <a:blip r:embed="rId6" cstate="print"/>
            <a:stretch>
              <a:fillRect/>
            </a:stretch>
          </a:blipFill>
        </p:spPr>
        <p:txBody>
          <a:bodyPr wrap="square" lIns="0" tIns="0" rIns="0" bIns="0" rtlCol="0"/>
          <a:lstStyle/>
          <a:p>
            <a:endParaRPr/>
          </a:p>
        </p:txBody>
      </p:sp>
      <p:sp>
        <p:nvSpPr>
          <p:cNvPr id="7" name="object 7"/>
          <p:cNvSpPr/>
          <p:nvPr/>
        </p:nvSpPr>
        <p:spPr>
          <a:xfrm>
            <a:off x="3971544" y="256031"/>
            <a:ext cx="966215" cy="1394460"/>
          </a:xfrm>
          <a:prstGeom prst="rect">
            <a:avLst/>
          </a:prstGeom>
          <a:blipFill>
            <a:blip r:embed="rId7" cstate="print"/>
            <a:stretch>
              <a:fillRect/>
            </a:stretch>
          </a:blipFill>
        </p:spPr>
        <p:txBody>
          <a:bodyPr wrap="square" lIns="0" tIns="0" rIns="0" bIns="0" rtlCol="0"/>
          <a:lstStyle/>
          <a:p>
            <a:endParaRPr/>
          </a:p>
        </p:txBody>
      </p:sp>
      <p:sp>
        <p:nvSpPr>
          <p:cNvPr id="8" name="object 8"/>
          <p:cNvSpPr txBox="1">
            <a:spLocks noGrp="1"/>
          </p:cNvSpPr>
          <p:nvPr>
            <p:ph type="title"/>
          </p:nvPr>
        </p:nvSpPr>
        <p:spPr>
          <a:xfrm>
            <a:off x="627380" y="403301"/>
            <a:ext cx="6535420" cy="788670"/>
          </a:xfrm>
          <a:prstGeom prst="rect">
            <a:avLst/>
          </a:prstGeom>
        </p:spPr>
        <p:txBody>
          <a:bodyPr vert="horz" wrap="square" lIns="0" tIns="13335" rIns="0" bIns="0" rtlCol="0">
            <a:spAutoFit/>
          </a:bodyPr>
          <a:lstStyle/>
          <a:p>
            <a:pPr marL="12700">
              <a:lnSpc>
                <a:spcPct val="100000"/>
              </a:lnSpc>
              <a:spcBef>
                <a:spcPts val="105"/>
              </a:spcBef>
            </a:pPr>
            <a:r>
              <a:rPr sz="5000" spc="-185" dirty="0"/>
              <a:t>Client</a:t>
            </a:r>
            <a:r>
              <a:rPr sz="5000" spc="-340" dirty="0"/>
              <a:t> </a:t>
            </a:r>
            <a:r>
              <a:rPr sz="5000" spc="-135" dirty="0"/>
              <a:t>benefits</a:t>
            </a:r>
            <a:endParaRPr sz="5000" dirty="0"/>
          </a:p>
        </p:txBody>
      </p:sp>
      <p:sp>
        <p:nvSpPr>
          <p:cNvPr id="9" name="object 9"/>
          <p:cNvSpPr txBox="1"/>
          <p:nvPr/>
        </p:nvSpPr>
        <p:spPr>
          <a:xfrm>
            <a:off x="474980" y="1401572"/>
            <a:ext cx="7409815" cy="3866515"/>
          </a:xfrm>
          <a:prstGeom prst="rect">
            <a:avLst/>
          </a:prstGeom>
        </p:spPr>
        <p:txBody>
          <a:bodyPr vert="horz" wrap="square" lIns="0" tIns="12065" rIns="0" bIns="0" rtlCol="0">
            <a:spAutoFit/>
          </a:bodyPr>
          <a:lstStyle/>
          <a:p>
            <a:pPr marL="469900" marR="5080" indent="-457200">
              <a:lnSpc>
                <a:spcPct val="100000"/>
              </a:lnSpc>
              <a:spcBef>
                <a:spcPts val="95"/>
              </a:spcBef>
              <a:buAutoNum type="arabicPeriod"/>
              <a:tabLst>
                <a:tab pos="469265" algn="l"/>
                <a:tab pos="469900" algn="l"/>
              </a:tabLst>
            </a:pPr>
            <a:r>
              <a:rPr sz="2800" spc="-5" dirty="0">
                <a:latin typeface="Arial"/>
                <a:cs typeface="Arial"/>
              </a:rPr>
              <a:t>They can </a:t>
            </a:r>
            <a:r>
              <a:rPr sz="2800" dirty="0">
                <a:latin typeface="Arial"/>
                <a:cs typeface="Arial"/>
              </a:rPr>
              <a:t>verify </a:t>
            </a:r>
            <a:r>
              <a:rPr sz="2800" spc="-5" dirty="0">
                <a:latin typeface="Arial"/>
                <a:cs typeface="Arial"/>
              </a:rPr>
              <a:t>the </a:t>
            </a:r>
            <a:r>
              <a:rPr sz="2800" dirty="0">
                <a:latin typeface="Arial"/>
                <a:cs typeface="Arial"/>
              </a:rPr>
              <a:t>researcher truly  understands </a:t>
            </a:r>
            <a:r>
              <a:rPr sz="2800" spc="-5" dirty="0">
                <a:latin typeface="Arial"/>
                <a:cs typeface="Arial"/>
              </a:rPr>
              <a:t>the </a:t>
            </a:r>
            <a:r>
              <a:rPr sz="2800" dirty="0">
                <a:latin typeface="Arial"/>
                <a:cs typeface="Arial"/>
              </a:rPr>
              <a:t>problem </a:t>
            </a:r>
            <a:r>
              <a:rPr sz="2800" spc="-5" dirty="0">
                <a:latin typeface="Arial"/>
                <a:cs typeface="Arial"/>
              </a:rPr>
              <a:t>to be</a:t>
            </a:r>
            <a:r>
              <a:rPr sz="2800" spc="-20" dirty="0">
                <a:latin typeface="Arial"/>
                <a:cs typeface="Arial"/>
              </a:rPr>
              <a:t> </a:t>
            </a:r>
            <a:r>
              <a:rPr sz="2800" dirty="0">
                <a:latin typeface="Arial"/>
                <a:cs typeface="Arial"/>
              </a:rPr>
              <a:t>investigated.</a:t>
            </a:r>
            <a:endParaRPr sz="2800">
              <a:latin typeface="Arial"/>
              <a:cs typeface="Arial"/>
            </a:endParaRPr>
          </a:p>
          <a:p>
            <a:pPr>
              <a:lnSpc>
                <a:spcPct val="100000"/>
              </a:lnSpc>
              <a:spcBef>
                <a:spcPts val="25"/>
              </a:spcBef>
              <a:buFont typeface="Arial"/>
              <a:buAutoNum type="arabicPeriod"/>
            </a:pPr>
            <a:endParaRPr sz="2900">
              <a:latin typeface="Times New Roman"/>
              <a:cs typeface="Times New Roman"/>
            </a:endParaRPr>
          </a:p>
          <a:p>
            <a:pPr marL="469900" marR="18415" indent="-457200">
              <a:lnSpc>
                <a:spcPct val="100000"/>
              </a:lnSpc>
              <a:buAutoNum type="arabicPeriod"/>
              <a:tabLst>
                <a:tab pos="499745" algn="l"/>
                <a:tab pos="500380" algn="l"/>
              </a:tabLst>
            </a:pPr>
            <a:r>
              <a:rPr sz="2800" spc="-5" dirty="0">
                <a:latin typeface="Arial"/>
                <a:cs typeface="Arial"/>
              </a:rPr>
              <a:t>The client can </a:t>
            </a:r>
            <a:r>
              <a:rPr sz="2800" dirty="0">
                <a:latin typeface="Arial"/>
                <a:cs typeface="Arial"/>
              </a:rPr>
              <a:t>use </a:t>
            </a:r>
            <a:r>
              <a:rPr sz="2800" spc="-5" dirty="0">
                <a:latin typeface="Arial"/>
                <a:cs typeface="Arial"/>
              </a:rPr>
              <a:t>the </a:t>
            </a:r>
            <a:r>
              <a:rPr sz="2800" dirty="0">
                <a:latin typeface="Arial"/>
                <a:cs typeface="Arial"/>
              </a:rPr>
              <a:t>proposal </a:t>
            </a:r>
            <a:r>
              <a:rPr sz="2800" spc="-5" dirty="0">
                <a:latin typeface="Arial"/>
                <a:cs typeface="Arial"/>
              </a:rPr>
              <a:t>as a means  of ensuring the </a:t>
            </a:r>
            <a:r>
              <a:rPr sz="2800" spc="-10" dirty="0">
                <a:latin typeface="Arial"/>
                <a:cs typeface="Arial"/>
              </a:rPr>
              <a:t>project’s </a:t>
            </a:r>
            <a:r>
              <a:rPr sz="2800" spc="-5" dirty="0">
                <a:latin typeface="Arial"/>
                <a:cs typeface="Arial"/>
              </a:rPr>
              <a:t>deliverables are  what they</a:t>
            </a:r>
            <a:r>
              <a:rPr sz="2800" spc="10" dirty="0">
                <a:latin typeface="Arial"/>
                <a:cs typeface="Arial"/>
              </a:rPr>
              <a:t> </a:t>
            </a:r>
            <a:r>
              <a:rPr sz="2800" dirty="0">
                <a:latin typeface="Arial"/>
                <a:cs typeface="Arial"/>
              </a:rPr>
              <a:t>expected.</a:t>
            </a:r>
            <a:endParaRPr sz="2800">
              <a:latin typeface="Arial"/>
              <a:cs typeface="Arial"/>
            </a:endParaRPr>
          </a:p>
          <a:p>
            <a:pPr>
              <a:lnSpc>
                <a:spcPct val="100000"/>
              </a:lnSpc>
              <a:spcBef>
                <a:spcPts val="30"/>
              </a:spcBef>
              <a:buFont typeface="Arial"/>
              <a:buAutoNum type="arabicPeriod"/>
            </a:pPr>
            <a:endParaRPr sz="2900">
              <a:latin typeface="Times New Roman"/>
              <a:cs typeface="Times New Roman"/>
            </a:endParaRPr>
          </a:p>
          <a:p>
            <a:pPr marL="469900" marR="267970" indent="-457200">
              <a:lnSpc>
                <a:spcPct val="100000"/>
              </a:lnSpc>
              <a:buAutoNum type="arabicPeriod"/>
              <a:tabLst>
                <a:tab pos="506095" algn="l"/>
                <a:tab pos="506730" algn="l"/>
              </a:tabLst>
            </a:pPr>
            <a:r>
              <a:rPr sz="2800" dirty="0">
                <a:latin typeface="Arial"/>
                <a:cs typeface="Arial"/>
              </a:rPr>
              <a:t>It </a:t>
            </a:r>
            <a:r>
              <a:rPr sz="2800" spc="-5" dirty="0">
                <a:latin typeface="Arial"/>
                <a:cs typeface="Arial"/>
              </a:rPr>
              <a:t>enables the </a:t>
            </a:r>
            <a:r>
              <a:rPr sz="2800" dirty="0">
                <a:latin typeface="Arial"/>
                <a:cs typeface="Arial"/>
              </a:rPr>
              <a:t>client </a:t>
            </a:r>
            <a:r>
              <a:rPr sz="2800" spc="-5" dirty="0">
                <a:latin typeface="Arial"/>
                <a:cs typeface="Arial"/>
              </a:rPr>
              <a:t>to </a:t>
            </a:r>
            <a:r>
              <a:rPr sz="2800" dirty="0">
                <a:latin typeface="Arial"/>
                <a:cs typeface="Arial"/>
              </a:rPr>
              <a:t>evaluate </a:t>
            </a:r>
            <a:r>
              <a:rPr sz="2800" spc="-5" dirty="0">
                <a:latin typeface="Arial"/>
                <a:cs typeface="Arial"/>
              </a:rPr>
              <a:t>the </a:t>
            </a:r>
            <a:r>
              <a:rPr sz="2800" dirty="0">
                <a:latin typeface="Arial"/>
                <a:cs typeface="Arial"/>
              </a:rPr>
              <a:t>quality  </a:t>
            </a:r>
            <a:r>
              <a:rPr sz="2800" spc="-5" dirty="0">
                <a:latin typeface="Arial"/>
                <a:cs typeface="Arial"/>
              </a:rPr>
              <a:t>and </a:t>
            </a:r>
            <a:r>
              <a:rPr sz="2800" dirty="0">
                <a:latin typeface="Arial"/>
                <a:cs typeface="Arial"/>
              </a:rPr>
              <a:t>value </a:t>
            </a:r>
            <a:r>
              <a:rPr sz="2800" spc="-5" dirty="0">
                <a:latin typeface="Arial"/>
                <a:cs typeface="Arial"/>
              </a:rPr>
              <a:t>of a proposed</a:t>
            </a:r>
            <a:r>
              <a:rPr sz="2800" spc="20" dirty="0">
                <a:latin typeface="Arial"/>
                <a:cs typeface="Arial"/>
              </a:rPr>
              <a:t> </a:t>
            </a:r>
            <a:r>
              <a:rPr sz="2800" dirty="0">
                <a:latin typeface="Arial"/>
                <a:cs typeface="Arial"/>
              </a:rPr>
              <a:t>project.</a:t>
            </a:r>
            <a:endParaRPr sz="280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525963"/>
          </a:xfrm>
        </p:spPr>
        <p:txBody>
          <a:bodyPr>
            <a:noAutofit/>
          </a:bodyPr>
          <a:lstStyle/>
          <a:p>
            <a:pPr marL="109728" indent="0">
              <a:buNone/>
            </a:pPr>
            <a:r>
              <a:rPr lang="en-US" sz="2800" dirty="0" smtClean="0">
                <a:latin typeface="Times New Roman" pitchFamily="18" charset="0"/>
                <a:cs typeface="Times New Roman" pitchFamily="18" charset="0"/>
              </a:rPr>
              <a:t>Step 1 : Identify a topic or a concern</a:t>
            </a:r>
          </a:p>
          <a:p>
            <a:pPr marL="109728" indent="0">
              <a:buNone/>
            </a:pPr>
            <a:r>
              <a:rPr lang="en-US" sz="2800" dirty="0" smtClean="0">
                <a:latin typeface="Times New Roman" pitchFamily="18" charset="0"/>
                <a:cs typeface="Times New Roman" pitchFamily="18" charset="0"/>
              </a:rPr>
              <a:t>Step 2 : Establish focus on a specific problem </a:t>
            </a:r>
          </a:p>
          <a:p>
            <a:pPr marL="109728" indent="0">
              <a:buNone/>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     within the larger topic or concern</a:t>
            </a:r>
          </a:p>
          <a:p>
            <a:pPr marL="109728" indent="0">
              <a:buNone/>
            </a:pPr>
            <a:r>
              <a:rPr lang="en-US" sz="2800" dirty="0" smtClean="0">
                <a:latin typeface="Times New Roman" pitchFamily="18" charset="0"/>
                <a:cs typeface="Times New Roman" pitchFamily="18" charset="0"/>
              </a:rPr>
              <a:t>Step 3 : Formulate research objectives/research </a:t>
            </a:r>
          </a:p>
          <a:p>
            <a:pPr marL="109728" indent="0">
              <a:buNone/>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            questions</a:t>
            </a:r>
          </a:p>
          <a:p>
            <a:pPr marL="109728" indent="0">
              <a:buNone/>
            </a:pPr>
            <a:r>
              <a:rPr lang="en-US" sz="2800" dirty="0" smtClean="0">
                <a:latin typeface="Times New Roman" pitchFamily="18" charset="0"/>
                <a:cs typeface="Times New Roman" pitchFamily="18" charset="0"/>
              </a:rPr>
              <a:t>Step 4 : Develop framework</a:t>
            </a:r>
          </a:p>
          <a:p>
            <a:pPr marL="109728" indent="0">
              <a:buNone/>
            </a:pPr>
            <a:r>
              <a:rPr lang="en-US" sz="2800" dirty="0" smtClean="0">
                <a:latin typeface="Times New Roman" pitchFamily="18" charset="0"/>
                <a:cs typeface="Times New Roman" pitchFamily="18" charset="0"/>
              </a:rPr>
              <a:t>Step 5 : Gather data ( information) relevant to </a:t>
            </a:r>
          </a:p>
          <a:p>
            <a:pPr marL="109728" indent="0">
              <a:buNone/>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            the problem </a:t>
            </a:r>
          </a:p>
          <a:p>
            <a:pPr marL="109728" indent="0">
              <a:buNone/>
            </a:pPr>
            <a:r>
              <a:rPr lang="en-US" sz="2800" dirty="0" smtClean="0">
                <a:latin typeface="Times New Roman" pitchFamily="18" charset="0"/>
                <a:cs typeface="Times New Roman" pitchFamily="18" charset="0"/>
              </a:rPr>
              <a:t>Step 6 : Analyze the data</a:t>
            </a:r>
          </a:p>
          <a:p>
            <a:pPr marL="109728" indent="0">
              <a:buNone/>
            </a:pPr>
            <a:r>
              <a:rPr lang="en-US" sz="2800" dirty="0" smtClean="0">
                <a:latin typeface="Times New Roman" pitchFamily="18" charset="0"/>
                <a:cs typeface="Times New Roman" pitchFamily="18" charset="0"/>
              </a:rPr>
              <a:t>Step 7 : Write up the results</a:t>
            </a:r>
            <a:endParaRPr lang="en-US" sz="2800"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t>RESEARCH PROCESS</a:t>
            </a:r>
            <a:endParaRPr lang="en-US" dirty="0"/>
          </a:p>
        </p:txBody>
      </p:sp>
    </p:spTree>
    <p:extLst>
      <p:ext uri="{BB962C8B-B14F-4D97-AF65-F5344CB8AC3E}">
        <p14:creationId xmlns:p14="http://schemas.microsoft.com/office/powerpoint/2010/main" val="2489803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7620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1252"/>
            <a:ext cx="9143999" cy="10261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2387" y="0"/>
            <a:ext cx="4741612" cy="599315"/>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187" cy="1019937"/>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844" y="52959"/>
            <a:ext cx="9145606" cy="900811"/>
          </a:xfrm>
          <a:prstGeom prst="rect">
            <a:avLst/>
          </a:prstGeom>
          <a:blipFill>
            <a:blip r:embed="rId6" cstate="print"/>
            <a:stretch>
              <a:fillRect/>
            </a:stretch>
          </a:blipFill>
        </p:spPr>
        <p:txBody>
          <a:bodyPr wrap="square" lIns="0" tIns="0" rIns="0" bIns="0" rtlCol="0"/>
          <a:lstStyle/>
          <a:p>
            <a:endParaRPr/>
          </a:p>
        </p:txBody>
      </p:sp>
      <p:sp>
        <p:nvSpPr>
          <p:cNvPr id="7" name="object 7"/>
          <p:cNvSpPr txBox="1"/>
          <p:nvPr/>
        </p:nvSpPr>
        <p:spPr>
          <a:xfrm>
            <a:off x="2654554" y="6522821"/>
            <a:ext cx="28130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606060"/>
                </a:solidFill>
                <a:latin typeface="Arial"/>
                <a:cs typeface="Arial"/>
              </a:rPr>
              <a:t>6–8</a:t>
            </a:r>
            <a:endParaRPr sz="1200">
              <a:latin typeface="Arial"/>
              <a:cs typeface="Arial"/>
            </a:endParaRPr>
          </a:p>
        </p:txBody>
      </p:sp>
      <p:sp>
        <p:nvSpPr>
          <p:cNvPr id="8" name="object 8"/>
          <p:cNvSpPr txBox="1">
            <a:spLocks noGrp="1"/>
          </p:cNvSpPr>
          <p:nvPr>
            <p:ph type="title"/>
          </p:nvPr>
        </p:nvSpPr>
        <p:spPr>
          <a:xfrm>
            <a:off x="459740" y="427190"/>
            <a:ext cx="5613400" cy="756920"/>
          </a:xfrm>
          <a:prstGeom prst="rect">
            <a:avLst/>
          </a:prstGeom>
        </p:spPr>
        <p:txBody>
          <a:bodyPr vert="horz" wrap="square" lIns="0" tIns="12700" rIns="0" bIns="0" rtlCol="0">
            <a:spAutoFit/>
          </a:bodyPr>
          <a:lstStyle/>
          <a:p>
            <a:pPr marL="12700">
              <a:lnSpc>
                <a:spcPct val="100000"/>
              </a:lnSpc>
              <a:spcBef>
                <a:spcPts val="100"/>
              </a:spcBef>
            </a:pPr>
            <a:r>
              <a:rPr sz="4800" spc="-345" dirty="0"/>
              <a:t>The </a:t>
            </a:r>
            <a:r>
              <a:rPr sz="4800" spc="-365" dirty="0"/>
              <a:t>Research</a:t>
            </a:r>
            <a:r>
              <a:rPr sz="4800" spc="-229" dirty="0"/>
              <a:t> </a:t>
            </a:r>
            <a:r>
              <a:rPr sz="4800" spc="-254" dirty="0"/>
              <a:t>Proposal</a:t>
            </a:r>
            <a:endParaRPr sz="4800" dirty="0"/>
          </a:p>
        </p:txBody>
      </p:sp>
      <p:sp>
        <p:nvSpPr>
          <p:cNvPr id="9" name="object 9"/>
          <p:cNvSpPr txBox="1"/>
          <p:nvPr/>
        </p:nvSpPr>
        <p:spPr>
          <a:xfrm>
            <a:off x="459740" y="1371600"/>
            <a:ext cx="7671434" cy="4891405"/>
          </a:xfrm>
          <a:prstGeom prst="rect">
            <a:avLst/>
          </a:prstGeom>
        </p:spPr>
        <p:txBody>
          <a:bodyPr vert="horz" wrap="square" lIns="0" tIns="97790" rIns="0" bIns="0" rtlCol="0">
            <a:spAutoFit/>
          </a:bodyPr>
          <a:lstStyle/>
          <a:p>
            <a:pPr marL="285115" indent="-272415">
              <a:lnSpc>
                <a:spcPct val="100000"/>
              </a:lnSpc>
              <a:spcBef>
                <a:spcPts val="770"/>
              </a:spcBef>
              <a:buClr>
                <a:srgbClr val="9C007E"/>
              </a:buClr>
              <a:buSzPct val="94642"/>
              <a:buFont typeface="Arial"/>
              <a:buChar char=""/>
              <a:tabLst>
                <a:tab pos="285750" algn="l"/>
              </a:tabLst>
            </a:pPr>
            <a:r>
              <a:rPr sz="2800" spc="-70" dirty="0">
                <a:latin typeface="Georgia"/>
                <a:cs typeface="Georgia"/>
              </a:rPr>
              <a:t>Research</a:t>
            </a:r>
            <a:r>
              <a:rPr sz="2800" spc="-30" dirty="0">
                <a:latin typeface="Georgia"/>
                <a:cs typeface="Georgia"/>
              </a:rPr>
              <a:t> </a:t>
            </a:r>
            <a:r>
              <a:rPr sz="2800" spc="-50" dirty="0">
                <a:latin typeface="Georgia"/>
                <a:cs typeface="Georgia"/>
              </a:rPr>
              <a:t>Proposal</a:t>
            </a:r>
            <a:endParaRPr sz="2800" dirty="0">
              <a:latin typeface="Georgia"/>
              <a:cs typeface="Georgia"/>
            </a:endParaRPr>
          </a:p>
          <a:p>
            <a:pPr marL="652780" lvl="1" indent="-247015">
              <a:lnSpc>
                <a:spcPct val="100000"/>
              </a:lnSpc>
              <a:spcBef>
                <a:spcPts val="675"/>
              </a:spcBef>
              <a:buClr>
                <a:srgbClr val="FF388B"/>
              </a:buClr>
              <a:buSzPct val="83928"/>
              <a:buFont typeface="Arial"/>
              <a:buChar char=""/>
              <a:tabLst>
                <a:tab pos="653415" algn="l"/>
              </a:tabLst>
            </a:pPr>
            <a:r>
              <a:rPr sz="2800" spc="5" dirty="0">
                <a:latin typeface="Georgia"/>
                <a:cs typeface="Georgia"/>
              </a:rPr>
              <a:t>A </a:t>
            </a:r>
            <a:r>
              <a:rPr sz="2800" spc="-30" dirty="0">
                <a:latin typeface="Georgia"/>
                <a:cs typeface="Georgia"/>
              </a:rPr>
              <a:t>written statement </a:t>
            </a:r>
            <a:r>
              <a:rPr sz="2800" spc="-25" dirty="0">
                <a:latin typeface="Georgia"/>
                <a:cs typeface="Georgia"/>
              </a:rPr>
              <a:t>of </a:t>
            </a:r>
            <a:r>
              <a:rPr sz="2800" spc="-5" dirty="0">
                <a:latin typeface="Georgia"/>
                <a:cs typeface="Georgia"/>
              </a:rPr>
              <a:t>the </a:t>
            </a:r>
            <a:r>
              <a:rPr sz="2800" spc="-50" dirty="0">
                <a:latin typeface="Georgia"/>
                <a:cs typeface="Georgia"/>
              </a:rPr>
              <a:t>research</a:t>
            </a:r>
            <a:r>
              <a:rPr sz="2800" spc="-310" dirty="0">
                <a:latin typeface="Georgia"/>
                <a:cs typeface="Georgia"/>
              </a:rPr>
              <a:t> </a:t>
            </a:r>
            <a:r>
              <a:rPr sz="2800" spc="-40" dirty="0">
                <a:latin typeface="Georgia"/>
                <a:cs typeface="Georgia"/>
              </a:rPr>
              <a:t>design.</a:t>
            </a:r>
            <a:endParaRPr sz="2800" dirty="0">
              <a:latin typeface="Georgia"/>
              <a:cs typeface="Georgia"/>
            </a:endParaRPr>
          </a:p>
          <a:p>
            <a:pPr marL="285115" indent="-272415">
              <a:lnSpc>
                <a:spcPct val="100000"/>
              </a:lnSpc>
              <a:spcBef>
                <a:spcPts val="675"/>
              </a:spcBef>
              <a:buClr>
                <a:srgbClr val="9C007E"/>
              </a:buClr>
              <a:buSzPct val="94642"/>
              <a:buFont typeface="Arial"/>
              <a:buChar char=""/>
              <a:tabLst>
                <a:tab pos="285750" algn="l"/>
              </a:tabLst>
            </a:pPr>
            <a:r>
              <a:rPr sz="2800" spc="-70" dirty="0">
                <a:latin typeface="Georgia"/>
                <a:cs typeface="Georgia"/>
              </a:rPr>
              <a:t>Uses </a:t>
            </a:r>
            <a:r>
              <a:rPr sz="2800" spc="-50" dirty="0">
                <a:latin typeface="Georgia"/>
                <a:cs typeface="Georgia"/>
              </a:rPr>
              <a:t>for </a:t>
            </a:r>
            <a:r>
              <a:rPr sz="2800" spc="-5" dirty="0">
                <a:latin typeface="Georgia"/>
                <a:cs typeface="Georgia"/>
              </a:rPr>
              <a:t>the</a:t>
            </a:r>
            <a:r>
              <a:rPr sz="2800" spc="-60" dirty="0">
                <a:latin typeface="Georgia"/>
                <a:cs typeface="Georgia"/>
              </a:rPr>
              <a:t> </a:t>
            </a:r>
            <a:r>
              <a:rPr sz="2800" spc="-50" dirty="0">
                <a:latin typeface="Georgia"/>
                <a:cs typeface="Georgia"/>
              </a:rPr>
              <a:t>Proposal</a:t>
            </a:r>
            <a:endParaRPr sz="2800" dirty="0">
              <a:latin typeface="Georgia"/>
              <a:cs typeface="Georgia"/>
            </a:endParaRPr>
          </a:p>
          <a:p>
            <a:pPr marL="652780" lvl="1" indent="-247015">
              <a:lnSpc>
                <a:spcPct val="100000"/>
              </a:lnSpc>
              <a:spcBef>
                <a:spcPts val="670"/>
              </a:spcBef>
              <a:buClr>
                <a:srgbClr val="FF388B"/>
              </a:buClr>
              <a:buSzPct val="83928"/>
              <a:buFont typeface="Arial"/>
              <a:buChar char=""/>
              <a:tabLst>
                <a:tab pos="653415" algn="l"/>
              </a:tabLst>
            </a:pPr>
            <a:r>
              <a:rPr sz="2800" spc="-40" dirty="0">
                <a:latin typeface="Georgia"/>
                <a:cs typeface="Georgia"/>
              </a:rPr>
              <a:t>As </a:t>
            </a:r>
            <a:r>
              <a:rPr sz="2800" spc="-70" dirty="0">
                <a:latin typeface="Georgia"/>
                <a:cs typeface="Georgia"/>
              </a:rPr>
              <a:t>a </a:t>
            </a:r>
            <a:r>
              <a:rPr sz="2800" spc="-35" dirty="0">
                <a:latin typeface="Georgia"/>
                <a:cs typeface="Georgia"/>
              </a:rPr>
              <a:t>planning</a:t>
            </a:r>
            <a:r>
              <a:rPr sz="2800" spc="-70" dirty="0">
                <a:latin typeface="Georgia"/>
                <a:cs typeface="Georgia"/>
              </a:rPr>
              <a:t> </a:t>
            </a:r>
            <a:r>
              <a:rPr sz="2800" spc="-10" dirty="0">
                <a:latin typeface="Georgia"/>
                <a:cs typeface="Georgia"/>
              </a:rPr>
              <a:t>tool</a:t>
            </a:r>
            <a:endParaRPr sz="2800" dirty="0">
              <a:latin typeface="Georgia"/>
              <a:cs typeface="Georgia"/>
            </a:endParaRPr>
          </a:p>
          <a:p>
            <a:pPr marL="652780" lvl="1" indent="-247015">
              <a:lnSpc>
                <a:spcPct val="100000"/>
              </a:lnSpc>
              <a:spcBef>
                <a:spcPts val="675"/>
              </a:spcBef>
              <a:buClr>
                <a:srgbClr val="FF388B"/>
              </a:buClr>
              <a:buSzPct val="83928"/>
              <a:buFont typeface="Arial"/>
              <a:buChar char=""/>
              <a:tabLst>
                <a:tab pos="653415" algn="l"/>
              </a:tabLst>
            </a:pPr>
            <a:r>
              <a:rPr sz="2800" spc="-40" dirty="0">
                <a:latin typeface="Georgia"/>
                <a:cs typeface="Georgia"/>
              </a:rPr>
              <a:t>As </a:t>
            </a:r>
            <a:r>
              <a:rPr sz="2800" spc="-70" dirty="0">
                <a:latin typeface="Georgia"/>
                <a:cs typeface="Georgia"/>
              </a:rPr>
              <a:t>a</a:t>
            </a:r>
            <a:r>
              <a:rPr sz="2800" spc="-160" dirty="0">
                <a:latin typeface="Georgia"/>
                <a:cs typeface="Georgia"/>
              </a:rPr>
              <a:t> </a:t>
            </a:r>
            <a:r>
              <a:rPr sz="2800" spc="-25" dirty="0">
                <a:latin typeface="Georgia"/>
                <a:cs typeface="Georgia"/>
              </a:rPr>
              <a:t>contract</a:t>
            </a:r>
            <a:endParaRPr sz="2800" dirty="0">
              <a:latin typeface="Georgia"/>
              <a:cs typeface="Georgia"/>
            </a:endParaRPr>
          </a:p>
          <a:p>
            <a:pPr marL="285115" indent="-272415">
              <a:lnSpc>
                <a:spcPct val="100000"/>
              </a:lnSpc>
              <a:spcBef>
                <a:spcPts val="670"/>
              </a:spcBef>
              <a:buClr>
                <a:srgbClr val="9C007E"/>
              </a:buClr>
              <a:buSzPct val="94642"/>
              <a:buFont typeface="Arial"/>
              <a:buChar char=""/>
              <a:tabLst>
                <a:tab pos="285750" algn="l"/>
              </a:tabLst>
            </a:pPr>
            <a:r>
              <a:rPr sz="2800" spc="-55" dirty="0">
                <a:latin typeface="Georgia"/>
                <a:cs typeface="Georgia"/>
              </a:rPr>
              <a:t>Funded </a:t>
            </a:r>
            <a:r>
              <a:rPr sz="2800" spc="-65" dirty="0">
                <a:latin typeface="Georgia"/>
                <a:cs typeface="Georgia"/>
              </a:rPr>
              <a:t>Business</a:t>
            </a:r>
            <a:r>
              <a:rPr sz="2800" spc="50" dirty="0">
                <a:latin typeface="Georgia"/>
                <a:cs typeface="Georgia"/>
              </a:rPr>
              <a:t> </a:t>
            </a:r>
            <a:r>
              <a:rPr sz="2800" spc="-70" dirty="0">
                <a:latin typeface="Georgia"/>
                <a:cs typeface="Georgia"/>
              </a:rPr>
              <a:t>Research</a:t>
            </a:r>
            <a:endParaRPr sz="2800" dirty="0">
              <a:latin typeface="Georgia"/>
              <a:cs typeface="Georgia"/>
            </a:endParaRPr>
          </a:p>
          <a:p>
            <a:pPr marL="652780" marR="5080" lvl="1" indent="-247015">
              <a:lnSpc>
                <a:spcPct val="100000"/>
              </a:lnSpc>
              <a:spcBef>
                <a:spcPts val="675"/>
              </a:spcBef>
              <a:buClr>
                <a:srgbClr val="FF388B"/>
              </a:buClr>
              <a:buSzPct val="83928"/>
              <a:buFont typeface="Arial"/>
              <a:buChar char=""/>
              <a:tabLst>
                <a:tab pos="653415" algn="l"/>
              </a:tabLst>
            </a:pPr>
            <a:r>
              <a:rPr sz="2800" spc="-70" dirty="0">
                <a:latin typeface="Georgia"/>
                <a:cs typeface="Georgia"/>
              </a:rPr>
              <a:t>Basic </a:t>
            </a:r>
            <a:r>
              <a:rPr sz="2800" spc="-50" dirty="0">
                <a:latin typeface="Georgia"/>
                <a:cs typeface="Georgia"/>
              </a:rPr>
              <a:t>research </a:t>
            </a:r>
            <a:r>
              <a:rPr sz="2800" spc="-45" dirty="0">
                <a:latin typeface="Georgia"/>
                <a:cs typeface="Georgia"/>
              </a:rPr>
              <a:t>usually performed </a:t>
            </a:r>
            <a:r>
              <a:rPr sz="2800" spc="-35" dirty="0">
                <a:latin typeface="Georgia"/>
                <a:cs typeface="Georgia"/>
              </a:rPr>
              <a:t>by </a:t>
            </a:r>
            <a:r>
              <a:rPr sz="2800" spc="-65" dirty="0">
                <a:latin typeface="Georgia"/>
                <a:cs typeface="Georgia"/>
              </a:rPr>
              <a:t>academic  </a:t>
            </a:r>
            <a:r>
              <a:rPr sz="2800" spc="-55" dirty="0">
                <a:latin typeface="Georgia"/>
                <a:cs typeface="Georgia"/>
              </a:rPr>
              <a:t>researchers </a:t>
            </a:r>
            <a:r>
              <a:rPr sz="2800" spc="-15" dirty="0">
                <a:latin typeface="Georgia"/>
                <a:cs typeface="Georgia"/>
              </a:rPr>
              <a:t>that </a:t>
            </a:r>
            <a:r>
              <a:rPr sz="2800" spc="-55" dirty="0">
                <a:latin typeface="Georgia"/>
                <a:cs typeface="Georgia"/>
              </a:rPr>
              <a:t>is </a:t>
            </a:r>
            <a:r>
              <a:rPr sz="2800" spc="-35" dirty="0">
                <a:latin typeface="Georgia"/>
                <a:cs typeface="Georgia"/>
              </a:rPr>
              <a:t>financially </a:t>
            </a:r>
            <a:r>
              <a:rPr sz="2800" spc="-40" dirty="0">
                <a:latin typeface="Georgia"/>
                <a:cs typeface="Georgia"/>
              </a:rPr>
              <a:t>supported </a:t>
            </a:r>
            <a:r>
              <a:rPr sz="2800" spc="-35" dirty="0">
                <a:latin typeface="Georgia"/>
                <a:cs typeface="Georgia"/>
              </a:rPr>
              <a:t>by  some </a:t>
            </a:r>
            <a:r>
              <a:rPr sz="2800" spc="-15" dirty="0">
                <a:latin typeface="Georgia"/>
                <a:cs typeface="Georgia"/>
              </a:rPr>
              <a:t>public </a:t>
            </a:r>
            <a:r>
              <a:rPr sz="2800" spc="-40" dirty="0">
                <a:latin typeface="Georgia"/>
                <a:cs typeface="Georgia"/>
              </a:rPr>
              <a:t>or </a:t>
            </a:r>
            <a:r>
              <a:rPr sz="2800" spc="-50" dirty="0">
                <a:latin typeface="Georgia"/>
                <a:cs typeface="Georgia"/>
              </a:rPr>
              <a:t>private </a:t>
            </a:r>
            <a:r>
              <a:rPr sz="2800" spc="-25" dirty="0">
                <a:latin typeface="Georgia"/>
                <a:cs typeface="Georgia"/>
              </a:rPr>
              <a:t>institution </a:t>
            </a:r>
            <a:r>
              <a:rPr sz="2800" spc="-75" dirty="0">
                <a:latin typeface="Georgia"/>
                <a:cs typeface="Georgia"/>
              </a:rPr>
              <a:t>as </a:t>
            </a:r>
            <a:r>
              <a:rPr sz="2800" spc="-35" dirty="0">
                <a:latin typeface="Georgia"/>
                <a:cs typeface="Georgia"/>
              </a:rPr>
              <a:t>in</a:t>
            </a:r>
            <a:r>
              <a:rPr sz="2800" spc="-254" dirty="0">
                <a:latin typeface="Georgia"/>
                <a:cs typeface="Georgia"/>
              </a:rPr>
              <a:t> </a:t>
            </a:r>
            <a:r>
              <a:rPr sz="2800" spc="-50" dirty="0">
                <a:latin typeface="Georgia"/>
                <a:cs typeface="Georgia"/>
              </a:rPr>
              <a:t>federal  </a:t>
            </a:r>
            <a:r>
              <a:rPr sz="2800" spc="-40" dirty="0">
                <a:latin typeface="Georgia"/>
                <a:cs typeface="Georgia"/>
              </a:rPr>
              <a:t>government</a:t>
            </a:r>
            <a:r>
              <a:rPr sz="2800" spc="-135" dirty="0">
                <a:latin typeface="Georgia"/>
                <a:cs typeface="Georgia"/>
              </a:rPr>
              <a:t> </a:t>
            </a:r>
            <a:r>
              <a:rPr sz="2800" spc="-55" dirty="0">
                <a:latin typeface="Georgia"/>
                <a:cs typeface="Georgia"/>
              </a:rPr>
              <a:t>grants.</a:t>
            </a:r>
            <a:endParaRPr sz="2800" dirty="0">
              <a:latin typeface="Georgia"/>
              <a:cs typeface="Georgi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1252"/>
            <a:ext cx="9143999" cy="10261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2387" y="0"/>
            <a:ext cx="4741612" cy="599315"/>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187" cy="1019937"/>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844" y="52959"/>
            <a:ext cx="9145606" cy="900811"/>
          </a:xfrm>
          <a:prstGeom prst="rect">
            <a:avLst/>
          </a:prstGeom>
          <a:blipFill>
            <a:blip r:embed="rId6" cstate="print"/>
            <a:stretch>
              <a:fillRect/>
            </a:stretch>
          </a:blipFill>
        </p:spPr>
        <p:txBody>
          <a:bodyPr wrap="square" lIns="0" tIns="0" rIns="0" bIns="0" rtlCol="0"/>
          <a:lstStyle/>
          <a:p>
            <a:endParaRPr/>
          </a:p>
        </p:txBody>
      </p:sp>
      <p:sp>
        <p:nvSpPr>
          <p:cNvPr id="8" name="object 8"/>
          <p:cNvSpPr/>
          <p:nvPr/>
        </p:nvSpPr>
        <p:spPr>
          <a:xfrm>
            <a:off x="4811267" y="158495"/>
            <a:ext cx="966215" cy="1394459"/>
          </a:xfrm>
          <a:prstGeom prst="rect">
            <a:avLst/>
          </a:prstGeom>
          <a:blipFill>
            <a:blip r:embed="rId7" cstate="print"/>
            <a:stretch>
              <a:fillRect/>
            </a:stretch>
          </a:blipFill>
        </p:spPr>
        <p:txBody>
          <a:bodyPr wrap="square" lIns="0" tIns="0" rIns="0" bIns="0" rtlCol="0"/>
          <a:lstStyle/>
          <a:p>
            <a:endParaRPr/>
          </a:p>
        </p:txBody>
      </p:sp>
      <p:sp>
        <p:nvSpPr>
          <p:cNvPr id="9" name="object 9"/>
          <p:cNvSpPr txBox="1">
            <a:spLocks noGrp="1"/>
          </p:cNvSpPr>
          <p:nvPr>
            <p:ph type="title"/>
          </p:nvPr>
        </p:nvSpPr>
        <p:spPr>
          <a:xfrm>
            <a:off x="762000" y="536478"/>
            <a:ext cx="4740910" cy="788670"/>
          </a:xfrm>
          <a:prstGeom prst="rect">
            <a:avLst/>
          </a:prstGeom>
        </p:spPr>
        <p:txBody>
          <a:bodyPr vert="horz" wrap="square" lIns="0" tIns="13335" rIns="0" bIns="0" rtlCol="0">
            <a:spAutoFit/>
          </a:bodyPr>
          <a:lstStyle/>
          <a:p>
            <a:pPr marL="12700">
              <a:lnSpc>
                <a:spcPct val="100000"/>
              </a:lnSpc>
              <a:spcBef>
                <a:spcPts val="105"/>
              </a:spcBef>
            </a:pPr>
            <a:r>
              <a:rPr sz="5000" spc="-380" dirty="0"/>
              <a:t>Research</a:t>
            </a:r>
            <a:r>
              <a:rPr sz="5000" spc="-370" dirty="0"/>
              <a:t> </a:t>
            </a:r>
            <a:r>
              <a:rPr sz="5000" spc="-265" dirty="0"/>
              <a:t>Proposal</a:t>
            </a:r>
            <a:endParaRPr sz="5000" dirty="0"/>
          </a:p>
        </p:txBody>
      </p:sp>
      <p:sp>
        <p:nvSpPr>
          <p:cNvPr id="10" name="object 10"/>
          <p:cNvSpPr txBox="1"/>
          <p:nvPr/>
        </p:nvSpPr>
        <p:spPr>
          <a:xfrm>
            <a:off x="474980" y="1521713"/>
            <a:ext cx="7384415" cy="3928745"/>
          </a:xfrm>
          <a:prstGeom prst="rect">
            <a:avLst/>
          </a:prstGeom>
        </p:spPr>
        <p:txBody>
          <a:bodyPr vert="horz" wrap="square" lIns="0" tIns="13335" rIns="0" bIns="0" rtlCol="0">
            <a:spAutoFit/>
          </a:bodyPr>
          <a:lstStyle/>
          <a:p>
            <a:pPr marL="353695" marR="5080" indent="-341630">
              <a:lnSpc>
                <a:spcPct val="100000"/>
              </a:lnSpc>
              <a:spcBef>
                <a:spcPts val="105"/>
              </a:spcBef>
            </a:pPr>
            <a:r>
              <a:rPr sz="3200" dirty="0">
                <a:latin typeface="Arial"/>
                <a:cs typeface="Arial"/>
              </a:rPr>
              <a:t>A. </a:t>
            </a:r>
            <a:r>
              <a:rPr sz="3200" spc="-5" dirty="0">
                <a:latin typeface="Arial"/>
                <a:cs typeface="Arial"/>
              </a:rPr>
              <a:t>Research </a:t>
            </a:r>
            <a:r>
              <a:rPr sz="3200" dirty="0">
                <a:latin typeface="Arial"/>
                <a:cs typeface="Arial"/>
              </a:rPr>
              <a:t>Proposal – a </a:t>
            </a:r>
            <a:r>
              <a:rPr sz="3200" spc="-5" dirty="0">
                <a:latin typeface="Arial"/>
                <a:cs typeface="Arial"/>
              </a:rPr>
              <a:t>formal  document </a:t>
            </a:r>
            <a:r>
              <a:rPr sz="3200" dirty="0">
                <a:latin typeface="Arial"/>
                <a:cs typeface="Arial"/>
              </a:rPr>
              <a:t>summarizing what </a:t>
            </a:r>
            <a:r>
              <a:rPr sz="3200" spc="-5" dirty="0">
                <a:latin typeface="Arial"/>
                <a:cs typeface="Arial"/>
              </a:rPr>
              <a:t>the  problem </a:t>
            </a:r>
            <a:r>
              <a:rPr sz="3200" dirty="0">
                <a:latin typeface="Arial"/>
                <a:cs typeface="Arial"/>
              </a:rPr>
              <a:t>is, </a:t>
            </a:r>
            <a:r>
              <a:rPr sz="3200" spc="-5" dirty="0">
                <a:latin typeface="Arial"/>
                <a:cs typeface="Arial"/>
              </a:rPr>
              <a:t>how </a:t>
            </a:r>
            <a:r>
              <a:rPr sz="3200" dirty="0">
                <a:latin typeface="Arial"/>
                <a:cs typeface="Arial"/>
              </a:rPr>
              <a:t>it </a:t>
            </a:r>
            <a:r>
              <a:rPr sz="3200" spc="-5" dirty="0">
                <a:latin typeface="Arial"/>
                <a:cs typeface="Arial"/>
              </a:rPr>
              <a:t>will </a:t>
            </a:r>
            <a:r>
              <a:rPr sz="3200" dirty="0">
                <a:latin typeface="Arial"/>
                <a:cs typeface="Arial"/>
              </a:rPr>
              <a:t>be </a:t>
            </a:r>
            <a:r>
              <a:rPr sz="3200" spc="-5" dirty="0">
                <a:latin typeface="Arial"/>
                <a:cs typeface="Arial"/>
              </a:rPr>
              <a:t>investigated,  how much </a:t>
            </a:r>
            <a:r>
              <a:rPr sz="3200" dirty="0">
                <a:latin typeface="Arial"/>
                <a:cs typeface="Arial"/>
              </a:rPr>
              <a:t>it will cost, </a:t>
            </a:r>
            <a:r>
              <a:rPr sz="3200" spc="-5" dirty="0">
                <a:latin typeface="Arial"/>
                <a:cs typeface="Arial"/>
              </a:rPr>
              <a:t>and how long</a:t>
            </a:r>
            <a:r>
              <a:rPr sz="3200" spc="-65" dirty="0">
                <a:latin typeface="Arial"/>
                <a:cs typeface="Arial"/>
              </a:rPr>
              <a:t> </a:t>
            </a:r>
            <a:r>
              <a:rPr sz="3200" spc="-5" dirty="0">
                <a:latin typeface="Arial"/>
                <a:cs typeface="Arial"/>
              </a:rPr>
              <a:t>the  </a:t>
            </a:r>
            <a:r>
              <a:rPr sz="3200" dirty="0">
                <a:latin typeface="Arial"/>
                <a:cs typeface="Arial"/>
              </a:rPr>
              <a:t>research will take to</a:t>
            </a:r>
            <a:r>
              <a:rPr sz="3200" spc="-90" dirty="0">
                <a:latin typeface="Arial"/>
                <a:cs typeface="Arial"/>
              </a:rPr>
              <a:t> </a:t>
            </a:r>
            <a:r>
              <a:rPr sz="3200" spc="-5" dirty="0">
                <a:latin typeface="Arial"/>
                <a:cs typeface="Arial"/>
              </a:rPr>
              <a:t>complete.</a:t>
            </a:r>
            <a:endParaRPr sz="3200" dirty="0">
              <a:latin typeface="Arial"/>
              <a:cs typeface="Arial"/>
            </a:endParaRPr>
          </a:p>
          <a:p>
            <a:pPr>
              <a:lnSpc>
                <a:spcPct val="100000"/>
              </a:lnSpc>
              <a:spcBef>
                <a:spcPts val="45"/>
              </a:spcBef>
            </a:pPr>
            <a:endParaRPr sz="3300" dirty="0">
              <a:latin typeface="Times New Roman"/>
              <a:cs typeface="Times New Roman"/>
            </a:endParaRPr>
          </a:p>
          <a:p>
            <a:pPr marL="353695" marR="149860" indent="109220">
              <a:lnSpc>
                <a:spcPct val="100000"/>
              </a:lnSpc>
            </a:pPr>
            <a:r>
              <a:rPr sz="3200" dirty="0">
                <a:latin typeface="Arial"/>
                <a:cs typeface="Arial"/>
              </a:rPr>
              <a:t>It typically </a:t>
            </a:r>
            <a:r>
              <a:rPr sz="3200" spc="-5" dirty="0">
                <a:latin typeface="Arial"/>
                <a:cs typeface="Arial"/>
              </a:rPr>
              <a:t>represents </a:t>
            </a:r>
            <a:r>
              <a:rPr sz="3200" dirty="0">
                <a:latin typeface="Arial"/>
                <a:cs typeface="Arial"/>
              </a:rPr>
              <a:t>a </a:t>
            </a:r>
            <a:r>
              <a:rPr sz="3200" spc="-5" dirty="0">
                <a:latin typeface="Arial"/>
                <a:cs typeface="Arial"/>
              </a:rPr>
              <a:t>contract  between </a:t>
            </a:r>
            <a:r>
              <a:rPr sz="3200" dirty="0">
                <a:latin typeface="Arial"/>
                <a:cs typeface="Arial"/>
              </a:rPr>
              <a:t>the researcher </a:t>
            </a:r>
            <a:r>
              <a:rPr sz="3200" spc="-5" dirty="0">
                <a:latin typeface="Arial"/>
                <a:cs typeface="Arial"/>
              </a:rPr>
              <a:t>and the</a:t>
            </a:r>
            <a:r>
              <a:rPr sz="3200" spc="-110" dirty="0">
                <a:latin typeface="Arial"/>
                <a:cs typeface="Arial"/>
              </a:rPr>
              <a:t> </a:t>
            </a:r>
            <a:r>
              <a:rPr sz="3200" spc="-5" dirty="0">
                <a:latin typeface="Arial"/>
                <a:cs typeface="Arial"/>
              </a:rPr>
              <a:t>client</a:t>
            </a:r>
            <a:r>
              <a:rPr sz="2400" spc="-5" dirty="0">
                <a:latin typeface="Arial"/>
                <a:cs typeface="Arial"/>
              </a:rPr>
              <a:t>.</a:t>
            </a:r>
            <a:endParaRPr sz="2400" dirty="0">
              <a:latin typeface="Arial"/>
              <a:cs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1252"/>
            <a:ext cx="9143999" cy="10261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2387" y="0"/>
            <a:ext cx="4741612" cy="599315"/>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187" cy="1019937"/>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844" y="52959"/>
            <a:ext cx="9145606" cy="900811"/>
          </a:xfrm>
          <a:prstGeom prst="rect">
            <a:avLst/>
          </a:prstGeom>
          <a:blipFill>
            <a:blip r:embed="rId6" cstate="print"/>
            <a:stretch>
              <a:fillRect/>
            </a:stretch>
          </a:blipFill>
        </p:spPr>
        <p:txBody>
          <a:bodyPr wrap="square" lIns="0" tIns="0" rIns="0" bIns="0" rtlCol="0"/>
          <a:lstStyle/>
          <a:p>
            <a:endParaRPr/>
          </a:p>
        </p:txBody>
      </p:sp>
      <p:sp>
        <p:nvSpPr>
          <p:cNvPr id="8" name="object 8"/>
          <p:cNvSpPr/>
          <p:nvPr/>
        </p:nvSpPr>
        <p:spPr>
          <a:xfrm>
            <a:off x="5192267" y="82296"/>
            <a:ext cx="966215" cy="1394459"/>
          </a:xfrm>
          <a:prstGeom prst="rect">
            <a:avLst/>
          </a:prstGeom>
          <a:blipFill>
            <a:blip r:embed="rId7" cstate="print"/>
            <a:stretch>
              <a:fillRect/>
            </a:stretch>
          </a:blipFill>
        </p:spPr>
        <p:txBody>
          <a:bodyPr wrap="square" lIns="0" tIns="0" rIns="0" bIns="0" rtlCol="0"/>
          <a:lstStyle/>
          <a:p>
            <a:endParaRPr/>
          </a:p>
        </p:txBody>
      </p:sp>
      <p:sp>
        <p:nvSpPr>
          <p:cNvPr id="9" name="object 9"/>
          <p:cNvSpPr txBox="1">
            <a:spLocks noGrp="1"/>
          </p:cNvSpPr>
          <p:nvPr>
            <p:ph type="title"/>
          </p:nvPr>
        </p:nvSpPr>
        <p:spPr>
          <a:xfrm>
            <a:off x="892543" y="503364"/>
            <a:ext cx="4745355" cy="788670"/>
          </a:xfrm>
          <a:prstGeom prst="rect">
            <a:avLst/>
          </a:prstGeom>
        </p:spPr>
        <p:txBody>
          <a:bodyPr vert="horz" wrap="square" lIns="0" tIns="13335" rIns="0" bIns="0" rtlCol="0">
            <a:spAutoFit/>
          </a:bodyPr>
          <a:lstStyle/>
          <a:p>
            <a:pPr marL="12700">
              <a:lnSpc>
                <a:spcPct val="100000"/>
              </a:lnSpc>
              <a:spcBef>
                <a:spcPts val="105"/>
              </a:spcBef>
            </a:pPr>
            <a:r>
              <a:rPr sz="5000" spc="-380" dirty="0"/>
              <a:t>Research</a:t>
            </a:r>
            <a:r>
              <a:rPr sz="5000" spc="-330" dirty="0"/>
              <a:t> </a:t>
            </a:r>
            <a:r>
              <a:rPr sz="5000" spc="-265" dirty="0"/>
              <a:t>Proposal</a:t>
            </a:r>
            <a:endParaRPr sz="5000" dirty="0"/>
          </a:p>
        </p:txBody>
      </p:sp>
      <p:sp>
        <p:nvSpPr>
          <p:cNvPr id="10" name="object 10"/>
          <p:cNvSpPr txBox="1"/>
          <p:nvPr/>
        </p:nvSpPr>
        <p:spPr>
          <a:xfrm>
            <a:off x="609600" y="1676400"/>
            <a:ext cx="6993255" cy="4756785"/>
          </a:xfrm>
          <a:prstGeom prst="rect">
            <a:avLst/>
          </a:prstGeom>
        </p:spPr>
        <p:txBody>
          <a:bodyPr vert="horz" wrap="square" lIns="0" tIns="12700" rIns="0" bIns="0" rtlCol="0">
            <a:spAutoFit/>
          </a:bodyPr>
          <a:lstStyle/>
          <a:p>
            <a:pPr marL="469900" marR="5080" indent="-457200">
              <a:lnSpc>
                <a:spcPct val="110000"/>
              </a:lnSpc>
              <a:spcBef>
                <a:spcPts val="100"/>
              </a:spcBef>
              <a:buAutoNum type="arabicPeriod"/>
              <a:tabLst>
                <a:tab pos="469900" algn="l"/>
              </a:tabLst>
            </a:pPr>
            <a:r>
              <a:rPr sz="3200" spc="-5" dirty="0">
                <a:solidFill>
                  <a:srgbClr val="000066"/>
                </a:solidFill>
                <a:latin typeface="Tahoma"/>
                <a:cs typeface="Tahoma"/>
              </a:rPr>
              <a:t>Identifies </a:t>
            </a:r>
            <a:r>
              <a:rPr sz="3200" dirty="0">
                <a:solidFill>
                  <a:srgbClr val="000066"/>
                </a:solidFill>
                <a:latin typeface="Tahoma"/>
                <a:cs typeface="Tahoma"/>
              </a:rPr>
              <a:t>and </a:t>
            </a:r>
            <a:r>
              <a:rPr sz="3200" spc="-5" dirty="0">
                <a:solidFill>
                  <a:srgbClr val="000066"/>
                </a:solidFill>
                <a:latin typeface="Tahoma"/>
                <a:cs typeface="Tahoma"/>
              </a:rPr>
              <a:t>defines </a:t>
            </a:r>
            <a:r>
              <a:rPr sz="3200" dirty="0">
                <a:solidFill>
                  <a:srgbClr val="000066"/>
                </a:solidFill>
                <a:latin typeface="Tahoma"/>
                <a:cs typeface="Tahoma"/>
              </a:rPr>
              <a:t>problem to be  </a:t>
            </a:r>
            <a:r>
              <a:rPr sz="3200" spc="-5" dirty="0">
                <a:solidFill>
                  <a:srgbClr val="000066"/>
                </a:solidFill>
                <a:latin typeface="Tahoma"/>
                <a:cs typeface="Tahoma"/>
              </a:rPr>
              <a:t>investigated.</a:t>
            </a:r>
            <a:endParaRPr sz="3200" dirty="0">
              <a:latin typeface="Tahoma"/>
              <a:cs typeface="Tahoma"/>
            </a:endParaRPr>
          </a:p>
          <a:p>
            <a:pPr marL="469900" marR="102235" indent="-457200">
              <a:lnSpc>
                <a:spcPct val="110000"/>
              </a:lnSpc>
              <a:spcBef>
                <a:spcPts val="1150"/>
              </a:spcBef>
              <a:buAutoNum type="arabicPeriod"/>
              <a:tabLst>
                <a:tab pos="469900" algn="l"/>
              </a:tabLst>
            </a:pPr>
            <a:r>
              <a:rPr sz="3200" dirty="0">
                <a:solidFill>
                  <a:srgbClr val="000066"/>
                </a:solidFill>
                <a:latin typeface="Tahoma"/>
                <a:cs typeface="Tahoma"/>
              </a:rPr>
              <a:t>Outlines the approach and</a:t>
            </a:r>
            <a:r>
              <a:rPr sz="3200" spc="-80" dirty="0">
                <a:solidFill>
                  <a:srgbClr val="000066"/>
                </a:solidFill>
                <a:latin typeface="Tahoma"/>
                <a:cs typeface="Tahoma"/>
              </a:rPr>
              <a:t> </a:t>
            </a:r>
            <a:r>
              <a:rPr sz="3200" spc="-5" dirty="0">
                <a:solidFill>
                  <a:srgbClr val="000066"/>
                </a:solidFill>
                <a:latin typeface="Tahoma"/>
                <a:cs typeface="Tahoma"/>
              </a:rPr>
              <a:t>methods  the researcher will </a:t>
            </a:r>
            <a:r>
              <a:rPr sz="3200" dirty="0">
                <a:solidFill>
                  <a:srgbClr val="000066"/>
                </a:solidFill>
                <a:latin typeface="Tahoma"/>
                <a:cs typeface="Tahoma"/>
              </a:rPr>
              <a:t>use.</a:t>
            </a:r>
            <a:endParaRPr sz="3200" dirty="0">
              <a:latin typeface="Tahoma"/>
              <a:cs typeface="Tahoma"/>
            </a:endParaRPr>
          </a:p>
          <a:p>
            <a:pPr marL="469900" marR="344805" indent="-457200">
              <a:lnSpc>
                <a:spcPct val="110000"/>
              </a:lnSpc>
              <a:spcBef>
                <a:spcPts val="1155"/>
              </a:spcBef>
              <a:buAutoNum type="arabicPeriod"/>
              <a:tabLst>
                <a:tab pos="469900" algn="l"/>
              </a:tabLst>
            </a:pPr>
            <a:r>
              <a:rPr sz="3200" dirty="0">
                <a:solidFill>
                  <a:srgbClr val="000066"/>
                </a:solidFill>
                <a:latin typeface="Tahoma"/>
                <a:cs typeface="Tahoma"/>
              </a:rPr>
              <a:t>Specifies the </a:t>
            </a:r>
            <a:r>
              <a:rPr sz="3200" spc="-5" dirty="0">
                <a:solidFill>
                  <a:srgbClr val="000066"/>
                </a:solidFill>
                <a:latin typeface="Tahoma"/>
                <a:cs typeface="Tahoma"/>
              </a:rPr>
              <a:t>deliverables </a:t>
            </a:r>
            <a:r>
              <a:rPr sz="3200" spc="-10" dirty="0">
                <a:solidFill>
                  <a:srgbClr val="000066"/>
                </a:solidFill>
                <a:latin typeface="Tahoma"/>
                <a:cs typeface="Tahoma"/>
              </a:rPr>
              <a:t>from </a:t>
            </a:r>
            <a:r>
              <a:rPr sz="3200" spc="-5" dirty="0">
                <a:solidFill>
                  <a:srgbClr val="000066"/>
                </a:solidFill>
                <a:latin typeface="Tahoma"/>
                <a:cs typeface="Tahoma"/>
              </a:rPr>
              <a:t>the  project.</a:t>
            </a:r>
            <a:endParaRPr sz="3200" dirty="0">
              <a:latin typeface="Tahoma"/>
              <a:cs typeface="Tahoma"/>
            </a:endParaRPr>
          </a:p>
          <a:p>
            <a:pPr marL="469900" marR="76200" indent="-457200">
              <a:lnSpc>
                <a:spcPct val="110000"/>
              </a:lnSpc>
              <a:spcBef>
                <a:spcPts val="1155"/>
              </a:spcBef>
              <a:buAutoNum type="arabicPeriod"/>
              <a:tabLst>
                <a:tab pos="469900" algn="l"/>
              </a:tabLst>
            </a:pPr>
            <a:r>
              <a:rPr sz="3200" spc="-5" dirty="0">
                <a:solidFill>
                  <a:srgbClr val="000066"/>
                </a:solidFill>
                <a:latin typeface="Tahoma"/>
                <a:cs typeface="Tahoma"/>
              </a:rPr>
              <a:t>Includes </a:t>
            </a:r>
            <a:r>
              <a:rPr sz="3200" dirty="0">
                <a:solidFill>
                  <a:srgbClr val="000066"/>
                </a:solidFill>
                <a:latin typeface="Tahoma"/>
                <a:cs typeface="Tahoma"/>
              </a:rPr>
              <a:t>a budget and timetable </a:t>
            </a:r>
            <a:r>
              <a:rPr sz="3200" spc="-10" dirty="0">
                <a:solidFill>
                  <a:srgbClr val="000066"/>
                </a:solidFill>
                <a:latin typeface="Tahoma"/>
                <a:cs typeface="Tahoma"/>
              </a:rPr>
              <a:t>for  </a:t>
            </a:r>
            <a:r>
              <a:rPr sz="3200" spc="-5" dirty="0">
                <a:solidFill>
                  <a:srgbClr val="000066"/>
                </a:solidFill>
                <a:latin typeface="Tahoma"/>
                <a:cs typeface="Tahoma"/>
              </a:rPr>
              <a:t>completion </a:t>
            </a:r>
            <a:r>
              <a:rPr sz="3200" dirty="0">
                <a:solidFill>
                  <a:srgbClr val="000066"/>
                </a:solidFill>
                <a:latin typeface="Tahoma"/>
                <a:cs typeface="Tahoma"/>
              </a:rPr>
              <a:t>of </a:t>
            </a:r>
            <a:r>
              <a:rPr sz="3200" spc="-5" dirty="0">
                <a:solidFill>
                  <a:srgbClr val="000066"/>
                </a:solidFill>
                <a:latin typeface="Tahoma"/>
                <a:cs typeface="Tahoma"/>
              </a:rPr>
              <a:t>the</a:t>
            </a:r>
            <a:r>
              <a:rPr sz="3200" dirty="0">
                <a:solidFill>
                  <a:srgbClr val="000066"/>
                </a:solidFill>
                <a:latin typeface="Tahoma"/>
                <a:cs typeface="Tahoma"/>
              </a:rPr>
              <a:t> </a:t>
            </a:r>
            <a:r>
              <a:rPr sz="3200" spc="-5" dirty="0">
                <a:solidFill>
                  <a:srgbClr val="000066"/>
                </a:solidFill>
                <a:latin typeface="Tahoma"/>
                <a:cs typeface="Tahoma"/>
              </a:rPr>
              <a:t>project.</a:t>
            </a:r>
            <a:endParaRPr sz="3200" dirty="0">
              <a:latin typeface="Tahoma"/>
              <a:cs typeface="Tahoma"/>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771</TotalTime>
  <Words>1919</Words>
  <Application>Microsoft Office PowerPoint</Application>
  <PresentationFormat>On-screen Show (4:3)</PresentationFormat>
  <Paragraphs>369</Paragraphs>
  <Slides>44</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44</vt:i4>
      </vt:variant>
    </vt:vector>
  </HeadingPairs>
  <TitlesOfParts>
    <vt:vector size="56" baseType="lpstr">
      <vt:lpstr>Algerian</vt:lpstr>
      <vt:lpstr>Andalus</vt:lpstr>
      <vt:lpstr>Arial</vt:lpstr>
      <vt:lpstr>Georgia</vt:lpstr>
      <vt:lpstr>Lucida Sans Unicode</vt:lpstr>
      <vt:lpstr>Symbol</vt:lpstr>
      <vt:lpstr>Tahoma</vt:lpstr>
      <vt:lpstr>Times New Roman</vt:lpstr>
      <vt:lpstr>Verdana</vt:lpstr>
      <vt:lpstr>Wingdings 2</vt:lpstr>
      <vt:lpstr>Wingdings 3</vt:lpstr>
      <vt:lpstr>Concourse</vt:lpstr>
      <vt:lpstr>PowerPoint Presentation</vt:lpstr>
      <vt:lpstr>RESEARCH </vt:lpstr>
      <vt:lpstr>RESEARCH </vt:lpstr>
      <vt:lpstr>Researcher benefits</vt:lpstr>
      <vt:lpstr>Client benefits</vt:lpstr>
      <vt:lpstr>RESEARCH PROCESS</vt:lpstr>
      <vt:lpstr>The Research Proposal</vt:lpstr>
      <vt:lpstr>Research Proposal</vt:lpstr>
      <vt:lpstr>Research Proposal</vt:lpstr>
      <vt:lpstr>PowerPoint Presentation</vt:lpstr>
      <vt:lpstr>PowerPoint Presentation</vt:lpstr>
      <vt:lpstr>ACADEMIC  RESEARCH</vt:lpstr>
      <vt:lpstr>Writing a good research questions</vt:lpstr>
      <vt:lpstr>Sample Research Question</vt:lpstr>
      <vt:lpstr>Sample Research Question</vt:lpstr>
      <vt:lpstr>Sample Research Question</vt:lpstr>
      <vt:lpstr>RESEARCH QUESTION</vt:lpstr>
      <vt:lpstr>RESEARCH QUESTION</vt:lpstr>
      <vt:lpstr>PowerPoint Presentation</vt:lpstr>
      <vt:lpstr>Literature Review</vt:lpstr>
      <vt:lpstr>Literature Review</vt:lpstr>
      <vt:lpstr>Literature Review</vt:lpstr>
      <vt:lpstr>LITERATURE REVIEW </vt:lpstr>
      <vt:lpstr>PowerPoint Presentation</vt:lpstr>
      <vt:lpstr>Structure of the Paper</vt:lpstr>
      <vt:lpstr>Structure of the Paper</vt:lpstr>
      <vt:lpstr>Structure of the Paper</vt:lpstr>
      <vt:lpstr>Structure of the Paper</vt:lpstr>
      <vt:lpstr>Structure of the Paper</vt:lpstr>
      <vt:lpstr>Structure of the Paper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Introduction </vt:lpstr>
      <vt:lpstr>                    Components of Pearson Correlation </vt:lpstr>
      <vt:lpstr>PowerPoint Presentation</vt:lpstr>
      <vt:lpstr>Rule of Thumbs </vt:lpstr>
      <vt:lpstr>  Inferential Statistics </vt:lpstr>
      <vt:lpstr>        How to Run Pearson Correlation Analysis in SPSS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TQM AND CUSTOMER SATISFACTION:  FINDINGS FROM A PUBLIC SERVICE SECTOR  IN MALAYSIA</dc:title>
  <dc:creator>fpp</dc:creator>
  <cp:lastModifiedBy>chuan hchuan</cp:lastModifiedBy>
  <cp:revision>40</cp:revision>
  <dcterms:created xsi:type="dcterms:W3CDTF">2019-11-29T11:03:21Z</dcterms:created>
  <dcterms:modified xsi:type="dcterms:W3CDTF">2020-04-09T07:53:59Z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2016-04-07T00:00:00Z</vt:filetime>
  </property>
  <property fmtid="{D5CDD505-2E9C-101B-9397-08002B2CF9AE}" pid="3" name="Creator">
    <vt:lpwstr>Microsoft® PowerPoint® 2010</vt:lpwstr>
  </property>
  <property fmtid="{D5CDD505-2E9C-101B-9397-08002B2CF9AE}" pid="4" name="LastSaved">
    <vt:filetime>2019-11-29T00:00:00Z</vt:filetime>
  </property>
</Properties>
</file>