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9" r:id="rId2"/>
    <p:sldId id="260" r:id="rId3"/>
    <p:sldId id="273" r:id="rId4"/>
    <p:sldId id="274" r:id="rId5"/>
    <p:sldId id="275" r:id="rId6"/>
    <p:sldId id="276" r:id="rId7"/>
    <p:sldId id="261" r:id="rId8"/>
    <p:sldId id="277" r:id="rId9"/>
    <p:sldId id="263" r:id="rId10"/>
    <p:sldId id="265" r:id="rId11"/>
    <p:sldId id="262" r:id="rId12"/>
    <p:sldId id="264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80" r:id="rId21"/>
    <p:sldId id="281" r:id="rId22"/>
    <p:sldId id="282" r:id="rId23"/>
    <p:sldId id="285" r:id="rId24"/>
    <p:sldId id="278" r:id="rId25"/>
    <p:sldId id="279" r:id="rId26"/>
    <p:sldId id="283" r:id="rId27"/>
    <p:sldId id="284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3" d="100"/>
          <a:sy n="93" d="100"/>
        </p:scale>
        <p:origin x="1162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4A5B97-CF5D-4A98-97A9-CCC9801FDF31}" type="datetimeFigureOut">
              <a:rPr lang="en-US" smtClean="0"/>
              <a:pPr/>
              <a:t>11/11/2021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4077B-FFC0-4E42-B124-A8C434BDB4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251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 userDrawn="1"/>
        </p:nvCxnSpPr>
        <p:spPr>
          <a:xfrm>
            <a:off x="457200" y="914400"/>
            <a:ext cx="82296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200" y="228600"/>
            <a:ext cx="8229600" cy="609600"/>
          </a:xfrm>
        </p:spPr>
        <p:txBody>
          <a:bodyPr lIns="0" tIns="0" rIns="0" bIns="0" anchor="ctr" anchorCtr="1"/>
          <a:lstStyle>
            <a:lvl1pPr algn="ctr"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2A122-6F73-4469-A3C3-A95ECB1123E9}" type="datetime1">
              <a:rPr lang="en-US" smtClean="0"/>
              <a:pPr/>
              <a:t>11/11/2021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Biostatistics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565AB-DA17-4DE4-847C-8EF9364EAA2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2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3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4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5.w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9.wmf"/><Relationship Id="rId4" Type="http://schemas.openxmlformats.org/officeDocument/2006/relationships/oleObject" Target="../embeddings/oleObject5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31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3352800" y="6481482"/>
            <a:ext cx="2438400" cy="320675"/>
          </a:xfrm>
        </p:spPr>
        <p:txBody>
          <a:bodyPr/>
          <a:lstStyle/>
          <a:p>
            <a:r>
              <a:rPr lang="en-US" dirty="0"/>
              <a:t>ME 215: </a:t>
            </a:r>
            <a:fld id="{A4AF66D9-904C-4350-92C6-AD6CC055A3B7}" type="datetime1">
              <a:rPr lang="en-US" smtClean="0"/>
              <a:pPr/>
              <a:t>11/11/2021</a:t>
            </a:fld>
            <a:r>
              <a:rPr lang="en-US" dirty="0"/>
              <a:t> - </a:t>
            </a:r>
            <a:fld id="{E5F565AB-DA17-4DE4-847C-8EF9364EAA2D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System Reliability</a:t>
            </a:r>
          </a:p>
        </p:txBody>
      </p:sp>
      <p:pic>
        <p:nvPicPr>
          <p:cNvPr id="4" name="Picture 133"/>
          <p:cNvPicPr>
            <a:picLocks noChangeAspect="1" noChangeArrowheads="1"/>
          </p:cNvPicPr>
          <p:nvPr/>
        </p:nvPicPr>
        <p:blipFill>
          <a:blip r:embed="rId2" cstate="print"/>
          <a:srcRect t="2377" r="25385"/>
          <a:stretch>
            <a:fillRect/>
          </a:stretch>
        </p:blipFill>
        <p:spPr>
          <a:xfrm>
            <a:off x="455612" y="1005840"/>
            <a:ext cx="8229600" cy="4877094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3352800" y="6481482"/>
            <a:ext cx="2438400" cy="320675"/>
          </a:xfrm>
        </p:spPr>
        <p:txBody>
          <a:bodyPr/>
          <a:lstStyle/>
          <a:p>
            <a:r>
              <a:rPr lang="en-US" dirty="0"/>
              <a:t>ME 215 : </a:t>
            </a:r>
            <a:fld id="{A4AF66D9-904C-4350-92C6-AD6CC055A3B7}" type="datetime1">
              <a:rPr lang="en-US" smtClean="0"/>
              <a:pPr/>
              <a:t>11/11/2021</a:t>
            </a:fld>
            <a:r>
              <a:rPr lang="en-US" dirty="0"/>
              <a:t> - </a:t>
            </a:r>
            <a:fld id="{E5F565AB-DA17-4DE4-847C-8EF9364EAA2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System </a:t>
            </a:r>
            <a:r>
              <a:rPr lang="en-US" dirty="0">
                <a:latin typeface="Arial" charset="0"/>
              </a:rPr>
              <a:t>Reliability</a:t>
            </a:r>
            <a:endParaRPr lang="en-US" dirty="0"/>
          </a:p>
        </p:txBody>
      </p: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455613" y="1005840"/>
            <a:ext cx="8231187" cy="4783137"/>
            <a:chOff x="287" y="697"/>
            <a:chExt cx="5185" cy="3013"/>
          </a:xfrm>
        </p:grpSpPr>
        <p:pic>
          <p:nvPicPr>
            <p:cNvPr id="5" name="Picture 1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7" y="710"/>
              <a:ext cx="1213" cy="733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6" name="Picture 1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33" y="697"/>
              <a:ext cx="877" cy="805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7" name="Picture 1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341" y="1655"/>
              <a:ext cx="733" cy="805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8" name="Picture 1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90" y="2706"/>
              <a:ext cx="5182" cy="1004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9" name="Text Box 18"/>
            <p:cNvSpPr txBox="1">
              <a:spLocks noChangeArrowheads="1"/>
            </p:cNvSpPr>
            <p:nvPr/>
          </p:nvSpPr>
          <p:spPr bwMode="auto">
            <a:xfrm>
              <a:off x="2187" y="766"/>
              <a:ext cx="2015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2400">
                  <a:latin typeface="Arial" charset="0"/>
                </a:rPr>
                <a:t>cut sets: {1, 2, 4}; {3, 4}</a:t>
              </a:r>
            </a:p>
          </p:txBody>
        </p:sp>
        <p:sp>
          <p:nvSpPr>
            <p:cNvPr id="10" name="Text Box 19"/>
            <p:cNvSpPr txBox="1">
              <a:spLocks noChangeArrowheads="1"/>
            </p:cNvSpPr>
            <p:nvPr/>
          </p:nvSpPr>
          <p:spPr bwMode="auto">
            <a:xfrm>
              <a:off x="1923" y="1933"/>
              <a:ext cx="2292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2400">
                  <a:latin typeface="Arial" charset="0"/>
                </a:rPr>
                <a:t>path sets: {1, 3}; {2, 3}; {4}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3352800" y="6481482"/>
            <a:ext cx="2438400" cy="320675"/>
          </a:xfrm>
        </p:spPr>
        <p:txBody>
          <a:bodyPr/>
          <a:lstStyle/>
          <a:p>
            <a:r>
              <a:rPr lang="en-US" dirty="0"/>
              <a:t>ME 215 : </a:t>
            </a:r>
            <a:fld id="{A4AF66D9-904C-4350-92C6-AD6CC055A3B7}" type="datetime1">
              <a:rPr lang="en-US" smtClean="0"/>
              <a:pPr/>
              <a:t>11/11/2021</a:t>
            </a:fld>
            <a:r>
              <a:rPr lang="en-US" dirty="0"/>
              <a:t> - </a:t>
            </a:r>
            <a:fld id="{E5F565AB-DA17-4DE4-847C-8EF9364EAA2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System </a:t>
            </a:r>
            <a:r>
              <a:rPr lang="en-US" dirty="0">
                <a:latin typeface="Arial" charset="0"/>
              </a:rPr>
              <a:t>Reliability</a:t>
            </a:r>
            <a:endParaRPr lang="en-US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55613" y="1005840"/>
            <a:ext cx="1933575" cy="1052512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3352800" y="6481482"/>
            <a:ext cx="2438400" cy="320675"/>
          </a:xfrm>
        </p:spPr>
        <p:txBody>
          <a:bodyPr/>
          <a:lstStyle/>
          <a:p>
            <a:r>
              <a:rPr lang="en-US" dirty="0"/>
              <a:t>ME 215 : </a:t>
            </a:r>
            <a:fld id="{A4AF66D9-904C-4350-92C6-AD6CC055A3B7}" type="datetime1">
              <a:rPr lang="en-US" smtClean="0"/>
              <a:pPr/>
              <a:t>11/11/2021</a:t>
            </a:fld>
            <a:r>
              <a:rPr lang="en-US" dirty="0"/>
              <a:t> - </a:t>
            </a:r>
            <a:fld id="{E5F565AB-DA17-4DE4-847C-8EF9364EAA2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System </a:t>
            </a:r>
            <a:r>
              <a:rPr lang="en-US" dirty="0">
                <a:latin typeface="Arial" charset="0"/>
              </a:rPr>
              <a:t>Reliability</a:t>
            </a:r>
            <a:endParaRPr lang="en-US" dirty="0"/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455613" y="1005840"/>
            <a:ext cx="8226425" cy="1809750"/>
            <a:chOff x="287" y="720"/>
            <a:chExt cx="5182" cy="1140"/>
          </a:xfrm>
        </p:grpSpPr>
        <p:pic>
          <p:nvPicPr>
            <p:cNvPr id="5" name="Picture 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7" y="739"/>
              <a:ext cx="1218" cy="663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6" name="Picture 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68" y="960"/>
              <a:ext cx="737" cy="900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7" name="Picture 1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79" y="969"/>
              <a:ext cx="1990" cy="662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8" name="Text Box 14"/>
            <p:cNvSpPr txBox="1">
              <a:spLocks noChangeArrowheads="1"/>
            </p:cNvSpPr>
            <p:nvPr/>
          </p:nvSpPr>
          <p:spPr bwMode="auto">
            <a:xfrm>
              <a:off x="4084" y="729"/>
              <a:ext cx="73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2400">
                  <a:latin typeface="Arial" charset="0"/>
                </a:rPr>
                <a:t>cut sets:</a:t>
              </a:r>
            </a:p>
          </p:txBody>
        </p:sp>
        <p:sp>
          <p:nvSpPr>
            <p:cNvPr id="9" name="Text Box 15"/>
            <p:cNvSpPr txBox="1">
              <a:spLocks noChangeArrowheads="1"/>
            </p:cNvSpPr>
            <p:nvPr/>
          </p:nvSpPr>
          <p:spPr bwMode="auto">
            <a:xfrm>
              <a:off x="2108" y="720"/>
              <a:ext cx="863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2400">
                  <a:latin typeface="Arial" charset="0"/>
                </a:rPr>
                <a:t>path sets:</a:t>
              </a:r>
            </a:p>
          </p:txBody>
        </p:sp>
      </p:grpSp>
      <p:pic>
        <p:nvPicPr>
          <p:cNvPr id="10" name="Picture 1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455613" y="3611563"/>
            <a:ext cx="8226425" cy="1477962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3352800" y="6481482"/>
            <a:ext cx="2438400" cy="320675"/>
          </a:xfrm>
        </p:spPr>
        <p:txBody>
          <a:bodyPr/>
          <a:lstStyle/>
          <a:p>
            <a:r>
              <a:rPr lang="en-US" dirty="0"/>
              <a:t>ME 215 : </a:t>
            </a:r>
            <a:fld id="{A4AF66D9-904C-4350-92C6-AD6CC055A3B7}" type="datetime1">
              <a:rPr lang="en-US" smtClean="0"/>
              <a:pPr/>
              <a:t>11/11/2021</a:t>
            </a:fld>
            <a:r>
              <a:rPr lang="en-US" dirty="0"/>
              <a:t> - </a:t>
            </a:r>
            <a:fld id="{E5F565AB-DA17-4DE4-847C-8EF9364EAA2D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System </a:t>
            </a:r>
            <a:r>
              <a:rPr lang="en-US" dirty="0">
                <a:latin typeface="Arial" charset="0"/>
              </a:rPr>
              <a:t>Reliability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 t="2594" r="22461"/>
          <a:stretch>
            <a:fillRect/>
          </a:stretch>
        </p:blipFill>
        <p:spPr>
          <a:xfrm>
            <a:off x="455613" y="1005840"/>
            <a:ext cx="8226425" cy="4902200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3352800" y="6481482"/>
            <a:ext cx="2438400" cy="320675"/>
          </a:xfrm>
        </p:spPr>
        <p:txBody>
          <a:bodyPr/>
          <a:lstStyle/>
          <a:p>
            <a:r>
              <a:rPr lang="en-US" dirty="0"/>
              <a:t>ME 215 : </a:t>
            </a:r>
            <a:fld id="{A4AF66D9-904C-4350-92C6-AD6CC055A3B7}" type="datetime1">
              <a:rPr lang="en-US" smtClean="0"/>
              <a:pPr/>
              <a:t>11/11/2021</a:t>
            </a:fld>
            <a:r>
              <a:rPr lang="en-US" dirty="0"/>
              <a:t> - </a:t>
            </a:r>
            <a:fld id="{E5F565AB-DA17-4DE4-847C-8EF9364EAA2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System </a:t>
            </a:r>
            <a:r>
              <a:rPr lang="en-US" dirty="0">
                <a:latin typeface="Arial" charset="0"/>
              </a:rPr>
              <a:t>Reliability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55613" y="1005840"/>
            <a:ext cx="1849437" cy="1277937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3352800" y="6481482"/>
            <a:ext cx="2438400" cy="320675"/>
          </a:xfrm>
        </p:spPr>
        <p:txBody>
          <a:bodyPr/>
          <a:lstStyle/>
          <a:p>
            <a:r>
              <a:rPr lang="en-US" dirty="0"/>
              <a:t>ME 215 : </a:t>
            </a:r>
            <a:fld id="{A4AF66D9-904C-4350-92C6-AD6CC055A3B7}" type="datetime1">
              <a:rPr lang="en-US" smtClean="0"/>
              <a:pPr/>
              <a:t>11/11/2021</a:t>
            </a:fld>
            <a:r>
              <a:rPr lang="en-US" dirty="0"/>
              <a:t> - </a:t>
            </a:r>
            <a:fld id="{E5F565AB-DA17-4DE4-847C-8EF9364EAA2D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System </a:t>
            </a:r>
            <a:r>
              <a:rPr lang="en-US" dirty="0">
                <a:latin typeface="Arial" charset="0"/>
              </a:rPr>
              <a:t>Reliability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55613" y="1005840"/>
            <a:ext cx="1849437" cy="1277937"/>
          </a:xfrm>
          <a:prstGeom prst="rect">
            <a:avLst/>
          </a:prstGeom>
          <a:noFill/>
          <a:ln/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55613" y="2493963"/>
            <a:ext cx="1698625" cy="1735137"/>
          </a:xfrm>
          <a:prstGeom prst="rect">
            <a:avLst/>
          </a:prstGeom>
          <a:noFill/>
          <a:ln/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55613" y="4489450"/>
            <a:ext cx="3144837" cy="1277938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3352800" y="6481482"/>
            <a:ext cx="2438400" cy="320675"/>
          </a:xfrm>
        </p:spPr>
        <p:txBody>
          <a:bodyPr/>
          <a:lstStyle/>
          <a:p>
            <a:r>
              <a:rPr lang="en-US" dirty="0"/>
              <a:t>ME 215 : </a:t>
            </a:r>
            <a:fld id="{A4AF66D9-904C-4350-92C6-AD6CC055A3B7}" type="datetime1">
              <a:rPr lang="en-US" smtClean="0"/>
              <a:pPr/>
              <a:t>11/11/2021</a:t>
            </a:fld>
            <a:r>
              <a:rPr lang="en-US" dirty="0"/>
              <a:t> - </a:t>
            </a:r>
            <a:fld id="{E5F565AB-DA17-4DE4-847C-8EF9364EAA2D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System </a:t>
            </a:r>
            <a:r>
              <a:rPr lang="en-US" dirty="0">
                <a:latin typeface="Arial" charset="0"/>
              </a:rPr>
              <a:t>Reliability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r="33069" b="32786"/>
          <a:stretch/>
        </p:blipFill>
        <p:spPr>
          <a:xfrm>
            <a:off x="457200" y="1005840"/>
            <a:ext cx="7503549" cy="50292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3352800" y="6481482"/>
            <a:ext cx="2438400" cy="320675"/>
          </a:xfrm>
        </p:spPr>
        <p:txBody>
          <a:bodyPr/>
          <a:lstStyle/>
          <a:p>
            <a:r>
              <a:rPr lang="en-US" dirty="0"/>
              <a:t>ME 215 : </a:t>
            </a:r>
            <a:fld id="{A4AF66D9-904C-4350-92C6-AD6CC055A3B7}" type="datetime1">
              <a:rPr lang="en-US" smtClean="0"/>
              <a:pPr/>
              <a:t>11/11/2021</a:t>
            </a:fld>
            <a:r>
              <a:rPr lang="en-US" dirty="0"/>
              <a:t> - </a:t>
            </a:r>
            <a:fld id="{E5F565AB-DA17-4DE4-847C-8EF9364EAA2D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System </a:t>
            </a:r>
            <a:r>
              <a:rPr lang="en-US" dirty="0">
                <a:latin typeface="Arial" charset="0"/>
              </a:rPr>
              <a:t>Reliability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 t="2446" r="28000"/>
          <a:stretch>
            <a:fillRect/>
          </a:stretch>
        </p:blipFill>
        <p:spPr>
          <a:xfrm>
            <a:off x="455613" y="1005840"/>
            <a:ext cx="7924800" cy="4727575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3352800" y="6481482"/>
            <a:ext cx="2438400" cy="320675"/>
          </a:xfrm>
        </p:spPr>
        <p:txBody>
          <a:bodyPr/>
          <a:lstStyle/>
          <a:p>
            <a:r>
              <a:rPr lang="en-US" dirty="0"/>
              <a:t>ME 215 : </a:t>
            </a:r>
            <a:fld id="{A4AF66D9-904C-4350-92C6-AD6CC055A3B7}" type="datetime1">
              <a:rPr lang="en-US" smtClean="0"/>
              <a:pPr/>
              <a:t>11/11/2021</a:t>
            </a:fld>
            <a:r>
              <a:rPr lang="en-US" dirty="0"/>
              <a:t> - </a:t>
            </a:r>
            <a:fld id="{E5F565AB-DA17-4DE4-847C-8EF9364EAA2D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System </a:t>
            </a:r>
            <a:r>
              <a:rPr lang="en-US" dirty="0">
                <a:latin typeface="Arial" charset="0"/>
              </a:rPr>
              <a:t>Reliability</a:t>
            </a:r>
            <a:endParaRPr lang="en-US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 t="2458" r="23384"/>
          <a:stretch>
            <a:fillRect/>
          </a:stretch>
        </p:blipFill>
        <p:spPr>
          <a:xfrm>
            <a:off x="457200" y="1005840"/>
            <a:ext cx="8226425" cy="4587875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3352800" y="6481482"/>
            <a:ext cx="2438400" cy="320675"/>
          </a:xfrm>
        </p:spPr>
        <p:txBody>
          <a:bodyPr/>
          <a:lstStyle/>
          <a:p>
            <a:r>
              <a:rPr lang="en-US" dirty="0"/>
              <a:t>ME 215 : </a:t>
            </a:r>
            <a:fld id="{A4AF66D9-904C-4350-92C6-AD6CC055A3B7}" type="datetime1">
              <a:rPr lang="en-US" smtClean="0"/>
              <a:pPr/>
              <a:t>11/11/2021</a:t>
            </a:fld>
            <a:r>
              <a:rPr lang="en-US" dirty="0"/>
              <a:t> - </a:t>
            </a:r>
            <a:fld id="{E5F565AB-DA17-4DE4-847C-8EF9364EAA2D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System </a:t>
            </a:r>
            <a:r>
              <a:rPr lang="en-US" dirty="0">
                <a:latin typeface="Arial" charset="0"/>
              </a:rPr>
              <a:t>Reliability</a:t>
            </a:r>
            <a:endParaRPr lang="en-US" dirty="0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 t="7565" r="1270"/>
          <a:stretch>
            <a:fillRect/>
          </a:stretch>
        </p:blipFill>
        <p:spPr>
          <a:xfrm>
            <a:off x="454025" y="1005840"/>
            <a:ext cx="7185025" cy="4605338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3352800" y="6481482"/>
            <a:ext cx="2438400" cy="320675"/>
          </a:xfrm>
        </p:spPr>
        <p:txBody>
          <a:bodyPr/>
          <a:lstStyle/>
          <a:p>
            <a:r>
              <a:rPr lang="en-US" dirty="0"/>
              <a:t>ME 215 : </a:t>
            </a:r>
            <a:fld id="{A4AF66D9-904C-4350-92C6-AD6CC055A3B7}" type="datetime1">
              <a:rPr lang="en-US" smtClean="0"/>
              <a:pPr/>
              <a:t>11/11/2021</a:t>
            </a:fld>
            <a:r>
              <a:rPr lang="en-US" dirty="0"/>
              <a:t> - </a:t>
            </a:r>
            <a:fld id="{E5F565AB-DA17-4DE4-847C-8EF9364EAA2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System </a:t>
            </a:r>
            <a:r>
              <a:rPr lang="en-US" dirty="0">
                <a:latin typeface="Arial" charset="0"/>
              </a:rPr>
              <a:t>Reliability</a:t>
            </a:r>
            <a:endParaRPr lang="en-US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 t="2910" r="25999"/>
          <a:stretch>
            <a:fillRect/>
          </a:stretch>
        </p:blipFill>
        <p:spPr>
          <a:xfrm>
            <a:off x="455613" y="1005840"/>
            <a:ext cx="8226425" cy="4565650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3352800" y="6481482"/>
            <a:ext cx="2438400" cy="320675"/>
          </a:xfrm>
        </p:spPr>
        <p:txBody>
          <a:bodyPr/>
          <a:lstStyle/>
          <a:p>
            <a:r>
              <a:rPr lang="en-US"/>
              <a:t>ME 215: </a:t>
            </a:r>
            <a:fld id="{A4AF66D9-904C-4350-92C6-AD6CC055A3B7}" type="datetime1">
              <a:rPr lang="en-US" smtClean="0"/>
              <a:pPr/>
              <a:t>11/11/2021</a:t>
            </a:fld>
            <a:r>
              <a:rPr lang="en-US"/>
              <a:t> - </a:t>
            </a:r>
            <a:fld id="{E5F565AB-DA17-4DE4-847C-8EF9364EAA2D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Binomial Distribution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0818761"/>
              </p:ext>
            </p:extLst>
          </p:nvPr>
        </p:nvGraphicFramePr>
        <p:xfrm>
          <a:off x="457200" y="990599"/>
          <a:ext cx="6324600" cy="5117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Equation" r:id="rId3" imgW="3327120" imgH="2692080" progId="Equation.3">
                  <p:embed/>
                </p:oleObj>
              </mc:Choice>
              <mc:Fallback>
                <p:oleObj name="Equation" r:id="rId3" imgW="3327120" imgH="26920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200" y="990599"/>
                        <a:ext cx="6324600" cy="5117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544471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3352800" y="6481482"/>
            <a:ext cx="2438400" cy="320675"/>
          </a:xfrm>
        </p:spPr>
        <p:txBody>
          <a:bodyPr/>
          <a:lstStyle/>
          <a:p>
            <a:r>
              <a:rPr lang="en-US"/>
              <a:t>ME 215: </a:t>
            </a:r>
            <a:fld id="{A4AF66D9-904C-4350-92C6-AD6CC055A3B7}" type="datetime1">
              <a:rPr lang="en-US" smtClean="0"/>
              <a:pPr/>
              <a:t>11/11/2021</a:t>
            </a:fld>
            <a:r>
              <a:rPr lang="en-US"/>
              <a:t> - </a:t>
            </a:r>
            <a:fld id="{E5F565AB-DA17-4DE4-847C-8EF9364EAA2D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Pascal’s Triangle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914400"/>
            <a:ext cx="8229600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Originally developed by the ancient Chinese</a:t>
            </a: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Blaise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Pascal was first person to analyze the triangle 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3140094"/>
              </p:ext>
            </p:extLst>
          </p:nvPr>
        </p:nvGraphicFramePr>
        <p:xfrm>
          <a:off x="461128" y="1636038"/>
          <a:ext cx="8227984" cy="4383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Equation" r:id="rId3" imgW="4647960" imgH="2476440" progId="Equation.3">
                  <p:embed/>
                </p:oleObj>
              </mc:Choice>
              <mc:Fallback>
                <p:oleObj name="Equation" r:id="rId3" imgW="4647960" imgH="24764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1128" y="1636038"/>
                        <a:ext cx="8227984" cy="43837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745433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3352800" y="6481482"/>
            <a:ext cx="2438400" cy="320675"/>
          </a:xfrm>
        </p:spPr>
        <p:txBody>
          <a:bodyPr/>
          <a:lstStyle/>
          <a:p>
            <a:r>
              <a:rPr lang="en-US"/>
              <a:t>ME 215: </a:t>
            </a:r>
            <a:fld id="{A4AF66D9-904C-4350-92C6-AD6CC055A3B7}" type="datetime1">
              <a:rPr lang="en-US" smtClean="0"/>
              <a:pPr/>
              <a:t>11/11/2021</a:t>
            </a:fld>
            <a:r>
              <a:rPr lang="en-US"/>
              <a:t> - </a:t>
            </a:r>
            <a:fld id="{E5F565AB-DA17-4DE4-847C-8EF9364EAA2D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Binomial Distribution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1366852"/>
              </p:ext>
            </p:extLst>
          </p:nvPr>
        </p:nvGraphicFramePr>
        <p:xfrm>
          <a:off x="457200" y="990599"/>
          <a:ext cx="8229600" cy="2751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Equation" r:id="rId3" imgW="4444920" imgH="1485720" progId="Equation.3">
                  <p:embed/>
                </p:oleObj>
              </mc:Choice>
              <mc:Fallback>
                <p:oleObj name="Equation" r:id="rId3" imgW="4444920" imgH="14857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200" y="990599"/>
                        <a:ext cx="8229600" cy="2751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246408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3352800" y="6481482"/>
            <a:ext cx="2438400" cy="320675"/>
          </a:xfrm>
        </p:spPr>
        <p:txBody>
          <a:bodyPr/>
          <a:lstStyle/>
          <a:p>
            <a:r>
              <a:rPr lang="en-US"/>
              <a:t>ME 215: </a:t>
            </a:r>
            <a:fld id="{A4AF66D9-904C-4350-92C6-AD6CC055A3B7}" type="datetime1">
              <a:rPr lang="en-US" smtClean="0"/>
              <a:pPr/>
              <a:t>11/11/2021</a:t>
            </a:fld>
            <a:r>
              <a:rPr lang="en-US"/>
              <a:t> - </a:t>
            </a:r>
            <a:fld id="{E5F565AB-DA17-4DE4-847C-8EF9364EAA2D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Binomial Distribution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1383727"/>
              </p:ext>
            </p:extLst>
          </p:nvPr>
        </p:nvGraphicFramePr>
        <p:xfrm>
          <a:off x="457199" y="990600"/>
          <a:ext cx="8262571" cy="480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3" name="Equation" r:id="rId3" imgW="4546440" imgH="2641320" progId="Equation.3">
                  <p:embed/>
                </p:oleObj>
              </mc:Choice>
              <mc:Fallback>
                <p:oleObj name="Equation" r:id="rId3" imgW="4546440" imgH="26413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199" y="990600"/>
                        <a:ext cx="8262571" cy="4800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109066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3352800" y="6481482"/>
            <a:ext cx="2438400" cy="320675"/>
          </a:xfrm>
        </p:spPr>
        <p:txBody>
          <a:bodyPr/>
          <a:lstStyle/>
          <a:p>
            <a:r>
              <a:rPr lang="en-US" dirty="0"/>
              <a:t>ME 215 : </a:t>
            </a:r>
            <a:fld id="{A4AF66D9-904C-4350-92C6-AD6CC055A3B7}" type="datetime1">
              <a:rPr lang="en-US" smtClean="0"/>
              <a:pPr/>
              <a:t>11/11/2021</a:t>
            </a:fld>
            <a:r>
              <a:rPr lang="en-US" dirty="0"/>
              <a:t> - </a:t>
            </a:r>
            <a:fld id="{E5F565AB-DA17-4DE4-847C-8EF9364EAA2D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System </a:t>
            </a:r>
            <a:r>
              <a:rPr lang="en-US" dirty="0">
                <a:latin typeface="Arial" charset="0"/>
              </a:rPr>
              <a:t>Reliability</a:t>
            </a:r>
            <a:endParaRPr lang="en-US" dirty="0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 t="2832" r="22769"/>
          <a:stretch>
            <a:fillRect/>
          </a:stretch>
        </p:blipFill>
        <p:spPr>
          <a:xfrm>
            <a:off x="457200" y="1005840"/>
            <a:ext cx="8226425" cy="3937000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3352800" y="6481482"/>
            <a:ext cx="2438400" cy="320675"/>
          </a:xfrm>
        </p:spPr>
        <p:txBody>
          <a:bodyPr/>
          <a:lstStyle/>
          <a:p>
            <a:r>
              <a:rPr lang="en-US" dirty="0"/>
              <a:t>ME 215 : </a:t>
            </a:r>
            <a:fld id="{A4AF66D9-904C-4350-92C6-AD6CC055A3B7}" type="datetime1">
              <a:rPr lang="en-US" smtClean="0"/>
              <a:pPr/>
              <a:t>11/11/2021</a:t>
            </a:fld>
            <a:r>
              <a:rPr lang="en-US" dirty="0"/>
              <a:t> - </a:t>
            </a:r>
            <a:fld id="{E5F565AB-DA17-4DE4-847C-8EF9364EAA2D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System </a:t>
            </a:r>
            <a:r>
              <a:rPr lang="en-US" dirty="0">
                <a:latin typeface="Arial" charset="0"/>
              </a:rPr>
              <a:t>Reliability</a:t>
            </a:r>
            <a:endParaRPr lang="en-US" dirty="0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5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20510" y="3200400"/>
            <a:ext cx="1241425" cy="1277938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17"/>
          <a:stretch/>
        </p:blipFill>
        <p:spPr bwMode="auto">
          <a:xfrm>
            <a:off x="457200" y="1005817"/>
            <a:ext cx="8229600" cy="2978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3352800" y="6481482"/>
            <a:ext cx="2438400" cy="320675"/>
          </a:xfrm>
        </p:spPr>
        <p:txBody>
          <a:bodyPr/>
          <a:lstStyle/>
          <a:p>
            <a:r>
              <a:rPr lang="en-US"/>
              <a:t>ME 215: </a:t>
            </a:r>
            <a:fld id="{A4AF66D9-904C-4350-92C6-AD6CC055A3B7}" type="datetime1">
              <a:rPr lang="en-US" smtClean="0"/>
              <a:pPr/>
              <a:t>11/11/2021</a:t>
            </a:fld>
            <a:r>
              <a:rPr lang="en-US"/>
              <a:t> - </a:t>
            </a:r>
            <a:fld id="{E5F565AB-DA17-4DE4-847C-8EF9364EAA2D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Series – Parallel Systems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005840"/>
            <a:ext cx="4049713" cy="202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4131861"/>
              </p:ext>
            </p:extLst>
          </p:nvPr>
        </p:nvGraphicFramePr>
        <p:xfrm>
          <a:off x="480766" y="3029903"/>
          <a:ext cx="5462833" cy="3099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Equation" r:id="rId4" imgW="2730240" imgH="1549080" progId="Equation.3">
                  <p:embed/>
                </p:oleObj>
              </mc:Choice>
              <mc:Fallback>
                <p:oleObj name="Equation" r:id="rId4" imgW="2730240" imgH="15490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80766" y="3029903"/>
                        <a:ext cx="5462833" cy="30998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233209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3352800" y="6481482"/>
            <a:ext cx="2438400" cy="320675"/>
          </a:xfrm>
        </p:spPr>
        <p:txBody>
          <a:bodyPr/>
          <a:lstStyle/>
          <a:p>
            <a:r>
              <a:rPr lang="en-US"/>
              <a:t>ME 215: </a:t>
            </a:r>
            <a:fld id="{A4AF66D9-904C-4350-92C6-AD6CC055A3B7}" type="datetime1">
              <a:rPr lang="en-US" smtClean="0"/>
              <a:pPr/>
              <a:t>11/11/2021</a:t>
            </a:fld>
            <a:r>
              <a:rPr lang="en-US"/>
              <a:t> - </a:t>
            </a:r>
            <a:fld id="{E5F565AB-DA17-4DE4-847C-8EF9364EAA2D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Series – Parallel Systems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7082020"/>
              </p:ext>
            </p:extLst>
          </p:nvPr>
        </p:nvGraphicFramePr>
        <p:xfrm>
          <a:off x="457200" y="990600"/>
          <a:ext cx="8229600" cy="4256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Equation" r:id="rId3" imgW="4419360" imgH="2286000" progId="Equation.3">
                  <p:embed/>
                </p:oleObj>
              </mc:Choice>
              <mc:Fallback>
                <p:oleObj name="Equation" r:id="rId3" imgW="4419360" imgH="2286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200" y="990600"/>
                        <a:ext cx="8229600" cy="42566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72343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3352800" y="6481482"/>
            <a:ext cx="2438400" cy="320675"/>
          </a:xfrm>
        </p:spPr>
        <p:txBody>
          <a:bodyPr/>
          <a:lstStyle/>
          <a:p>
            <a:r>
              <a:rPr lang="en-US" dirty="0"/>
              <a:t>ME 215 : </a:t>
            </a:r>
            <a:fld id="{A4AF66D9-904C-4350-92C6-AD6CC055A3B7}" type="datetime1">
              <a:rPr lang="en-US" smtClean="0"/>
              <a:pPr/>
              <a:t>11/11/2021</a:t>
            </a:fld>
            <a:r>
              <a:rPr lang="en-US" dirty="0"/>
              <a:t> - </a:t>
            </a:r>
            <a:fld id="{E5F565AB-DA17-4DE4-847C-8EF9364EAA2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System </a:t>
            </a:r>
            <a:r>
              <a:rPr lang="en-US" dirty="0">
                <a:latin typeface="Arial" charset="0"/>
              </a:rPr>
              <a:t>Reliability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 r="14769"/>
          <a:stretch>
            <a:fillRect/>
          </a:stretch>
        </p:blipFill>
        <p:spPr>
          <a:xfrm>
            <a:off x="455613" y="1005840"/>
            <a:ext cx="8226425" cy="3259138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3352800" y="6481482"/>
            <a:ext cx="2438400" cy="320675"/>
          </a:xfrm>
        </p:spPr>
        <p:txBody>
          <a:bodyPr/>
          <a:lstStyle/>
          <a:p>
            <a:r>
              <a:rPr lang="en-US" dirty="0"/>
              <a:t>ME 215 : </a:t>
            </a:r>
            <a:fld id="{A4AF66D9-904C-4350-92C6-AD6CC055A3B7}" type="datetime1">
              <a:rPr lang="en-US" smtClean="0"/>
              <a:pPr/>
              <a:t>11/11/2021</a:t>
            </a:fld>
            <a:r>
              <a:rPr lang="en-US" dirty="0"/>
              <a:t> - </a:t>
            </a:r>
            <a:fld id="{E5F565AB-DA17-4DE4-847C-8EF9364EAA2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System </a:t>
            </a:r>
            <a:r>
              <a:rPr lang="en-US" dirty="0">
                <a:latin typeface="Arial" charset="0"/>
              </a:rPr>
              <a:t>Reliability</a:t>
            </a:r>
            <a:endParaRPr lang="en-US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55613" y="1005840"/>
            <a:ext cx="1925637" cy="1163638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3352800" y="6481482"/>
            <a:ext cx="2438400" cy="320675"/>
          </a:xfrm>
        </p:spPr>
        <p:txBody>
          <a:bodyPr/>
          <a:lstStyle/>
          <a:p>
            <a:r>
              <a:rPr lang="en-US" dirty="0"/>
              <a:t>ME 215 : </a:t>
            </a:r>
            <a:fld id="{A4AF66D9-904C-4350-92C6-AD6CC055A3B7}" type="datetime1">
              <a:rPr lang="en-US" smtClean="0"/>
              <a:pPr/>
              <a:t>11/11/2021</a:t>
            </a:fld>
            <a:r>
              <a:rPr lang="en-US" dirty="0"/>
              <a:t> - </a:t>
            </a:r>
            <a:fld id="{E5F565AB-DA17-4DE4-847C-8EF9364EAA2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System </a:t>
            </a:r>
            <a:r>
              <a:rPr lang="en-US" dirty="0">
                <a:latin typeface="Arial" charset="0"/>
              </a:rPr>
              <a:t>Reliability</a:t>
            </a:r>
            <a:endParaRPr lang="en-US" dirty="0"/>
          </a:p>
        </p:txBody>
      </p: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455613" y="1005840"/>
            <a:ext cx="8231187" cy="4762500"/>
            <a:chOff x="287" y="710"/>
            <a:chExt cx="5185" cy="3000"/>
          </a:xfrm>
        </p:grpSpPr>
        <p:pic>
          <p:nvPicPr>
            <p:cNvPr id="5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7" y="710"/>
              <a:ext cx="1213" cy="733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6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41" y="1655"/>
              <a:ext cx="733" cy="805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7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 t="33466"/>
            <a:stretch>
              <a:fillRect/>
            </a:stretch>
          </p:blipFill>
          <p:spPr bwMode="auto">
            <a:xfrm>
              <a:off x="290" y="3042"/>
              <a:ext cx="5182" cy="668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8" name="Text Box 10"/>
            <p:cNvSpPr txBox="1">
              <a:spLocks noChangeArrowheads="1"/>
            </p:cNvSpPr>
            <p:nvPr/>
          </p:nvSpPr>
          <p:spPr bwMode="auto">
            <a:xfrm>
              <a:off x="1923" y="1933"/>
              <a:ext cx="2292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2400">
                  <a:latin typeface="Arial" charset="0"/>
                </a:rPr>
                <a:t>path sets: {1, 3}; {2, 3}; {4}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3352800" y="6481482"/>
            <a:ext cx="2438400" cy="320675"/>
          </a:xfrm>
        </p:spPr>
        <p:txBody>
          <a:bodyPr/>
          <a:lstStyle/>
          <a:p>
            <a:r>
              <a:rPr lang="en-US"/>
              <a:t>ME 215: </a:t>
            </a:r>
            <a:fld id="{A4AF66D9-904C-4350-92C6-AD6CC055A3B7}" type="datetime1">
              <a:rPr lang="en-US" smtClean="0"/>
              <a:pPr/>
              <a:t>11/11/2021</a:t>
            </a:fld>
            <a:r>
              <a:rPr lang="en-US"/>
              <a:t> - </a:t>
            </a:r>
            <a:fld id="{E5F565AB-DA17-4DE4-847C-8EF9364EAA2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System </a:t>
            </a:r>
            <a:r>
              <a:rPr lang="en-US" dirty="0">
                <a:latin typeface="Arial" charset="0"/>
              </a:rPr>
              <a:t>Reliability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 t="3600" r="25999"/>
          <a:stretch>
            <a:fillRect/>
          </a:stretch>
        </p:blipFill>
        <p:spPr>
          <a:xfrm>
            <a:off x="455613" y="1005840"/>
            <a:ext cx="8226425" cy="4119562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3352800" y="6481482"/>
            <a:ext cx="2438400" cy="320675"/>
          </a:xfrm>
        </p:spPr>
        <p:txBody>
          <a:bodyPr/>
          <a:lstStyle/>
          <a:p>
            <a:r>
              <a:rPr lang="en-US" dirty="0"/>
              <a:t>ME 215 : </a:t>
            </a:r>
            <a:fld id="{A4AF66D9-904C-4350-92C6-AD6CC055A3B7}" type="datetime1">
              <a:rPr lang="en-US" smtClean="0"/>
              <a:pPr/>
              <a:t>11/11/2021</a:t>
            </a:fld>
            <a:r>
              <a:rPr lang="en-US" dirty="0"/>
              <a:t> - </a:t>
            </a:r>
            <a:fld id="{E5F565AB-DA17-4DE4-847C-8EF9364EAA2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System </a:t>
            </a:r>
            <a:r>
              <a:rPr lang="en-US" dirty="0">
                <a:latin typeface="Arial" charset="0"/>
              </a:rPr>
              <a:t>Reliability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 r="26154"/>
          <a:stretch>
            <a:fillRect/>
          </a:stretch>
        </p:blipFill>
        <p:spPr>
          <a:xfrm>
            <a:off x="455613" y="1005840"/>
            <a:ext cx="8226425" cy="3713162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3352800" y="6481482"/>
            <a:ext cx="2438400" cy="320675"/>
          </a:xfrm>
        </p:spPr>
        <p:txBody>
          <a:bodyPr/>
          <a:lstStyle/>
          <a:p>
            <a:r>
              <a:rPr lang="en-US"/>
              <a:t>ME 215: </a:t>
            </a:r>
            <a:fld id="{A4AF66D9-904C-4350-92C6-AD6CC055A3B7}" type="datetime1">
              <a:rPr lang="en-US" smtClean="0"/>
              <a:pPr/>
              <a:t>11/11/2021</a:t>
            </a:fld>
            <a:r>
              <a:rPr lang="en-US"/>
              <a:t> - </a:t>
            </a:r>
            <a:fld id="{E5F565AB-DA17-4DE4-847C-8EF9364EAA2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System </a:t>
            </a:r>
            <a:r>
              <a:rPr lang="en-US" dirty="0">
                <a:latin typeface="Arial" charset="0"/>
              </a:rPr>
              <a:t>Reliability</a:t>
            </a:r>
            <a:endParaRPr lang="en-US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55613" y="1005840"/>
            <a:ext cx="1925637" cy="1163638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3352800" y="6481482"/>
            <a:ext cx="2438400" cy="320675"/>
          </a:xfrm>
        </p:spPr>
        <p:txBody>
          <a:bodyPr/>
          <a:lstStyle/>
          <a:p>
            <a:r>
              <a:rPr lang="en-US" dirty="0"/>
              <a:t>ME 215 : </a:t>
            </a:r>
            <a:fld id="{A4AF66D9-904C-4350-92C6-AD6CC055A3B7}" type="datetime1">
              <a:rPr lang="en-US" smtClean="0"/>
              <a:pPr/>
              <a:t>11/11/2021</a:t>
            </a:fld>
            <a:r>
              <a:rPr lang="en-US" dirty="0"/>
              <a:t> - </a:t>
            </a:r>
            <a:fld id="{E5F565AB-DA17-4DE4-847C-8EF9364EAA2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System </a:t>
            </a:r>
            <a:r>
              <a:rPr lang="en-US" dirty="0">
                <a:latin typeface="Arial" charset="0"/>
              </a:rPr>
              <a:t>Reliability</a:t>
            </a:r>
            <a:endParaRPr lang="en-US" dirty="0"/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455613" y="1005840"/>
            <a:ext cx="8231187" cy="3708400"/>
            <a:chOff x="287" y="697"/>
            <a:chExt cx="5185" cy="2336"/>
          </a:xfrm>
        </p:grpSpPr>
        <p:pic>
          <p:nvPicPr>
            <p:cNvPr id="5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7" y="710"/>
              <a:ext cx="1213" cy="733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6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33" y="697"/>
              <a:ext cx="877" cy="805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7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 b="67430"/>
            <a:stretch>
              <a:fillRect/>
            </a:stretch>
          </p:blipFill>
          <p:spPr bwMode="auto">
            <a:xfrm>
              <a:off x="290" y="2706"/>
              <a:ext cx="5182" cy="327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8" name="Text Box 9"/>
            <p:cNvSpPr txBox="1">
              <a:spLocks noChangeArrowheads="1"/>
            </p:cNvSpPr>
            <p:nvPr/>
          </p:nvSpPr>
          <p:spPr bwMode="auto">
            <a:xfrm>
              <a:off x="2187" y="766"/>
              <a:ext cx="2015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2400">
                  <a:latin typeface="Arial" charset="0"/>
                </a:rPr>
                <a:t>cut sets: {1, 2, 4}; {3, 4}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823</TotalTime>
  <Words>303</Words>
  <Application>Microsoft Office PowerPoint</Application>
  <PresentationFormat>On-screen Show (4:3)</PresentationFormat>
  <Paragraphs>62</Paragraphs>
  <Slides>27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Calibri</vt:lpstr>
      <vt:lpstr>Times New Roman</vt:lpstr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Lehigh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dgh0</dc:creator>
  <cp:lastModifiedBy>Mohammed Asiri</cp:lastModifiedBy>
  <cp:revision>40</cp:revision>
  <dcterms:created xsi:type="dcterms:W3CDTF">2009-01-10T17:32:26Z</dcterms:created>
  <dcterms:modified xsi:type="dcterms:W3CDTF">2021-11-12T02:19:01Z</dcterms:modified>
</cp:coreProperties>
</file>