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378" r:id="rId3"/>
    <p:sldId id="377" r:id="rId4"/>
    <p:sldId id="371" r:id="rId5"/>
    <p:sldId id="373" r:id="rId6"/>
    <p:sldId id="374" r:id="rId7"/>
  </p:sldIdLst>
  <p:sldSz cx="9906000" cy="6858000" type="A4"/>
  <p:notesSz cx="10409238" cy="72961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64DD034-75F4-5147-85C5-57B72AD43751}">
          <p14:sldIdLst>
            <p14:sldId id="256"/>
            <p14:sldId id="378"/>
            <p14:sldId id="377"/>
            <p14:sldId id="371"/>
            <p14:sldId id="373"/>
            <p14:sldId id="3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hn M" initials="J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37" autoAdjust="0"/>
    <p:restoredTop sz="92374" autoAdjust="0"/>
  </p:normalViewPr>
  <p:slideViewPr>
    <p:cSldViewPr snapToGrid="0" snapToObjects="1">
      <p:cViewPr varScale="1">
        <p:scale>
          <a:sx n="51" d="100"/>
          <a:sy n="51" d="100"/>
        </p:scale>
        <p:origin x="1469" y="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510670" cy="364808"/>
          </a:xfrm>
          <a:prstGeom prst="rect">
            <a:avLst/>
          </a:prstGeom>
        </p:spPr>
        <p:txBody>
          <a:bodyPr vert="horz" lIns="101169" tIns="50585" rIns="101169" bIns="50585" rtlCol="0"/>
          <a:lstStyle>
            <a:lvl1pPr algn="l">
              <a:defRPr sz="13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896159" y="0"/>
            <a:ext cx="4510670" cy="364808"/>
          </a:xfrm>
          <a:prstGeom prst="rect">
            <a:avLst/>
          </a:prstGeom>
        </p:spPr>
        <p:txBody>
          <a:bodyPr vert="horz" lIns="101169" tIns="50585" rIns="101169" bIns="50585" rtlCol="0"/>
          <a:lstStyle>
            <a:lvl1pPr algn="r">
              <a:defRPr sz="1300"/>
            </a:lvl1pPr>
          </a:lstStyle>
          <a:p>
            <a:fld id="{C605BAAB-8757-4FBD-9BED-960688D401C4}" type="datetimeFigureOut">
              <a:rPr lang="en-US" smtClean="0"/>
              <a:pPr/>
              <a:t>8/18/2021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30076"/>
            <a:ext cx="4510670" cy="364808"/>
          </a:xfrm>
          <a:prstGeom prst="rect">
            <a:avLst/>
          </a:prstGeom>
        </p:spPr>
        <p:txBody>
          <a:bodyPr vert="horz" lIns="101169" tIns="50585" rIns="101169" bIns="50585" rtlCol="0" anchor="b"/>
          <a:lstStyle>
            <a:lvl1pPr algn="l">
              <a:defRPr sz="1300"/>
            </a:lvl1pPr>
          </a:lstStyle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896159" y="6930076"/>
            <a:ext cx="4510670" cy="364808"/>
          </a:xfrm>
          <a:prstGeom prst="rect">
            <a:avLst/>
          </a:prstGeom>
        </p:spPr>
        <p:txBody>
          <a:bodyPr vert="horz" lIns="101169" tIns="50585" rIns="101169" bIns="50585" rtlCol="0" anchor="b"/>
          <a:lstStyle>
            <a:lvl1pPr algn="r">
              <a:defRPr sz="1300"/>
            </a:lvl1pPr>
          </a:lstStyle>
          <a:p>
            <a:fld id="{4A9A6402-836E-4507-B641-B01FDFCE6F04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06002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510670" cy="364808"/>
          </a:xfrm>
          <a:prstGeom prst="rect">
            <a:avLst/>
          </a:prstGeom>
        </p:spPr>
        <p:txBody>
          <a:bodyPr vert="horz" lIns="101169" tIns="50585" rIns="101169" bIns="50585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896159" y="0"/>
            <a:ext cx="4510670" cy="364808"/>
          </a:xfrm>
          <a:prstGeom prst="rect">
            <a:avLst/>
          </a:prstGeom>
        </p:spPr>
        <p:txBody>
          <a:bodyPr vert="horz" lIns="101169" tIns="50585" rIns="101169" bIns="50585" rtlCol="0"/>
          <a:lstStyle>
            <a:lvl1pPr algn="r">
              <a:defRPr sz="1300"/>
            </a:lvl1pPr>
          </a:lstStyle>
          <a:p>
            <a:fld id="{1C2F6879-603E-754B-9B04-8AAE8D479E4C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28975" y="547688"/>
            <a:ext cx="3951288" cy="2735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1169" tIns="50585" rIns="101169" bIns="5058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40924" y="3465671"/>
            <a:ext cx="8327390" cy="3283268"/>
          </a:xfrm>
          <a:prstGeom prst="rect">
            <a:avLst/>
          </a:prstGeom>
        </p:spPr>
        <p:txBody>
          <a:bodyPr vert="horz" lIns="101169" tIns="50585" rIns="101169" bIns="5058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930076"/>
            <a:ext cx="4510670" cy="364808"/>
          </a:xfrm>
          <a:prstGeom prst="rect">
            <a:avLst/>
          </a:prstGeom>
        </p:spPr>
        <p:txBody>
          <a:bodyPr vert="horz" lIns="101169" tIns="50585" rIns="101169" bIns="5058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96159" y="6930076"/>
            <a:ext cx="4510670" cy="364808"/>
          </a:xfrm>
          <a:prstGeom prst="rect">
            <a:avLst/>
          </a:prstGeom>
        </p:spPr>
        <p:txBody>
          <a:bodyPr vert="horz" lIns="101169" tIns="50585" rIns="101169" bIns="50585" rtlCol="0" anchor="b"/>
          <a:lstStyle>
            <a:lvl1pPr algn="r">
              <a:defRPr sz="1300"/>
            </a:lvl1pPr>
          </a:lstStyle>
          <a:p>
            <a:fld id="{D14C1D86-6F9C-9646-B809-264C58FC19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08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C1D86-6F9C-9646-B809-264C58FC197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195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4C1D86-6F9C-9646-B809-264C58FC1970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8389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4C1D86-6F9C-9646-B809-264C58FC1970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8244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C1D86-6F9C-9646-B809-264C58FC197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523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4C1D86-6F9C-9646-B809-264C58FC1970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9344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4C1D86-6F9C-9646-B809-264C58FC1970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9559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872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724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1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433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1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83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1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583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837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946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5889-9C47-1542-89BF-71BA5CAEC00A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F8427-4C18-6C43-BFAB-BAEC5845A1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88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D5889-9C47-1542-89BF-71BA5CAEC00A}" type="datetimeFigureOut">
              <a:rPr lang="en-US" smtClean="0"/>
              <a:pPr/>
              <a:t>8/18/2021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F8427-4C18-6C43-BFAB-BAEC5845A1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4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Baskerville Old Face"/>
          <a:ea typeface="+mj-ea"/>
          <a:cs typeface="Baskerville Old Face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orms.gle/vJQnwk9x6MzGANdg7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32335" y="5348314"/>
            <a:ext cx="35707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Matthew Wayne Valentine</a:t>
            </a:r>
          </a:p>
          <a:p>
            <a:r>
              <a:rPr lang="en-ZA" sz="2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Office: Lab K2 – Tech Room K2</a:t>
            </a:r>
          </a:p>
          <a:p>
            <a:r>
              <a:rPr lang="en-ZA" sz="2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mvalentine@uwc.ac.za</a:t>
            </a:r>
            <a:endParaRPr lang="en-ZA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75417" y="2519855"/>
            <a:ext cx="3919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200" dirty="0">
                <a:solidFill>
                  <a:schemeClr val="bg1"/>
                </a:solidFill>
              </a:rPr>
              <a:t>SAS Project Guidelines</a:t>
            </a:r>
          </a:p>
        </p:txBody>
      </p:sp>
    </p:spTree>
    <p:extLst>
      <p:ext uri="{BB962C8B-B14F-4D97-AF65-F5344CB8AC3E}">
        <p14:creationId xmlns:p14="http://schemas.microsoft.com/office/powerpoint/2010/main" val="1130349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01E4A7B-371A-4D8D-B363-3EDFB169ED5D}"/>
              </a:ext>
            </a:extLst>
          </p:cNvPr>
          <p:cNvSpPr txBox="1"/>
          <p:nvPr/>
        </p:nvSpPr>
        <p:spPr>
          <a:xfrm>
            <a:off x="9335911" y="3217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ZA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BCC541-9C0D-422D-8B2F-408C6CE82AB6}"/>
              </a:ext>
            </a:extLst>
          </p:cNvPr>
          <p:cNvSpPr/>
          <p:nvPr/>
        </p:nvSpPr>
        <p:spPr>
          <a:xfrm>
            <a:off x="754715" y="1509173"/>
            <a:ext cx="817413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ZA" dirty="0">
                <a:latin typeface="Book Antiqua"/>
                <a:cs typeface="Book Antiqua"/>
              </a:rPr>
              <a:t>Each student will be given a data set and brief description of the data set.</a:t>
            </a:r>
          </a:p>
          <a:p>
            <a:pPr marL="800100" lvl="1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ZA" sz="1600" dirty="0">
                <a:latin typeface="Book Antiqua"/>
                <a:cs typeface="Book Antiqua"/>
              </a:rPr>
              <a:t>Data sets cannot be changed at a later stage. Each student will be given a sample of the dataset.</a:t>
            </a:r>
            <a:endParaRPr lang="en-GB" sz="1600" dirty="0">
              <a:latin typeface="Book Antiqua"/>
              <a:cs typeface="Book Antiqua"/>
            </a:endParaRP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Book Antiqua"/>
                <a:cs typeface="Book Antiqua"/>
              </a:rPr>
              <a:t>The due date for project report is the </a:t>
            </a:r>
            <a:r>
              <a:rPr lang="en-GB" b="1" u="sng" dirty="0">
                <a:latin typeface="Book Antiqua"/>
                <a:cs typeface="Book Antiqua"/>
              </a:rPr>
              <a:t>13</a:t>
            </a:r>
            <a:r>
              <a:rPr lang="en-GB" b="1" u="sng" baseline="30000" dirty="0">
                <a:latin typeface="Book Antiqua"/>
                <a:cs typeface="Book Antiqua"/>
              </a:rPr>
              <a:t>th</a:t>
            </a:r>
            <a:r>
              <a:rPr lang="en-GB" b="1" u="sng" dirty="0">
                <a:latin typeface="Book Antiqua"/>
                <a:cs typeface="Book Antiqua"/>
              </a:rPr>
              <a:t> October 2020</a:t>
            </a: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Book Antiqua"/>
                <a:cs typeface="Book Antiqua"/>
              </a:rPr>
              <a:t>(electronic copy needs to be sent to the following email address sasprojectsta221@gmail.com</a:t>
            </a:r>
          </a:p>
          <a:p>
            <a:pPr marL="800100" lvl="1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600" u="sng" dirty="0">
                <a:latin typeface="Book Antiqua"/>
                <a:cs typeface="Book Antiqua"/>
              </a:rPr>
              <a:t>No late submission!</a:t>
            </a:r>
          </a:p>
        </p:txBody>
      </p:sp>
      <p:sp>
        <p:nvSpPr>
          <p:cNvPr id="8" name="ZoneTexte 8">
            <a:extLst>
              <a:ext uri="{FF2B5EF4-FFF2-40B4-BE49-F238E27FC236}">
                <a16:creationId xmlns:a16="http://schemas.microsoft.com/office/drawing/2014/main" id="{AFED7ED8-7D42-48FC-805D-78A26A1685F4}"/>
              </a:ext>
            </a:extLst>
          </p:cNvPr>
          <p:cNvSpPr txBox="1"/>
          <p:nvPr/>
        </p:nvSpPr>
        <p:spPr>
          <a:xfrm>
            <a:off x="1851517" y="494859"/>
            <a:ext cx="601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342E2B"/>
                </a:solidFill>
                <a:latin typeface="Book Antiqua"/>
                <a:cs typeface="Book Antiqua"/>
              </a:rPr>
              <a:t>Basic Guidelines</a:t>
            </a:r>
          </a:p>
        </p:txBody>
      </p:sp>
    </p:spTree>
    <p:extLst>
      <p:ext uri="{BB962C8B-B14F-4D97-AF65-F5344CB8AC3E}">
        <p14:creationId xmlns:p14="http://schemas.microsoft.com/office/powerpoint/2010/main" val="2075556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5911" y="3217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20880" y="1201396"/>
            <a:ext cx="7914155" cy="5204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 Antiqua"/>
                <a:ea typeface="+mn-ea"/>
                <a:cs typeface="Book Antiqua"/>
              </a:rPr>
              <a:t>Research using the topic given </a:t>
            </a:r>
          </a:p>
          <a:p>
            <a:pPr marL="800100" marR="0" lvl="1" indent="-342900" algn="l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 Antiqua"/>
                <a:ea typeface="+mn-ea"/>
                <a:cs typeface="Book Antiqua"/>
              </a:rPr>
              <a:t>Read articles and use the library resources.</a:t>
            </a:r>
          </a:p>
          <a:p>
            <a:pPr marL="342900" marR="0" lvl="0" indent="-342900" algn="l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 Antiqua"/>
                <a:ea typeface="+mn-ea"/>
                <a:cs typeface="Book Antiqua"/>
              </a:rPr>
              <a:t>Originality</a:t>
            </a:r>
          </a:p>
          <a:p>
            <a:pPr marL="800100" marR="0" lvl="1" indent="-342900" algn="l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 Antiqua"/>
                <a:ea typeface="+mn-ea"/>
                <a:cs typeface="Book Antiqua"/>
              </a:rPr>
              <a:t>Use the data provided to conduct an interesting analysis. </a:t>
            </a: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 Antiqua"/>
                <a:ea typeface="+mn-ea"/>
                <a:cs typeface="Book Antiqua"/>
              </a:rPr>
              <a:t>Do not plagiarize.</a:t>
            </a:r>
          </a:p>
          <a:p>
            <a:pPr marL="800100" marR="0" lvl="1" indent="-342900" algn="l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u="sng" dirty="0">
                <a:solidFill>
                  <a:prstClr val="black"/>
                </a:solidFill>
                <a:latin typeface="Book Antiqua"/>
                <a:cs typeface="Book Antiqua"/>
              </a:rPr>
              <a:t>Plagiarism Declaration: (NB)</a:t>
            </a:r>
            <a:endParaRPr kumimoji="0" lang="en-GB" sz="14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ok Antiqua"/>
              <a:ea typeface="+mn-ea"/>
              <a:cs typeface="Book Antiqua"/>
            </a:endParaRPr>
          </a:p>
          <a:p>
            <a:pPr marR="0" lvl="1" algn="l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400" b="1" u="sng" noProof="0" dirty="0">
                <a:solidFill>
                  <a:prstClr val="black"/>
                </a:solidFill>
                <a:latin typeface="Book Antiqua"/>
                <a:cs typeface="Book Antiqua"/>
              </a:rPr>
              <a:t>You will need to fill in the following link below for your SAS Project &amp; SAS Practical Assignments.</a:t>
            </a: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 Antiqua"/>
                <a:ea typeface="+mn-ea"/>
                <a:cs typeface="Book Antiqua"/>
              </a:rPr>
              <a:t> </a:t>
            </a:r>
          </a:p>
          <a:p>
            <a:pPr lvl="1">
              <a:lnSpc>
                <a:spcPct val="200000"/>
              </a:lnSpc>
            </a:pPr>
            <a:r>
              <a:rPr lang="en-GB" sz="1400" b="1" u="sng" dirty="0">
                <a:solidFill>
                  <a:prstClr val="black"/>
                </a:solidFill>
                <a:latin typeface="Book Antiqua"/>
                <a:cs typeface="Book Antiqua"/>
                <a:hlinkClick r:id="rId4"/>
              </a:rPr>
              <a:t>https://forms.gle/vJQnwk9x6MzGANdg7</a:t>
            </a:r>
            <a:endParaRPr lang="en-GB" sz="1400" b="1" u="sng" dirty="0">
              <a:solidFill>
                <a:prstClr val="black"/>
              </a:solidFill>
              <a:latin typeface="Book Antiqua"/>
              <a:cs typeface="Book Antiqua"/>
            </a:endParaRPr>
          </a:p>
          <a:p>
            <a:pPr lvl="1">
              <a:lnSpc>
                <a:spcPct val="200000"/>
              </a:lnSpc>
            </a:pP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 Antiqua"/>
                <a:ea typeface="+mn-ea"/>
                <a:cs typeface="Book Antiqua"/>
              </a:rPr>
              <a:t>Content over quantity</a:t>
            </a:r>
          </a:p>
          <a:p>
            <a:pPr marL="800100" marR="0" lvl="1" indent="-342900" algn="l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 Antiqua"/>
                <a:ea typeface="+mn-ea"/>
                <a:cs typeface="Book Antiqua"/>
              </a:rPr>
              <a:t>Do not copy and paste everything. Only what is deemed necessary.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ok Antiqua"/>
              <a:ea typeface="+mn-ea"/>
              <a:cs typeface="Book Antiqua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 Antiqua"/>
                <a:ea typeface="+mn-ea"/>
                <a:cs typeface="Book Antiqua"/>
              </a:rPr>
              <a:t>All analysis must be carried out in SAS</a:t>
            </a:r>
          </a:p>
          <a:p>
            <a:pPr marL="800100" marR="0" lvl="1" indent="-342900" algn="l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 Antiqua"/>
                <a:ea typeface="+mn-ea"/>
                <a:cs typeface="Book Antiqua"/>
              </a:rPr>
              <a:t>Excel analysis will not be accepted.</a:t>
            </a:r>
          </a:p>
        </p:txBody>
      </p:sp>
      <p:sp>
        <p:nvSpPr>
          <p:cNvPr id="4" name="ZoneTexte 8"/>
          <p:cNvSpPr txBox="1"/>
          <p:nvPr/>
        </p:nvSpPr>
        <p:spPr>
          <a:xfrm>
            <a:off x="1690153" y="588099"/>
            <a:ext cx="601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342E2B"/>
                </a:solidFill>
                <a:effectLst/>
                <a:uLnTx/>
                <a:uFillTx/>
                <a:latin typeface="Book Antiqua"/>
                <a:ea typeface="+mn-ea"/>
                <a:cs typeface="Book Antiqua"/>
              </a:rPr>
              <a:t>Project Guidelines</a:t>
            </a:r>
          </a:p>
        </p:txBody>
      </p:sp>
    </p:spTree>
    <p:extLst>
      <p:ext uri="{BB962C8B-B14F-4D97-AF65-F5344CB8AC3E}">
        <p14:creationId xmlns:p14="http://schemas.microsoft.com/office/powerpoint/2010/main" val="614854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5911" y="3217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Z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387C4C-496C-4482-AB80-CC10447CA45B}"/>
              </a:ext>
            </a:extLst>
          </p:cNvPr>
          <p:cNvSpPr txBox="1"/>
          <p:nvPr/>
        </p:nvSpPr>
        <p:spPr>
          <a:xfrm>
            <a:off x="9335911" y="3217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ZA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1E59538-92BC-4E77-9E97-4B808A6FDEB6}"/>
              </a:ext>
            </a:extLst>
          </p:cNvPr>
          <p:cNvSpPr/>
          <p:nvPr/>
        </p:nvSpPr>
        <p:spPr>
          <a:xfrm>
            <a:off x="682927" y="751209"/>
            <a:ext cx="8652983" cy="5134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Book Antiqua"/>
                <a:cs typeface="Book Antiqua"/>
              </a:rPr>
              <a:t>Why</a:t>
            </a:r>
          </a:p>
          <a:p>
            <a:pPr marL="800100" lvl="1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Book Antiqua"/>
                <a:cs typeface="Book Antiqua"/>
              </a:rPr>
              <a:t>Explain why you chose to carry out your specific analysis (e.g. why parametric analysis over non-parametric analysis)</a:t>
            </a: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ZA" dirty="0">
                <a:latin typeface="Book Antiqua"/>
                <a:cs typeface="Book Antiqua"/>
              </a:rPr>
              <a:t>Code</a:t>
            </a:r>
          </a:p>
          <a:p>
            <a:pPr marL="800100" lvl="1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ZA" sz="1600" dirty="0">
                <a:latin typeface="Book Antiqua"/>
                <a:cs typeface="Book Antiqua"/>
              </a:rPr>
              <a:t>Copies of the SAS code generated must also be submitted with a description of each data and/or proc step.</a:t>
            </a:r>
            <a:endParaRPr lang="en-GB" sz="1600" dirty="0">
              <a:latin typeface="Book Antiqua"/>
              <a:cs typeface="Book Antiqua"/>
            </a:endParaRP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Book Antiqua"/>
                <a:cs typeface="Book Antiqua"/>
              </a:rPr>
              <a:t>Report</a:t>
            </a:r>
          </a:p>
          <a:p>
            <a:pPr marL="800100" lvl="1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Book Antiqua"/>
                <a:cs typeface="Book Antiqua"/>
              </a:rPr>
              <a:t>A concise and accurate report detailing the analysis is required.</a:t>
            </a:r>
          </a:p>
          <a:p>
            <a:pPr marL="800100" lvl="1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B" sz="1600" dirty="0">
              <a:latin typeface="Book Antiqua"/>
              <a:cs typeface="Book Antiqua"/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Book Antiqua"/>
                <a:cs typeface="Book Antiqua"/>
              </a:rPr>
              <a:t>A marking grid as well as a report description will be provided to you.</a:t>
            </a:r>
          </a:p>
        </p:txBody>
      </p:sp>
      <p:sp>
        <p:nvSpPr>
          <p:cNvPr id="8" name="ZoneTexte 8">
            <a:extLst>
              <a:ext uri="{FF2B5EF4-FFF2-40B4-BE49-F238E27FC236}">
                <a16:creationId xmlns:a16="http://schemas.microsoft.com/office/drawing/2014/main" id="{DD5F0C93-118D-45B7-8437-366591BEA34B}"/>
              </a:ext>
            </a:extLst>
          </p:cNvPr>
          <p:cNvSpPr txBox="1"/>
          <p:nvPr/>
        </p:nvSpPr>
        <p:spPr>
          <a:xfrm>
            <a:off x="1806695" y="566543"/>
            <a:ext cx="601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cap="small" dirty="0">
                <a:solidFill>
                  <a:srgbClr val="342E2B"/>
                </a:solidFill>
                <a:latin typeface="Book Antiqua"/>
                <a:cs typeface="Book Antiqua"/>
              </a:rPr>
              <a:t>What is Expected</a:t>
            </a:r>
          </a:p>
        </p:txBody>
      </p:sp>
    </p:spTree>
    <p:extLst>
      <p:ext uri="{BB962C8B-B14F-4D97-AF65-F5344CB8AC3E}">
        <p14:creationId xmlns:p14="http://schemas.microsoft.com/office/powerpoint/2010/main" val="3023404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5911" y="3217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ZoneTexte 8"/>
          <p:cNvSpPr txBox="1"/>
          <p:nvPr/>
        </p:nvSpPr>
        <p:spPr>
          <a:xfrm>
            <a:off x="1806695" y="566543"/>
            <a:ext cx="601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small" spc="0" normalizeH="0" baseline="0" noProof="0" dirty="0">
                <a:ln>
                  <a:noFill/>
                </a:ln>
                <a:solidFill>
                  <a:srgbClr val="342E2B"/>
                </a:solidFill>
                <a:effectLst/>
                <a:uLnTx/>
                <a:uFillTx/>
                <a:latin typeface="Book Antiqua"/>
                <a:ea typeface="+mn-ea"/>
                <a:cs typeface="Book Antiqua"/>
              </a:rPr>
              <a:t>Timetable for the Semester</a:t>
            </a:r>
          </a:p>
        </p:txBody>
      </p:sp>
      <p:sp>
        <p:nvSpPr>
          <p:cNvPr id="2" name="Rectangle 1"/>
          <p:cNvSpPr/>
          <p:nvPr/>
        </p:nvSpPr>
        <p:spPr>
          <a:xfrm>
            <a:off x="182880" y="1138783"/>
            <a:ext cx="4742688" cy="5377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  <a:r>
              <a:rPr lang="en-ZA" sz="14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August 2021 - </a:t>
            </a:r>
            <a:r>
              <a:rPr lang="en-Z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Lecture 1: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Z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Chapter 6 (Evaluating Quantitative Data)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Z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Chapter 7 (Analysing Counts and Tables)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Video Demonstration (Receiving)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Power-point Slides (Receiving)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</a:t>
            </a:r>
            <a:r>
              <a:rPr lang="en-ZA" sz="14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August 2021 - </a:t>
            </a:r>
            <a:r>
              <a:rPr lang="en-Z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Lecture 2: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Z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Chapter 8 - (Comparing Means Using T-Tests)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Video Demonstration (Receiving)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Power-point Slides (Receiving)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Assignment 1 (Receiving)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ZA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Assignment 1 – Due date (1</a:t>
            </a:r>
            <a:r>
              <a:rPr lang="en-ZA" sz="1400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ZA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September 2021) </a:t>
            </a:r>
            <a:r>
              <a:rPr lang="en-ZA" sz="1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Based on Chapter 6, 7 &amp; 8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en-ZA" sz="14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September 2021 - </a:t>
            </a:r>
            <a:r>
              <a:rPr lang="en-Z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Lecture 3: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Z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Chapter 9 – (Analysis of Variance)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Z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Chapter 10 – (Correlation and Regression)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Video Demonstration (Receiving)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Power-point Slides (Receiving)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Assignment 2 (Receiving)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ZA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Assignment 2 – Due date (15</a:t>
            </a:r>
            <a:r>
              <a:rPr lang="en-ZA" sz="1400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ZA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September 2021) </a:t>
            </a:r>
            <a:r>
              <a:rPr lang="en-ZA" sz="1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Based on Chapter 9 &amp; 10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25568" y="1138783"/>
            <a:ext cx="4953000" cy="44307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ZA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r>
              <a:rPr lang="en-ZA" sz="13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ZA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September 2021 - </a:t>
            </a:r>
            <a:r>
              <a:rPr lang="en-ZA" sz="13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Lecture 4:</a:t>
            </a:r>
            <a:endParaRPr lang="en-ZA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ZA" sz="13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Chapter 11 – (Non-Parametric Analysis)</a:t>
            </a:r>
            <a:endParaRPr lang="en-ZA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ZA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Video Demonstration (Receiving)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ZA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Power-point Slides (Receiving)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ZA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Assignment 3 – Due date (5</a:t>
            </a:r>
            <a:r>
              <a:rPr lang="en-ZA" sz="1300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ZA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October 2021) </a:t>
            </a:r>
            <a:r>
              <a:rPr lang="en-ZA" sz="13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Based on Chapter 11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ZA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en-ZA" sz="1300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ZA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October</a:t>
            </a:r>
            <a:r>
              <a:rPr lang="en-ZA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2021 - </a:t>
            </a:r>
            <a:r>
              <a:rPr lang="en-ZA" sz="13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Lecture 5:</a:t>
            </a:r>
            <a:endParaRPr lang="en-ZA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ZA" sz="13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Chapter 11 – (Controlling Output Using ODS)</a:t>
            </a:r>
            <a:endParaRPr lang="en-ZA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ZA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Video Demonstration (Receiving)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ZA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Power-point Slides (Receiving)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ZA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r>
              <a:rPr lang="en-ZA" sz="13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ZA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October 2021- </a:t>
            </a:r>
            <a:r>
              <a:rPr lang="en-ZA" sz="13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Lecture 6:</a:t>
            </a:r>
            <a:endParaRPr lang="en-ZA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ZA" sz="13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Chapter 13 – (Advanced SAS Programming Topics)</a:t>
            </a:r>
            <a:endParaRPr lang="en-ZA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ZA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Video Demonstration (Receiving)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ZA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Power-point Slides (Receiving)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ZA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Assignment 8 (Receiving)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ZA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Assignment 8 – Due date (19</a:t>
            </a:r>
            <a:r>
              <a:rPr lang="en-ZA" sz="1300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tth</a:t>
            </a:r>
            <a:r>
              <a:rPr lang="en-ZA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October 2021) </a:t>
            </a:r>
            <a:r>
              <a:rPr lang="en-ZA" sz="13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Based on Chapter 11 &amp; 16</a:t>
            </a:r>
            <a:endParaRPr lang="en-ZA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767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35911" y="3217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ZoneTexte 8"/>
          <p:cNvSpPr txBox="1"/>
          <p:nvPr/>
        </p:nvSpPr>
        <p:spPr>
          <a:xfrm>
            <a:off x="1806695" y="566543"/>
            <a:ext cx="601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small" spc="0" normalizeH="0" baseline="0" noProof="0" dirty="0">
                <a:ln>
                  <a:noFill/>
                </a:ln>
                <a:solidFill>
                  <a:srgbClr val="342E2B"/>
                </a:solidFill>
                <a:effectLst/>
                <a:uLnTx/>
                <a:uFillTx/>
                <a:latin typeface="Book Antiqua"/>
                <a:ea typeface="+mn-ea"/>
                <a:cs typeface="Book Antiqua"/>
              </a:rPr>
              <a:t>Timetable for the Semester</a:t>
            </a:r>
          </a:p>
        </p:txBody>
      </p:sp>
      <p:sp>
        <p:nvSpPr>
          <p:cNvPr id="5" name="Rectangle 4"/>
          <p:cNvSpPr/>
          <p:nvPr/>
        </p:nvSpPr>
        <p:spPr>
          <a:xfrm>
            <a:off x="220980" y="1201844"/>
            <a:ext cx="4953000" cy="40781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  <a:r>
              <a:rPr lang="en-ZA" sz="14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August 2021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Z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Research Proposal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Title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Author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Abstract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Research Question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Timeline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Documents (How to write a Research Proposal and Timeline Plan) </a:t>
            </a:r>
            <a:r>
              <a:rPr lang="en-Z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(Receiving)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ZA" sz="1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Due date for Research Proposal and Timeline (25</a:t>
            </a:r>
            <a:r>
              <a:rPr lang="en-ZA" sz="14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ZA" sz="1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September 2021)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</a:t>
            </a:r>
            <a:r>
              <a:rPr lang="en-ZA" sz="14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August 2021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Z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Methodology</a:t>
            </a: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Z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Literature Review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Documents (How to construct a methodology) </a:t>
            </a:r>
            <a:r>
              <a:rPr lang="en-Z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(Receiving)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ZA" sz="1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Due date for Methodology (8</a:t>
            </a:r>
            <a:r>
              <a:rPr lang="en-ZA" sz="14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ZA" sz="1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September 2021)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73980" y="1201844"/>
            <a:ext cx="4953000" cy="31307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ZA" sz="14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en-ZA" sz="14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September 2021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Z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Initial Analysis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Documents (on what analysis to perform) </a:t>
            </a:r>
            <a:r>
              <a:rPr lang="en-Z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(Receiving)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ZA" sz="1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Due Date for Initial Analysis (</a:t>
            </a:r>
            <a:r>
              <a:rPr lang="en-Z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</a:t>
            </a:r>
            <a:r>
              <a:rPr lang="en-ZA" sz="1400" b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Z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ZA" sz="1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September 2021)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</a:t>
            </a:r>
            <a:r>
              <a:rPr lang="en-ZA" sz="14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September 2021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Z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Draft Report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ZA" sz="1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Due date for the Draft Report (6</a:t>
            </a:r>
            <a:r>
              <a:rPr lang="en-ZA" sz="14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ZA" sz="1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October 2021)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ZA" sz="1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will receive your draft report (10</a:t>
            </a:r>
            <a:r>
              <a:rPr lang="en-ZA" sz="14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ZA" sz="1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October 2021)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Z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5th October 2021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Z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 Report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n-ZA" sz="1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Due date for the Final Report (13</a:t>
            </a:r>
            <a:r>
              <a:rPr lang="en-ZA" sz="14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ZA" sz="1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October 2021)</a:t>
            </a:r>
            <a:endParaRPr lang="en-Z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036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5292</TotalTime>
  <Words>654</Words>
  <Application>Microsoft Office PowerPoint</Application>
  <PresentationFormat>A4 Paper (210x297 mm)</PresentationFormat>
  <Paragraphs>97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Baskerville Old Face</vt:lpstr>
      <vt:lpstr>Book Antiqua</vt:lpstr>
      <vt:lpstr>Calibri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NDorfling</dc:creator>
  <cp:lastModifiedBy>Matthew  Valentine</cp:lastModifiedBy>
  <cp:revision>565</cp:revision>
  <dcterms:created xsi:type="dcterms:W3CDTF">2015-03-11T08:56:03Z</dcterms:created>
  <dcterms:modified xsi:type="dcterms:W3CDTF">2021-08-18T09:35:02Z</dcterms:modified>
</cp:coreProperties>
</file>