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3" r:id="rId2"/>
    <p:sldId id="264" r:id="rId3"/>
    <p:sldId id="265" r:id="rId4"/>
    <p:sldId id="26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3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80C85-1761-4EA7-9489-6BB77275673B}" type="datetimeFigureOut">
              <a:rPr lang="nl-NL" smtClean="0"/>
              <a:t>10-03-2022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DFAC8-EE33-468D-9C47-C97937F5BF2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6844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8A6582-637D-1D44-9EF5-4FD6F70B892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324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7BE46-0FFD-4194-A125-0CDD862921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33A244-BAC5-4CD2-B3AB-C649CAC657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6C26CD-5E3E-4136-AC81-54C524477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F26F4-7A9A-492C-B4D7-60034FA81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CAFBE-BFD0-4CF7-B3D4-8520E5A49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872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7A700-4989-4FC3-8AFC-D1DA180E4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69C917-4F06-4D2F-84AD-491F5318B2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F255D1-BDD4-4C4B-AED2-D78EE3E65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451EF1-E26A-414D-91A7-5D27C21C0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8396F-C2DC-4834-80F4-BEDCCA453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47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14A167-58F5-4482-A22A-6548BAD288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094532-1C06-4488-B95C-A474CBFEA3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462FD2-92D3-4D62-80D7-30CC634AD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42CA7-007F-4B6D-94EC-391C81BBF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A0150C-66B3-477D-8575-4BB7E49BC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74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29342-271E-475F-9B3B-D9B2B8855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68111-B08C-4192-B647-DFE29CB244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65CC0F-0ED3-4D96-9E36-DA8487D12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C7C10-DC43-44EE-8105-64446FD6D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2B0F-2D19-4309-8A30-4BC9A16E4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361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C56AB-6CCF-408A-A939-BA5030808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68ADC9-B850-4E22-980A-5D25A949D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414A1E-42FE-46AB-9B61-BDAC8FA6D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B89BB6-D902-4891-B56D-F0B76086B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78F88A-12D1-43F5-BE08-F3DCD88DC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325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DECB6-18F5-44DC-9210-0602ABA22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BC26D-65D9-4745-ADE3-3D65D27983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5C2776-E0F7-427D-A3FF-AA229A9B55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8B382-A521-48D7-AF07-22AB26C8F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00A6CD-CFDA-4769-ADBE-7310DEDCC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87DB72-BA83-42C7-89B6-FD70C2ABB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24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8FD69-D240-4E25-B693-5DAA18ADA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33B9-FBC1-415E-B8E8-DA7B7E137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FC6B6B-02C1-4F51-B5A4-432E4FA286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51BFCE-6958-4ACF-9933-6441A4139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27FBC6-44D6-4673-BFB8-1B36B77E45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49EAB3-D4B9-4496-AC3B-53032CD31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A39890-6466-4612-AEAE-CF865BB8F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5613EF-B914-4CBC-BA40-D6FF81E01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862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ADBC1-62E1-4D45-B314-D887A10E7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3F08E8-FB92-4578-B593-14C30C8FD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D5D9DD-6EC3-4E08-9581-4D660EC68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1F7D96-EF8A-41A5-A7D2-95CBB7884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903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F8070C-2166-4EA5-8F35-635F28206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DD8BAB-F605-4304-AB5D-FB9952023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13F5CD-3306-42EB-9FE5-09B999AF3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905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C79F1-0761-44B0-B2E1-532D575F6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D63F9-5C81-4AA2-9803-55EFAA3A7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908FB7-64AA-4C94-8EF5-DD52191CEC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5CF24D-52C2-486A-857E-A596987CA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A5766F-85E5-4AE1-BE20-D5ED2547B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AB29F0-DDDC-4A4E-BB4D-4130BAC8C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977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33AD8-709E-4D83-8569-C5F1910C7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863079-2EDD-45CD-8884-AC3DB42847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A3B5EA-E5AA-4593-812E-EBAF752E3D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6819D3-AE40-4976-A063-C418A35DF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1D51EB-0423-42E9-8719-6F5417BD4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E41A7F-1A55-4AF4-80A5-9E9E8FAD3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949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7667AF-2F41-4587-81FF-2F4EF8154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26D3BB-8000-4254-8823-5A0BDDEB6C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DA522-5DE6-42A6-9F1A-7916B5182D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E6FBF-71A3-4A44-8D8D-49E8BA3A4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930BA8-DF3B-46AF-9FCE-5F7B162852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652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7ECE8-50B3-43A0-B9D5-75DAD6F3A7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Improving green consumption through a sticker intervention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917B20-0FE5-46F9-986C-9F12941337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Romain Cadario</a:t>
            </a:r>
          </a:p>
          <a:p>
            <a:r>
              <a:rPr lang="en-US" dirty="0"/>
              <a:t>Sample Assignment 3 Part B</a:t>
            </a:r>
          </a:p>
          <a:p>
            <a:r>
              <a:rPr lang="en-US" dirty="0"/>
              <a:t>January 1, 2022</a:t>
            </a:r>
          </a:p>
        </p:txBody>
      </p:sp>
    </p:spTree>
    <p:extLst>
      <p:ext uri="{BB962C8B-B14F-4D97-AF65-F5344CB8AC3E}">
        <p14:creationId xmlns:p14="http://schemas.microsoft.com/office/powerpoint/2010/main" val="2006070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29564-3178-4FF5-82F3-E88A58EBA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0A2F2-A2C9-48AF-AE5E-82C76B4C9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3652"/>
            <a:ext cx="10515600" cy="150712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Objective: increase the consumption of reusable water bottle on campus</a:t>
            </a:r>
          </a:p>
          <a:p>
            <a:r>
              <a:rPr lang="en-US" dirty="0"/>
              <a:t>Context: first year students will take part in an online survey sent by RSM at the beginning of year. They will be offered a water bottle for which they can choose the amount they wish to pay for from 0 to 10 euros. Students learn that this amount will be donated to an NGO.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2" descr="Reusable Recycled Sports Bottles | Eco-Smart Water Bottles">
            <a:extLst>
              <a:ext uri="{FF2B5EF4-FFF2-40B4-BE49-F238E27FC236}">
                <a16:creationId xmlns:a16="http://schemas.microsoft.com/office/drawing/2014/main" id="{C3387CA6-3296-49EF-BB19-F721217B04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20"/>
          <a:stretch/>
        </p:blipFill>
        <p:spPr bwMode="auto">
          <a:xfrm>
            <a:off x="838199" y="3200400"/>
            <a:ext cx="3175535" cy="300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DC94CE53-A5BC-4067-9A33-C4B0A90FA6BA}"/>
              </a:ext>
            </a:extLst>
          </p:cNvPr>
          <p:cNvGrpSpPr/>
          <p:nvPr/>
        </p:nvGrpSpPr>
        <p:grpSpPr>
          <a:xfrm>
            <a:off x="3214837" y="3200400"/>
            <a:ext cx="3059230" cy="3005891"/>
            <a:chOff x="4109987" y="3525254"/>
            <a:chExt cx="3059230" cy="3005891"/>
          </a:xfrm>
        </p:grpSpPr>
        <p:pic>
          <p:nvPicPr>
            <p:cNvPr id="7" name="Picture 2" descr="Reusable Recycled Sports Bottles | Eco-Smart Water Bottles">
              <a:extLst>
                <a:ext uri="{FF2B5EF4-FFF2-40B4-BE49-F238E27FC236}">
                  <a16:creationId xmlns:a16="http://schemas.microsoft.com/office/drawing/2014/main" id="{658C64C1-CC9E-49FD-81D7-838209BA48D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89"/>
            <a:stretch/>
          </p:blipFill>
          <p:spPr bwMode="auto">
            <a:xfrm>
              <a:off x="4109987" y="3525254"/>
              <a:ext cx="3059230" cy="30058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1225E76-F73F-48F9-82B4-3DD2DDD3050F}"/>
                </a:ext>
              </a:extLst>
            </p:cNvPr>
            <p:cNvSpPr txBox="1"/>
            <p:nvPr/>
          </p:nvSpPr>
          <p:spPr>
            <a:xfrm>
              <a:off x="4927259" y="4951869"/>
              <a:ext cx="1275872" cy="43088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Montserrat ExtraBold" panose="00000900000000000000" pitchFamily="50" charset="0"/>
                </a:rPr>
                <a:t>Make Erasmus </a:t>
              </a:r>
            </a:p>
            <a:p>
              <a:pPr algn="ctr"/>
              <a:r>
                <a:rPr lang="en-US" sz="1100" dirty="0">
                  <a:latin typeface="Montserrat ExtraBold" panose="00000900000000000000" pitchFamily="50" charset="0"/>
                </a:rPr>
                <a:t>Green Again</a:t>
              </a:r>
            </a:p>
          </p:txBody>
        </p:sp>
      </p:grp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1142A61-020A-407A-9358-0483168E7547}"/>
              </a:ext>
            </a:extLst>
          </p:cNvPr>
          <p:cNvSpPr txBox="1">
            <a:spLocks/>
          </p:cNvSpPr>
          <p:nvPr/>
        </p:nvSpPr>
        <p:spPr>
          <a:xfrm>
            <a:off x="6016190" y="2980664"/>
            <a:ext cx="5269029" cy="15071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IV: Students will be randomly assigned to 1 of 2 between-subject conditions using the software Qualtrics:</a:t>
            </a:r>
          </a:p>
          <a:p>
            <a:pPr lvl="1"/>
            <a:r>
              <a:rPr lang="en-US" sz="2200" dirty="0"/>
              <a:t>Control condition: reusable water bottle</a:t>
            </a:r>
          </a:p>
          <a:p>
            <a:pPr lvl="1"/>
            <a:r>
              <a:rPr lang="en-US" sz="2200" dirty="0"/>
              <a:t>Intervention condition: reusable water bottle with a sticker “Make Erasmus Green Again”</a:t>
            </a:r>
          </a:p>
          <a:p>
            <a:r>
              <a:rPr lang="en-US" sz="2400" dirty="0"/>
              <a:t>DV: willingness to pay, in euros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FDDBF4A-08AE-461B-B275-3A1AB04A84EF}"/>
              </a:ext>
            </a:extLst>
          </p:cNvPr>
          <p:cNvSpPr txBox="1">
            <a:spLocks/>
          </p:cNvSpPr>
          <p:nvPr/>
        </p:nvSpPr>
        <p:spPr>
          <a:xfrm>
            <a:off x="1858644" y="6287962"/>
            <a:ext cx="3094356" cy="5694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Control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790D294-947D-47C3-89D9-2311ACDEEED3}"/>
              </a:ext>
            </a:extLst>
          </p:cNvPr>
          <p:cNvSpPr txBox="1">
            <a:spLocks/>
          </p:cNvSpPr>
          <p:nvPr/>
        </p:nvSpPr>
        <p:spPr>
          <a:xfrm>
            <a:off x="3839844" y="6288599"/>
            <a:ext cx="3094356" cy="5694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Intervention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455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29564-3178-4FF5-82F3-E88A58EBA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design: moderating variable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0A2F2-A2C9-48AF-AE5E-82C76B4C91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As part of the survey, we will also measure students’ ecological attitudes with the scale taken from Jansson et al. (2017) with 3 items measured on a 7-point Likert scale from 1 = “Completely Disagree” to 7 = “Completely agree”. The items are</a:t>
            </a:r>
          </a:p>
          <a:p>
            <a:pPr lvl="1"/>
            <a:r>
              <a:rPr lang="en-US" sz="2300" dirty="0"/>
              <a:t>“We are approaching the limit of the number of people the earth can support”</a:t>
            </a:r>
          </a:p>
          <a:p>
            <a:pPr lvl="1"/>
            <a:r>
              <a:rPr lang="en-US" sz="2300" dirty="0"/>
              <a:t>“If things continue on their present course, we will soon experience a major ecological catastrophe”	</a:t>
            </a:r>
          </a:p>
          <a:p>
            <a:pPr lvl="1"/>
            <a:r>
              <a:rPr lang="en-US" sz="2300" dirty="0"/>
              <a:t>“The balance of nature is very delicate and easily upset”	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6CC68F3-CD4D-4547-8434-CA994A5098BB}"/>
              </a:ext>
            </a:extLst>
          </p:cNvPr>
          <p:cNvSpPr/>
          <p:nvPr/>
        </p:nvSpPr>
        <p:spPr>
          <a:xfrm>
            <a:off x="556260" y="6176963"/>
            <a:ext cx="11365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Jansson, J., </a:t>
            </a:r>
            <a:r>
              <a:rPr lang="en-US" dirty="0" err="1"/>
              <a:t>Nordlund</a:t>
            </a:r>
            <a:r>
              <a:rPr lang="en-US" dirty="0"/>
              <a:t>, A., &amp; Westin, K. (2017). Examining drivers of sustainable consumption: The influence of norms and opinion leadership on electric vehicle adoption in Sweden. </a:t>
            </a:r>
            <a:r>
              <a:rPr lang="en-US" i="1" dirty="0"/>
              <a:t>Journal of Cleaner Production</a:t>
            </a:r>
            <a:r>
              <a:rPr lang="en-US" dirty="0"/>
              <a:t>, </a:t>
            </a:r>
            <a:r>
              <a:rPr lang="en-US" i="1" dirty="0"/>
              <a:t>154</a:t>
            </a:r>
            <a:r>
              <a:rPr lang="en-US" dirty="0"/>
              <a:t>, 176-187.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6380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29564-3178-4FF5-82F3-E88A58EBA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4973224" cy="1143000"/>
          </a:xfrm>
        </p:spPr>
        <p:txBody>
          <a:bodyPr/>
          <a:lstStyle/>
          <a:p>
            <a:r>
              <a:rPr lang="en-US" dirty="0"/>
              <a:t>Hypotheses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0A2F2-A2C9-48AF-AE5E-82C76B4C9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4744625" cy="5032375"/>
          </a:xfrm>
        </p:spPr>
        <p:txBody>
          <a:bodyPr>
            <a:normAutofit/>
          </a:bodyPr>
          <a:lstStyle/>
          <a:p>
            <a:r>
              <a:rPr lang="en-US" dirty="0"/>
              <a:t>H1: the willingness to pay will be higher in the intervention than in the control condition</a:t>
            </a:r>
          </a:p>
          <a:p>
            <a:r>
              <a:rPr lang="en-US" dirty="0"/>
              <a:t>H2: the increase in willingness to pay from control to intervention will be stronger among students with </a:t>
            </a:r>
            <a:r>
              <a:rPr lang="en-US" dirty="0">
                <a:solidFill>
                  <a:srgbClr val="0070C0"/>
                </a:solidFill>
              </a:rPr>
              <a:t>high</a:t>
            </a:r>
            <a:r>
              <a:rPr lang="en-US" dirty="0"/>
              <a:t> ecological attitudes (than with </a:t>
            </a:r>
            <a:r>
              <a:rPr lang="en-US" dirty="0">
                <a:solidFill>
                  <a:srgbClr val="FF0000"/>
                </a:solidFill>
              </a:rPr>
              <a:t>low</a:t>
            </a:r>
            <a:r>
              <a:rPr lang="en-US" dirty="0"/>
              <a:t> ecological attitudes)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97F0C28-800E-4B0B-B29E-9E5035C93286}"/>
              </a:ext>
            </a:extLst>
          </p:cNvPr>
          <p:cNvCxnSpPr>
            <a:cxnSpLocks/>
          </p:cNvCxnSpPr>
          <p:nvPr/>
        </p:nvCxnSpPr>
        <p:spPr>
          <a:xfrm>
            <a:off x="7151572" y="5650212"/>
            <a:ext cx="440836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8AF5D59-E304-4581-89D6-9F4D83CEE962}"/>
              </a:ext>
            </a:extLst>
          </p:cNvPr>
          <p:cNvCxnSpPr/>
          <p:nvPr/>
        </p:nvCxnSpPr>
        <p:spPr>
          <a:xfrm flipV="1">
            <a:off x="7161196" y="1825625"/>
            <a:ext cx="0" cy="383421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2F3DA75-FB01-4BA2-A24A-9550C52E9338}"/>
              </a:ext>
            </a:extLst>
          </p:cNvPr>
          <p:cNvSpPr txBox="1"/>
          <p:nvPr/>
        </p:nvSpPr>
        <p:spPr>
          <a:xfrm rot="16200000">
            <a:off x="5851979" y="3485783"/>
            <a:ext cx="1883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Willingness to pay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696CE3-E3BD-4A27-A93F-29AE22B43DEF}"/>
              </a:ext>
            </a:extLst>
          </p:cNvPr>
          <p:cNvSpPr txBox="1"/>
          <p:nvPr/>
        </p:nvSpPr>
        <p:spPr>
          <a:xfrm>
            <a:off x="7161196" y="5807631"/>
            <a:ext cx="4398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Ecological attitudes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6A88B90-3F4B-4243-9084-3B4E9428AD2A}"/>
              </a:ext>
            </a:extLst>
          </p:cNvPr>
          <p:cNvCxnSpPr/>
          <p:nvPr/>
        </p:nvCxnSpPr>
        <p:spPr>
          <a:xfrm flipV="1">
            <a:off x="7642459" y="4283242"/>
            <a:ext cx="3205213" cy="702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D8F03D6-6772-4C31-8947-F23199DA677E}"/>
              </a:ext>
            </a:extLst>
          </p:cNvPr>
          <p:cNvCxnSpPr>
            <a:cxnSpLocks/>
          </p:cNvCxnSpPr>
          <p:nvPr/>
        </p:nvCxnSpPr>
        <p:spPr>
          <a:xfrm flipV="1">
            <a:off x="7642460" y="2286000"/>
            <a:ext cx="3101740" cy="232631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CF8BB3F-AAF2-4D0F-9B0B-47BB3DDC1386}"/>
              </a:ext>
            </a:extLst>
          </p:cNvPr>
          <p:cNvCxnSpPr>
            <a:cxnSpLocks/>
          </p:cNvCxnSpPr>
          <p:nvPr/>
        </p:nvCxnSpPr>
        <p:spPr>
          <a:xfrm>
            <a:off x="8274123" y="1417589"/>
            <a:ext cx="361863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AE91CFD-7256-49C6-A56E-7188780EE6A9}"/>
              </a:ext>
            </a:extLst>
          </p:cNvPr>
          <p:cNvSpPr txBox="1"/>
          <p:nvPr/>
        </p:nvSpPr>
        <p:spPr>
          <a:xfrm>
            <a:off x="8688173" y="1232923"/>
            <a:ext cx="1344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Intervention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B67DB58-614A-4791-AFA5-ADE2E7098E74}"/>
              </a:ext>
            </a:extLst>
          </p:cNvPr>
          <p:cNvCxnSpPr>
            <a:cxnSpLocks/>
          </p:cNvCxnSpPr>
          <p:nvPr/>
        </p:nvCxnSpPr>
        <p:spPr>
          <a:xfrm>
            <a:off x="8274123" y="1751873"/>
            <a:ext cx="3618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E548B29-D420-44E6-9685-E52DB94FC8A0}"/>
              </a:ext>
            </a:extLst>
          </p:cNvPr>
          <p:cNvSpPr txBox="1"/>
          <p:nvPr/>
        </p:nvSpPr>
        <p:spPr>
          <a:xfrm>
            <a:off x="8688173" y="1567207"/>
            <a:ext cx="877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Control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AB475E4-1BED-4491-AEE5-4D7E02ED42F3}"/>
              </a:ext>
            </a:extLst>
          </p:cNvPr>
          <p:cNvSpPr txBox="1">
            <a:spLocks/>
          </p:cNvSpPr>
          <p:nvPr/>
        </p:nvSpPr>
        <p:spPr>
          <a:xfrm>
            <a:off x="7808578" y="569045"/>
            <a:ext cx="3094356" cy="5694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Expected results (H2)</a:t>
            </a:r>
            <a:endParaRPr lang="en-US" dirty="0"/>
          </a:p>
          <a:p>
            <a:pPr lvl="1"/>
            <a:endParaRPr lang="en-US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AE12491-8BE9-4325-81AF-7D265BE343D9}"/>
              </a:ext>
            </a:extLst>
          </p:cNvPr>
          <p:cNvCxnSpPr>
            <a:cxnSpLocks/>
          </p:cNvCxnSpPr>
          <p:nvPr/>
        </p:nvCxnSpPr>
        <p:spPr>
          <a:xfrm flipV="1">
            <a:off x="7924800" y="4495800"/>
            <a:ext cx="0" cy="373577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312E1F1-F171-41B7-BA04-8302E40239A0}"/>
              </a:ext>
            </a:extLst>
          </p:cNvPr>
          <p:cNvCxnSpPr>
            <a:cxnSpLocks/>
          </p:cNvCxnSpPr>
          <p:nvPr/>
        </p:nvCxnSpPr>
        <p:spPr>
          <a:xfrm flipV="1">
            <a:off x="10668000" y="2514600"/>
            <a:ext cx="0" cy="1656780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2099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351</Words>
  <Application>Microsoft Macintosh PowerPoint</Application>
  <PresentationFormat>Widescreen</PresentationFormat>
  <Paragraphs>30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Montserrat ExtraBold</vt:lpstr>
      <vt:lpstr>Office Theme</vt:lpstr>
      <vt:lpstr>Improving green consumption through a sticker intervention</vt:lpstr>
      <vt:lpstr>Experimental design</vt:lpstr>
      <vt:lpstr>Experimental design: moderating variable</vt:lpstr>
      <vt:lpstr>Hypotheses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green consumption through food labeling</dc:title>
  <dc:creator>Romain Cadario</dc:creator>
  <cp:lastModifiedBy>Paula Eckstein</cp:lastModifiedBy>
  <cp:revision>25</cp:revision>
  <dcterms:created xsi:type="dcterms:W3CDTF">2021-01-06T14:03:32Z</dcterms:created>
  <dcterms:modified xsi:type="dcterms:W3CDTF">2022-03-10T10:57:34Z</dcterms:modified>
</cp:coreProperties>
</file>