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2" r:id="rId1"/>
  </p:sldMasterIdLst>
  <p:sldIdLst>
    <p:sldId id="257" r:id="rId2"/>
    <p:sldId id="260" r:id="rId3"/>
    <p:sldId id="259" r:id="rId4"/>
    <p:sldId id="262" r:id="rId5"/>
    <p:sldId id="267" r:id="rId6"/>
    <p:sldId id="264" r:id="rId7"/>
    <p:sldId id="269" r:id="rId8"/>
    <p:sldId id="270" r:id="rId9"/>
    <p:sldId id="271" r:id="rId10"/>
    <p:sldId id="276" r:id="rId11"/>
    <p:sldId id="277" r:id="rId12"/>
    <p:sldId id="275" r:id="rId13"/>
    <p:sldId id="278" r:id="rId14"/>
    <p:sldId id="280" r:id="rId15"/>
    <p:sldId id="282" r:id="rId16"/>
    <p:sldId id="281" r:id="rId17"/>
    <p:sldId id="283" r:id="rId18"/>
    <p:sldId id="284" r:id="rId19"/>
    <p:sldId id="286" r:id="rId20"/>
    <p:sldId id="287" r:id="rId21"/>
    <p:sldId id="288" r:id="rId22"/>
    <p:sldId id="291" r:id="rId23"/>
    <p:sldId id="290" r:id="rId24"/>
    <p:sldId id="292" r:id="rId25"/>
    <p:sldId id="295" r:id="rId26"/>
    <p:sldId id="29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2" autoAdjust="0"/>
    <p:restoredTop sz="94660"/>
  </p:normalViewPr>
  <p:slideViewPr>
    <p:cSldViewPr snapToGrid="0">
      <p:cViewPr varScale="1">
        <p:scale>
          <a:sx n="95" d="100"/>
          <a:sy n="95" d="100"/>
        </p:scale>
        <p:origin x="72"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9/7/2021</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9/7/2021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9/7/2021</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9/7/2021</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9/7/2021</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9/7/2021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9/7/2021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9/7/2021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9/7/2021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9/7/2021</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9/7/2021</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9/7/2021</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81191" y="1020431"/>
            <a:ext cx="10993549" cy="1475013"/>
          </a:xfrm>
        </p:spPr>
        <p:txBody>
          <a:bodyPr>
            <a:normAutofit/>
          </a:bodyPr>
          <a:lstStyle/>
          <a:p>
            <a:r>
              <a:rPr lang="en-US" dirty="0"/>
              <a:t>Logistic Regression</a:t>
            </a: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81194" y="2495445"/>
            <a:ext cx="10993546" cy="468233"/>
          </a:xfrm>
        </p:spPr>
        <p:txBody>
          <a:bodyPr>
            <a:normAutofit/>
          </a:bodyPr>
          <a:lstStyle/>
          <a:p>
            <a:r>
              <a:rPr lang="en-US" dirty="0"/>
              <a:t>Advanced statistics ii Lecture 5</a:t>
            </a:r>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6" name="Picture 5" descr="A close up of a logo&#10;&#10;Description automatically generated">
            <a:extLst>
              <a:ext uri="{FF2B5EF4-FFF2-40B4-BE49-F238E27FC236}">
                <a16:creationId xmlns:a16="http://schemas.microsoft.com/office/drawing/2014/main" id="{F1A8C364-94D4-4630-BAD0-78722F347055}"/>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448733" y="3081867"/>
            <a:ext cx="11260667" cy="3310466"/>
          </a:xfrm>
          <a:prstGeom prst="rect">
            <a:avLst/>
          </a:prstGeom>
        </p:spPr>
      </p:pic>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SPSS WALKTHROUGH: linearity of logit</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932727"/>
          </a:xfrm>
        </p:spPr>
        <p:txBody>
          <a:bodyPr anchor="t">
            <a:normAutofit/>
          </a:bodyPr>
          <a:lstStyle/>
          <a:p>
            <a:r>
              <a:rPr lang="en-US" sz="2800" dirty="0"/>
              <a:t>See Laerd Binomial Logistic Regression pg 6</a:t>
            </a:r>
          </a:p>
          <a:p>
            <a:r>
              <a:rPr lang="en-US" sz="2800" dirty="0"/>
              <a:t>Step 1: Create natural log transformation of all IVs</a:t>
            </a:r>
          </a:p>
          <a:p>
            <a:r>
              <a:rPr lang="en-US" sz="2800" dirty="0"/>
              <a:t>Step 2: Create interactions between continuous IV and their respective natural log transformed variable</a:t>
            </a:r>
          </a:p>
          <a:p>
            <a:r>
              <a:rPr lang="en-US" sz="2800" dirty="0"/>
              <a:t>Step 3: Box-Tidwell procedure to test linearity</a:t>
            </a:r>
          </a:p>
          <a:p>
            <a:pPr lvl="1"/>
            <a:r>
              <a:rPr lang="en-US" sz="2500" dirty="0"/>
              <a:t>Check Step 1 Variables in the Equation output box</a:t>
            </a:r>
          </a:p>
          <a:p>
            <a:pPr lvl="1"/>
            <a:r>
              <a:rPr lang="en-US" sz="2500" dirty="0"/>
              <a:t>Look at Sig value for interactions between IV and natural log</a:t>
            </a:r>
          </a:p>
          <a:p>
            <a:pPr lvl="1"/>
            <a:r>
              <a:rPr lang="en-US" sz="2500" dirty="0"/>
              <a:t>Be sure to adjust alpha level using Bonferroni correction</a:t>
            </a:r>
          </a:p>
          <a:p>
            <a:pPr lvl="1"/>
            <a:endParaRPr lang="en-US" sz="2500" dirty="0"/>
          </a:p>
        </p:txBody>
      </p:sp>
    </p:spTree>
    <p:extLst>
      <p:ext uri="{BB962C8B-B14F-4D97-AF65-F5344CB8AC3E}">
        <p14:creationId xmlns:p14="http://schemas.microsoft.com/office/powerpoint/2010/main" val="2691750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SPSS WALKTHROUGH: linearity of logit</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3" y="3900881"/>
            <a:ext cx="6071278" cy="2617365"/>
          </a:xfrm>
        </p:spPr>
        <p:txBody>
          <a:bodyPr anchor="t">
            <a:normAutofit/>
          </a:bodyPr>
          <a:lstStyle/>
          <a:p>
            <a:pPr marL="324000" lvl="1" indent="0">
              <a:buNone/>
            </a:pPr>
            <a:r>
              <a:rPr lang="en-US" sz="2500" dirty="0"/>
              <a:t>Divide the p value (.05) by total number of terms in the above table (total of 8 rows). In this example that will be p&lt;.00625. Any interaction value below that violates the linearity of the logit</a:t>
            </a:r>
          </a:p>
        </p:txBody>
      </p:sp>
      <p:pic>
        <p:nvPicPr>
          <p:cNvPr id="5" name="Picture 4">
            <a:extLst>
              <a:ext uri="{FF2B5EF4-FFF2-40B4-BE49-F238E27FC236}">
                <a16:creationId xmlns:a16="http://schemas.microsoft.com/office/drawing/2014/main" id="{C47FFF04-ED1F-4AA1-8871-4BE6EF17BD6A}"/>
              </a:ext>
            </a:extLst>
          </p:cNvPr>
          <p:cNvPicPr>
            <a:picLocks noChangeAspect="1"/>
          </p:cNvPicPr>
          <p:nvPr/>
        </p:nvPicPr>
        <p:blipFill>
          <a:blip r:embed="rId2"/>
          <a:stretch>
            <a:fillRect/>
          </a:stretch>
        </p:blipFill>
        <p:spPr>
          <a:xfrm>
            <a:off x="228600" y="1471613"/>
            <a:ext cx="6638925" cy="2199448"/>
          </a:xfrm>
          <a:prstGeom prst="rect">
            <a:avLst/>
          </a:prstGeom>
        </p:spPr>
      </p:pic>
      <p:pic>
        <p:nvPicPr>
          <p:cNvPr id="6" name="Picture 5">
            <a:extLst>
              <a:ext uri="{FF2B5EF4-FFF2-40B4-BE49-F238E27FC236}">
                <a16:creationId xmlns:a16="http://schemas.microsoft.com/office/drawing/2014/main" id="{95748AFD-121D-4F52-A313-44213330BDC0}"/>
              </a:ext>
            </a:extLst>
          </p:cNvPr>
          <p:cNvPicPr>
            <a:picLocks noChangeAspect="1"/>
          </p:cNvPicPr>
          <p:nvPr/>
        </p:nvPicPr>
        <p:blipFill>
          <a:blip r:embed="rId3"/>
          <a:stretch>
            <a:fillRect/>
          </a:stretch>
        </p:blipFill>
        <p:spPr>
          <a:xfrm>
            <a:off x="6733306" y="1600200"/>
            <a:ext cx="5558706" cy="4409248"/>
          </a:xfrm>
          <a:prstGeom prst="rect">
            <a:avLst/>
          </a:prstGeom>
        </p:spPr>
      </p:pic>
    </p:spTree>
    <p:extLst>
      <p:ext uri="{BB962C8B-B14F-4D97-AF65-F5344CB8AC3E}">
        <p14:creationId xmlns:p14="http://schemas.microsoft.com/office/powerpoint/2010/main" val="2559632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SPSS WALKTHROUGH: Logistic regression procedure</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932727"/>
          </a:xfrm>
        </p:spPr>
        <p:txBody>
          <a:bodyPr anchor="t">
            <a:normAutofit/>
          </a:bodyPr>
          <a:lstStyle/>
          <a:p>
            <a:r>
              <a:rPr lang="en-US" sz="2800" dirty="0"/>
              <a:t>See Laerd Binomial Logistic Regression pg 7</a:t>
            </a:r>
          </a:p>
          <a:p>
            <a:r>
              <a:rPr lang="en-US" sz="2800" dirty="0"/>
              <a:t>Check for Outliers through Casewise Diagnostics (see pg 8)</a:t>
            </a:r>
          </a:p>
          <a:p>
            <a:pPr lvl="1"/>
            <a:r>
              <a:rPr lang="en-US" sz="2500" dirty="0"/>
              <a:t>Look for standardized residuals values greater than +/- 2.5</a:t>
            </a:r>
          </a:p>
          <a:p>
            <a:pPr lvl="1"/>
            <a:r>
              <a:rPr lang="en-US" sz="2500" dirty="0"/>
              <a:t>If you have an outlier consider keeping, removing or transforming</a:t>
            </a:r>
          </a:p>
          <a:p>
            <a:pPr lvl="1"/>
            <a:r>
              <a:rPr lang="en-US" sz="2500" dirty="0"/>
              <a:t>Sensitivity Analysis</a:t>
            </a:r>
          </a:p>
        </p:txBody>
      </p:sp>
    </p:spTree>
    <p:extLst>
      <p:ext uri="{BB962C8B-B14F-4D97-AF65-F5344CB8AC3E}">
        <p14:creationId xmlns:p14="http://schemas.microsoft.com/office/powerpoint/2010/main" val="524137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SPSS WALKTHROUGH: Data Coding</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3" y="1585519"/>
            <a:ext cx="5611378" cy="4932727"/>
          </a:xfrm>
        </p:spPr>
        <p:txBody>
          <a:bodyPr anchor="t">
            <a:normAutofit/>
          </a:bodyPr>
          <a:lstStyle/>
          <a:p>
            <a:r>
              <a:rPr lang="en-US" sz="2800" dirty="0"/>
              <a:t>Case Processing Summary</a:t>
            </a:r>
          </a:p>
          <a:p>
            <a:pPr lvl="1"/>
            <a:r>
              <a:rPr lang="en-US" sz="2500" dirty="0"/>
              <a:t>Useful for determining if any cases are missing and whether you have the number of cases you expect. </a:t>
            </a:r>
          </a:p>
          <a:p>
            <a:r>
              <a:rPr lang="en-US" sz="2800" dirty="0"/>
              <a:t>Dependent Variable Encoding</a:t>
            </a:r>
          </a:p>
          <a:p>
            <a:pPr lvl="1"/>
            <a:r>
              <a:rPr lang="en-US" sz="2500" dirty="0"/>
              <a:t>Displays coding for DV</a:t>
            </a:r>
          </a:p>
          <a:p>
            <a:r>
              <a:rPr lang="en-US" sz="2800" dirty="0"/>
              <a:t>Categorical Variables Codings</a:t>
            </a:r>
          </a:p>
          <a:p>
            <a:pPr lvl="1"/>
            <a:r>
              <a:rPr lang="en-US" sz="2400" dirty="0"/>
              <a:t>Displays coding for categorical IV</a:t>
            </a:r>
          </a:p>
        </p:txBody>
      </p:sp>
      <p:pic>
        <p:nvPicPr>
          <p:cNvPr id="4" name="Picture 3">
            <a:extLst>
              <a:ext uri="{FF2B5EF4-FFF2-40B4-BE49-F238E27FC236}">
                <a16:creationId xmlns:a16="http://schemas.microsoft.com/office/drawing/2014/main" id="{2B5349B1-3ACF-4815-A669-3CEEFA61AA08}"/>
              </a:ext>
            </a:extLst>
          </p:cNvPr>
          <p:cNvPicPr>
            <a:picLocks noChangeAspect="1"/>
          </p:cNvPicPr>
          <p:nvPr/>
        </p:nvPicPr>
        <p:blipFill>
          <a:blip r:embed="rId2"/>
          <a:stretch>
            <a:fillRect/>
          </a:stretch>
        </p:blipFill>
        <p:spPr>
          <a:xfrm>
            <a:off x="7234143" y="1350628"/>
            <a:ext cx="4676775" cy="4572000"/>
          </a:xfrm>
          <a:prstGeom prst="rect">
            <a:avLst/>
          </a:prstGeom>
        </p:spPr>
      </p:pic>
    </p:spTree>
    <p:extLst>
      <p:ext uri="{BB962C8B-B14F-4D97-AF65-F5344CB8AC3E}">
        <p14:creationId xmlns:p14="http://schemas.microsoft.com/office/powerpoint/2010/main" val="4088256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SPSS WALKTHROUGH: Logistic Regression models</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3" y="1585519"/>
            <a:ext cx="11146519" cy="4932727"/>
          </a:xfrm>
        </p:spPr>
        <p:txBody>
          <a:bodyPr anchor="t">
            <a:normAutofit/>
          </a:bodyPr>
          <a:lstStyle/>
          <a:p>
            <a:r>
              <a:rPr lang="en-US" sz="2800" dirty="0"/>
              <a:t>You will notice that after the Data Coding section of the output there are  multiple “Blocks” of output</a:t>
            </a:r>
          </a:p>
          <a:p>
            <a:pPr lvl="1"/>
            <a:r>
              <a:rPr lang="en-US" sz="2500" dirty="0"/>
              <a:t>Since we ran an “Enter” method there are only 2 blocks. Running a hierarchical logistic regression will produce more than 2 blocks </a:t>
            </a:r>
          </a:p>
          <a:p>
            <a:r>
              <a:rPr lang="en-US" sz="2800" dirty="0"/>
              <a:t>Logistic Regression produces multiple models</a:t>
            </a:r>
          </a:p>
          <a:p>
            <a:pPr lvl="1"/>
            <a:r>
              <a:rPr lang="en-US" sz="2500" dirty="0"/>
              <a:t>A constant (intercept) only model: No predictors (see Block 0)</a:t>
            </a:r>
          </a:p>
          <a:p>
            <a:pPr lvl="1"/>
            <a:r>
              <a:rPr lang="en-US" sz="2500" dirty="0"/>
              <a:t>Incomplete model: Constant plus some predictors</a:t>
            </a:r>
          </a:p>
          <a:p>
            <a:pPr lvl="1"/>
            <a:r>
              <a:rPr lang="en-US" sz="2500" dirty="0"/>
              <a:t>Full model: Constant plus all predictors</a:t>
            </a:r>
            <a:endParaRPr lang="en-US" sz="2200" dirty="0"/>
          </a:p>
        </p:txBody>
      </p:sp>
    </p:spTree>
    <p:extLst>
      <p:ext uri="{BB962C8B-B14F-4D97-AF65-F5344CB8AC3E}">
        <p14:creationId xmlns:p14="http://schemas.microsoft.com/office/powerpoint/2010/main" val="4217427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SPSS WALKTHROUGH: Block 0 Classification model</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3834778"/>
            <a:ext cx="11146519" cy="2525049"/>
          </a:xfrm>
        </p:spPr>
        <p:txBody>
          <a:bodyPr anchor="t">
            <a:normAutofit lnSpcReduction="10000"/>
          </a:bodyPr>
          <a:lstStyle/>
          <a:p>
            <a:r>
              <a:rPr lang="en-US" sz="2400" dirty="0"/>
              <a:t>The Constant Only Model "Classification Table", shows that without any independent variables, the 'best guess' is to simply assume that all participants did not have heart disease</a:t>
            </a:r>
          </a:p>
          <a:p>
            <a:pPr lvl="1"/>
            <a:r>
              <a:rPr lang="en-US" sz="2400" dirty="0"/>
              <a:t>In this example, no logit calculated is over the cut value of .5. Thus the constant only model does not predict and presence of Heart Disease</a:t>
            </a:r>
          </a:p>
          <a:p>
            <a:pPr lvl="1"/>
            <a:r>
              <a:rPr lang="en-US" sz="2400" dirty="0"/>
              <a:t>65% accuracy</a:t>
            </a:r>
          </a:p>
        </p:txBody>
      </p:sp>
      <p:pic>
        <p:nvPicPr>
          <p:cNvPr id="4" name="Picture 3">
            <a:extLst>
              <a:ext uri="{FF2B5EF4-FFF2-40B4-BE49-F238E27FC236}">
                <a16:creationId xmlns:a16="http://schemas.microsoft.com/office/drawing/2014/main" id="{AAB62231-3A18-40BB-9B97-1472C79ACC0D}"/>
              </a:ext>
            </a:extLst>
          </p:cNvPr>
          <p:cNvPicPr>
            <a:picLocks noChangeAspect="1"/>
          </p:cNvPicPr>
          <p:nvPr/>
        </p:nvPicPr>
        <p:blipFill>
          <a:blip r:embed="rId2"/>
          <a:stretch>
            <a:fillRect/>
          </a:stretch>
        </p:blipFill>
        <p:spPr>
          <a:xfrm>
            <a:off x="2877852" y="1427974"/>
            <a:ext cx="6436296" cy="2406804"/>
          </a:xfrm>
          <a:prstGeom prst="rect">
            <a:avLst/>
          </a:prstGeom>
        </p:spPr>
      </p:pic>
    </p:spTree>
    <p:extLst>
      <p:ext uri="{BB962C8B-B14F-4D97-AF65-F5344CB8AC3E}">
        <p14:creationId xmlns:p14="http://schemas.microsoft.com/office/powerpoint/2010/main" val="3854985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Constant-only vs. Full Model</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3" y="1585519"/>
            <a:ext cx="11242212" cy="4932727"/>
          </a:xfrm>
        </p:spPr>
        <p:txBody>
          <a:bodyPr anchor="t">
            <a:normAutofit/>
          </a:bodyPr>
          <a:lstStyle/>
          <a:p>
            <a:pPr marL="0" indent="0">
              <a:buNone/>
            </a:pPr>
            <a:r>
              <a:rPr lang="en-US" sz="2800" dirty="0"/>
              <a:t>Constant-only vs. Full Model</a:t>
            </a:r>
          </a:p>
          <a:p>
            <a:r>
              <a:rPr lang="en-US" sz="2800" dirty="0"/>
              <a:t>Do the predictors, as a group, contribute to prediction of outcome?</a:t>
            </a:r>
          </a:p>
          <a:p>
            <a:r>
              <a:rPr lang="en-US" sz="2800" dirty="0"/>
              <a:t>If no improvement found when all predictors are added(full model), then predictors are unrelated to outcome</a:t>
            </a:r>
          </a:p>
          <a:p>
            <a:r>
              <a:rPr lang="en-US" sz="2800" dirty="0"/>
              <a:t>Does this through the Omnibus Tests of Model Coefficients</a:t>
            </a:r>
            <a:endParaRPr lang="en-US" sz="2200" dirty="0"/>
          </a:p>
        </p:txBody>
      </p:sp>
    </p:spTree>
    <p:extLst>
      <p:ext uri="{BB962C8B-B14F-4D97-AF65-F5344CB8AC3E}">
        <p14:creationId xmlns:p14="http://schemas.microsoft.com/office/powerpoint/2010/main" val="2850282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Omnibus Tests of Model Coefficients</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3542043"/>
            <a:ext cx="11242212" cy="3222153"/>
          </a:xfrm>
        </p:spPr>
        <p:txBody>
          <a:bodyPr anchor="t">
            <a:normAutofit fontScale="92500" lnSpcReduction="20000"/>
          </a:bodyPr>
          <a:lstStyle/>
          <a:p>
            <a:pPr marL="0" indent="0">
              <a:buNone/>
            </a:pPr>
            <a:r>
              <a:rPr lang="en-US" sz="2800" dirty="0"/>
              <a:t>Used to check that the new model (with predictors included) is an improvement over the baseline model</a:t>
            </a:r>
          </a:p>
          <a:p>
            <a:r>
              <a:rPr lang="en-US" sz="2800" dirty="0"/>
              <a:t>Uses chi-square tests to see if there is a significant difference between the Log-likelihoods of the baseline model and the new model</a:t>
            </a:r>
          </a:p>
          <a:p>
            <a:r>
              <a:rPr lang="en-US" sz="2800" dirty="0"/>
              <a:t>Check the Model row. If p&lt;.05, the model is significantly better than the baseline model.</a:t>
            </a:r>
          </a:p>
          <a:p>
            <a:r>
              <a:rPr lang="en-US" sz="2200" dirty="0"/>
              <a:t>The logistic regression model was statistically significant, χ2(4) = 27.402, p &lt; .0005.</a:t>
            </a:r>
          </a:p>
          <a:p>
            <a:endParaRPr lang="en-US" sz="2200" dirty="0"/>
          </a:p>
        </p:txBody>
      </p:sp>
      <p:pic>
        <p:nvPicPr>
          <p:cNvPr id="4" name="Picture 3">
            <a:extLst>
              <a:ext uri="{FF2B5EF4-FFF2-40B4-BE49-F238E27FC236}">
                <a16:creationId xmlns:a16="http://schemas.microsoft.com/office/drawing/2014/main" id="{74139637-6C32-40F0-B4CD-6821C660E042}"/>
              </a:ext>
            </a:extLst>
          </p:cNvPr>
          <p:cNvPicPr>
            <a:picLocks noChangeAspect="1"/>
          </p:cNvPicPr>
          <p:nvPr/>
        </p:nvPicPr>
        <p:blipFill>
          <a:blip r:embed="rId2"/>
          <a:stretch>
            <a:fillRect/>
          </a:stretch>
        </p:blipFill>
        <p:spPr>
          <a:xfrm>
            <a:off x="2924539" y="1350628"/>
            <a:ext cx="5601998" cy="2191415"/>
          </a:xfrm>
          <a:prstGeom prst="rect">
            <a:avLst/>
          </a:prstGeom>
        </p:spPr>
      </p:pic>
    </p:spTree>
    <p:extLst>
      <p:ext uri="{BB962C8B-B14F-4D97-AF65-F5344CB8AC3E}">
        <p14:creationId xmlns:p14="http://schemas.microsoft.com/office/powerpoint/2010/main" val="3244620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Goodness of fit</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3107477"/>
            <a:ext cx="11242212" cy="3222153"/>
          </a:xfrm>
        </p:spPr>
        <p:txBody>
          <a:bodyPr anchor="t">
            <a:normAutofit/>
          </a:bodyPr>
          <a:lstStyle/>
          <a:p>
            <a:pPr marL="0" indent="0">
              <a:buNone/>
            </a:pPr>
            <a:endParaRPr lang="en-US" sz="2800" dirty="0"/>
          </a:p>
          <a:p>
            <a:r>
              <a:rPr lang="en-US" sz="2800" dirty="0"/>
              <a:t>The Hosmer and Lemeshow test is a way of ascertaining how well the data fits the model. </a:t>
            </a:r>
          </a:p>
          <a:p>
            <a:r>
              <a:rPr lang="en-US" sz="2800" dirty="0"/>
              <a:t>Null hypothesis = Model is a good enough fit for the data </a:t>
            </a:r>
          </a:p>
          <a:p>
            <a:r>
              <a:rPr lang="en-US" sz="2800" dirty="0"/>
              <a:t>Thus, p&lt;.05 indicates a poor fitting model (p&gt;.05 is GOOD)</a:t>
            </a:r>
          </a:p>
        </p:txBody>
      </p:sp>
      <p:pic>
        <p:nvPicPr>
          <p:cNvPr id="5" name="Picture 4">
            <a:extLst>
              <a:ext uri="{FF2B5EF4-FFF2-40B4-BE49-F238E27FC236}">
                <a16:creationId xmlns:a16="http://schemas.microsoft.com/office/drawing/2014/main" id="{24EB3BC0-9829-40FB-8653-D4AA47CB9047}"/>
              </a:ext>
            </a:extLst>
          </p:cNvPr>
          <p:cNvPicPr>
            <a:picLocks noChangeAspect="1"/>
          </p:cNvPicPr>
          <p:nvPr/>
        </p:nvPicPr>
        <p:blipFill>
          <a:blip r:embed="rId2"/>
          <a:stretch>
            <a:fillRect/>
          </a:stretch>
        </p:blipFill>
        <p:spPr>
          <a:xfrm>
            <a:off x="3603727" y="1640752"/>
            <a:ext cx="4984545" cy="1611166"/>
          </a:xfrm>
          <a:prstGeom prst="rect">
            <a:avLst/>
          </a:prstGeom>
        </p:spPr>
      </p:pic>
    </p:spTree>
    <p:extLst>
      <p:ext uri="{BB962C8B-B14F-4D97-AF65-F5344CB8AC3E}">
        <p14:creationId xmlns:p14="http://schemas.microsoft.com/office/powerpoint/2010/main" val="3201824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Model summary</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3107477"/>
            <a:ext cx="11242212" cy="3222153"/>
          </a:xfrm>
        </p:spPr>
        <p:txBody>
          <a:bodyPr anchor="t">
            <a:normAutofit lnSpcReduction="10000"/>
          </a:bodyPr>
          <a:lstStyle/>
          <a:p>
            <a:pPr marL="0" indent="0">
              <a:buNone/>
            </a:pPr>
            <a:endParaRPr lang="en-US" sz="2800" dirty="0"/>
          </a:p>
          <a:p>
            <a:r>
              <a:rPr lang="en-US" sz="2800" dirty="0"/>
              <a:t>Model Summary provides the variance explained through pseudo R</a:t>
            </a:r>
            <a:r>
              <a:rPr lang="en-US" sz="2800" baseline="30000" dirty="0"/>
              <a:t>2</a:t>
            </a:r>
            <a:r>
              <a:rPr lang="en-US" sz="2800" dirty="0"/>
              <a:t> values</a:t>
            </a:r>
          </a:p>
          <a:p>
            <a:r>
              <a:rPr lang="en-US" sz="2800" dirty="0"/>
              <a:t>Typically report Nagelkerke R</a:t>
            </a:r>
            <a:r>
              <a:rPr lang="en-US" sz="2800" baseline="30000" dirty="0"/>
              <a:t>2</a:t>
            </a:r>
            <a:r>
              <a:rPr lang="en-US" sz="2800" dirty="0"/>
              <a:t> values</a:t>
            </a:r>
          </a:p>
          <a:p>
            <a:r>
              <a:rPr lang="en-US" sz="2800" dirty="0"/>
              <a:t>The model explained 33.0% (Nagelkerke R2) of the variance in heart disease</a:t>
            </a:r>
          </a:p>
        </p:txBody>
      </p:sp>
      <p:pic>
        <p:nvPicPr>
          <p:cNvPr id="4" name="Picture 3">
            <a:extLst>
              <a:ext uri="{FF2B5EF4-FFF2-40B4-BE49-F238E27FC236}">
                <a16:creationId xmlns:a16="http://schemas.microsoft.com/office/drawing/2014/main" id="{2E900AB2-E8B5-4BBE-BEC1-F0DB8113460F}"/>
              </a:ext>
            </a:extLst>
          </p:cNvPr>
          <p:cNvPicPr>
            <a:picLocks noChangeAspect="1"/>
          </p:cNvPicPr>
          <p:nvPr/>
        </p:nvPicPr>
        <p:blipFill>
          <a:blip r:embed="rId2"/>
          <a:stretch>
            <a:fillRect/>
          </a:stretch>
        </p:blipFill>
        <p:spPr>
          <a:xfrm>
            <a:off x="3247490" y="1616149"/>
            <a:ext cx="5697019" cy="2152207"/>
          </a:xfrm>
          <a:prstGeom prst="rect">
            <a:avLst/>
          </a:prstGeom>
        </p:spPr>
      </p:pic>
    </p:spTree>
    <p:extLst>
      <p:ext uri="{BB962C8B-B14F-4D97-AF65-F5344CB8AC3E}">
        <p14:creationId xmlns:p14="http://schemas.microsoft.com/office/powerpoint/2010/main" val="3838326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General purpose and description</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832059"/>
          </a:xfrm>
        </p:spPr>
        <p:txBody>
          <a:bodyPr anchor="t">
            <a:normAutofit/>
          </a:bodyPr>
          <a:lstStyle/>
          <a:p>
            <a:r>
              <a:rPr lang="en-US" sz="2800" dirty="0"/>
              <a:t>Logistic Regression allows one to predict a discrete outcome from a set of variables for a single dependent variable</a:t>
            </a:r>
          </a:p>
          <a:p>
            <a:pPr lvl="1">
              <a:buFont typeface="Wingdings" panose="05000000000000000000" pitchFamily="2" charset="2"/>
              <a:buChar char="Ø"/>
            </a:pPr>
            <a:r>
              <a:rPr lang="en-US" sz="2200" dirty="0"/>
              <a:t>Similar to linear regression in that we are predicting an outcome</a:t>
            </a:r>
          </a:p>
          <a:p>
            <a:pPr lvl="1">
              <a:buFont typeface="Wingdings" panose="05000000000000000000" pitchFamily="2" charset="2"/>
              <a:buChar char="Ø"/>
            </a:pPr>
            <a:r>
              <a:rPr lang="en-US" sz="2200" dirty="0"/>
              <a:t>Different from linear regression in that we are not determining a predicted value but the probability of being in a particular outcome (More on this later)</a:t>
            </a:r>
          </a:p>
          <a:p>
            <a:r>
              <a:rPr lang="en-US" sz="2800" dirty="0"/>
              <a:t>Dependent variable must be categorical</a:t>
            </a:r>
          </a:p>
          <a:p>
            <a:pPr lvl="1">
              <a:buFont typeface="Wingdings" panose="05000000000000000000" pitchFamily="2" charset="2"/>
              <a:buChar char="Ø"/>
            </a:pPr>
            <a:r>
              <a:rPr lang="en-US" sz="1900" dirty="0"/>
              <a:t>DV must have 2 or more discrete categories or levels; Depending on the number of levels for the DV there are different types of logistic regression techniques to run</a:t>
            </a:r>
          </a:p>
          <a:p>
            <a:pPr lvl="1">
              <a:buFont typeface="Wingdings" panose="05000000000000000000" pitchFamily="2" charset="2"/>
              <a:buChar char="Ø"/>
            </a:pPr>
            <a:r>
              <a:rPr lang="en-US" sz="1900" dirty="0"/>
              <a:t>For this class, we will focus on the most traditional and common technique of binomial logistic regression (1 DV with only two discrete levels)</a:t>
            </a:r>
          </a:p>
          <a:p>
            <a:pPr lvl="2">
              <a:buFont typeface="Wingdings" panose="05000000000000000000" pitchFamily="2" charset="2"/>
              <a:buChar char="Ø"/>
            </a:pPr>
            <a:r>
              <a:rPr lang="en-US" sz="1800" dirty="0"/>
              <a:t>Example:	Probability of a student pass/fail; probability of an employee leaving or staying a company</a:t>
            </a:r>
          </a:p>
        </p:txBody>
      </p:sp>
    </p:spTree>
    <p:extLst>
      <p:ext uri="{BB962C8B-B14F-4D97-AF65-F5344CB8AC3E}">
        <p14:creationId xmlns:p14="http://schemas.microsoft.com/office/powerpoint/2010/main" val="37870401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full model classification table</a:t>
            </a:r>
          </a:p>
        </p:txBody>
      </p:sp>
      <p:pic>
        <p:nvPicPr>
          <p:cNvPr id="5" name="Picture 4">
            <a:extLst>
              <a:ext uri="{FF2B5EF4-FFF2-40B4-BE49-F238E27FC236}">
                <a16:creationId xmlns:a16="http://schemas.microsoft.com/office/drawing/2014/main" id="{8F09034C-9A10-4BAC-BFB8-55EE8A7E3160}"/>
              </a:ext>
            </a:extLst>
          </p:cNvPr>
          <p:cNvPicPr>
            <a:picLocks noChangeAspect="1"/>
          </p:cNvPicPr>
          <p:nvPr/>
        </p:nvPicPr>
        <p:blipFill>
          <a:blip r:embed="rId2"/>
          <a:stretch>
            <a:fillRect/>
          </a:stretch>
        </p:blipFill>
        <p:spPr>
          <a:xfrm>
            <a:off x="2038433" y="2178401"/>
            <a:ext cx="8115134" cy="2874995"/>
          </a:xfrm>
          <a:prstGeom prst="rect">
            <a:avLst/>
          </a:prstGeom>
        </p:spPr>
      </p:pic>
      <p:sp>
        <p:nvSpPr>
          <p:cNvPr id="8" name="TextBox 7">
            <a:extLst>
              <a:ext uri="{FF2B5EF4-FFF2-40B4-BE49-F238E27FC236}">
                <a16:creationId xmlns:a16="http://schemas.microsoft.com/office/drawing/2014/main" id="{38AB13C4-8275-4536-95F2-6FD3B43F06B1}"/>
              </a:ext>
            </a:extLst>
          </p:cNvPr>
          <p:cNvSpPr txBox="1"/>
          <p:nvPr/>
        </p:nvSpPr>
        <p:spPr>
          <a:xfrm>
            <a:off x="702643" y="5142505"/>
            <a:ext cx="1944304" cy="1477328"/>
          </a:xfrm>
          <a:prstGeom prst="rect">
            <a:avLst/>
          </a:prstGeom>
          <a:noFill/>
        </p:spPr>
        <p:txBody>
          <a:bodyPr wrap="square" rtlCol="0">
            <a:spAutoFit/>
          </a:bodyPr>
          <a:lstStyle/>
          <a:p>
            <a:r>
              <a:rPr lang="en-US" dirty="0">
                <a:solidFill>
                  <a:srgbClr val="FF0000"/>
                </a:solidFill>
              </a:rPr>
              <a:t>Probability of case being classified into the yes category is greater than .500</a:t>
            </a:r>
          </a:p>
        </p:txBody>
      </p:sp>
      <p:cxnSp>
        <p:nvCxnSpPr>
          <p:cNvPr id="10" name="Straight Connector 9">
            <a:extLst>
              <a:ext uri="{FF2B5EF4-FFF2-40B4-BE49-F238E27FC236}">
                <a16:creationId xmlns:a16="http://schemas.microsoft.com/office/drawing/2014/main" id="{A5B02910-D165-4FD0-BE0E-CC84A2CBFACB}"/>
              </a:ext>
            </a:extLst>
          </p:cNvPr>
          <p:cNvCxnSpPr>
            <a:stCxn id="8" idx="0"/>
          </p:cNvCxnSpPr>
          <p:nvPr/>
        </p:nvCxnSpPr>
        <p:spPr>
          <a:xfrm flipV="1">
            <a:off x="1674795" y="4774131"/>
            <a:ext cx="866274" cy="36837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96349BDF-223D-40A8-8909-01F79D7CFFB1}"/>
              </a:ext>
            </a:extLst>
          </p:cNvPr>
          <p:cNvSpPr/>
          <p:nvPr/>
        </p:nvSpPr>
        <p:spPr>
          <a:xfrm>
            <a:off x="9088371" y="4242999"/>
            <a:ext cx="965266" cy="36837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C9078FDA-3BC6-4388-8C7D-9C8F4F57D4B3}"/>
              </a:ext>
            </a:extLst>
          </p:cNvPr>
          <p:cNvSpPr txBox="1"/>
          <p:nvPr/>
        </p:nvSpPr>
        <p:spPr>
          <a:xfrm>
            <a:off x="9543175" y="5168717"/>
            <a:ext cx="1944304" cy="1200329"/>
          </a:xfrm>
          <a:prstGeom prst="rect">
            <a:avLst/>
          </a:prstGeom>
          <a:noFill/>
        </p:spPr>
        <p:txBody>
          <a:bodyPr wrap="square" rtlCol="0">
            <a:spAutoFit/>
          </a:bodyPr>
          <a:lstStyle/>
          <a:p>
            <a:r>
              <a:rPr lang="en-US" dirty="0">
                <a:solidFill>
                  <a:srgbClr val="FF0000"/>
                </a:solidFill>
              </a:rPr>
              <a:t>Percent accuracy in classification (PAC) of overall model</a:t>
            </a:r>
          </a:p>
        </p:txBody>
      </p:sp>
      <p:cxnSp>
        <p:nvCxnSpPr>
          <p:cNvPr id="13" name="Straight Connector 12">
            <a:extLst>
              <a:ext uri="{FF2B5EF4-FFF2-40B4-BE49-F238E27FC236}">
                <a16:creationId xmlns:a16="http://schemas.microsoft.com/office/drawing/2014/main" id="{3B453E61-5D14-468B-A6DF-F1F05DB67021}"/>
              </a:ext>
            </a:extLst>
          </p:cNvPr>
          <p:cNvCxnSpPr>
            <a:cxnSpLocks/>
          </p:cNvCxnSpPr>
          <p:nvPr/>
        </p:nvCxnSpPr>
        <p:spPr>
          <a:xfrm flipV="1">
            <a:off x="9730290" y="4611374"/>
            <a:ext cx="0" cy="5568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7D306804-8F6B-4ABA-A76B-4F68AE653DA0}"/>
              </a:ext>
            </a:extLst>
          </p:cNvPr>
          <p:cNvSpPr/>
          <p:nvPr/>
        </p:nvSpPr>
        <p:spPr>
          <a:xfrm>
            <a:off x="9172875" y="3946358"/>
            <a:ext cx="740603" cy="26325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8AAF19FA-8E9D-4744-ADAB-73BE30CFB13C}"/>
              </a:ext>
            </a:extLst>
          </p:cNvPr>
          <p:cNvSpPr txBox="1"/>
          <p:nvPr/>
        </p:nvSpPr>
        <p:spPr>
          <a:xfrm>
            <a:off x="10247696" y="3429000"/>
            <a:ext cx="1944304" cy="1477328"/>
          </a:xfrm>
          <a:prstGeom prst="rect">
            <a:avLst/>
          </a:prstGeom>
          <a:noFill/>
        </p:spPr>
        <p:txBody>
          <a:bodyPr wrap="square" rtlCol="0">
            <a:spAutoFit/>
          </a:bodyPr>
          <a:lstStyle/>
          <a:p>
            <a:r>
              <a:rPr lang="en-US" dirty="0">
                <a:solidFill>
                  <a:srgbClr val="FF0000"/>
                </a:solidFill>
              </a:rPr>
              <a:t>Sensitivity: % correct of cases that had observed characteristics (“true positives”) </a:t>
            </a:r>
          </a:p>
        </p:txBody>
      </p:sp>
      <p:cxnSp>
        <p:nvCxnSpPr>
          <p:cNvPr id="19" name="Straight Connector 18">
            <a:extLst>
              <a:ext uri="{FF2B5EF4-FFF2-40B4-BE49-F238E27FC236}">
                <a16:creationId xmlns:a16="http://schemas.microsoft.com/office/drawing/2014/main" id="{7E4483C9-5AAA-451E-A5E2-CD7B4F8D1CA8}"/>
              </a:ext>
            </a:extLst>
          </p:cNvPr>
          <p:cNvCxnSpPr>
            <a:cxnSpLocks/>
          </p:cNvCxnSpPr>
          <p:nvPr/>
        </p:nvCxnSpPr>
        <p:spPr>
          <a:xfrm flipH="1">
            <a:off x="9979293" y="4048939"/>
            <a:ext cx="26840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556A28D-DE12-4372-A941-BDEA0F6A88B5}"/>
              </a:ext>
            </a:extLst>
          </p:cNvPr>
          <p:cNvSpPr txBox="1"/>
          <p:nvPr/>
        </p:nvSpPr>
        <p:spPr>
          <a:xfrm>
            <a:off x="10153567" y="1436755"/>
            <a:ext cx="1944304" cy="1754326"/>
          </a:xfrm>
          <a:prstGeom prst="rect">
            <a:avLst/>
          </a:prstGeom>
          <a:noFill/>
        </p:spPr>
        <p:txBody>
          <a:bodyPr wrap="square" rtlCol="0">
            <a:spAutoFit/>
          </a:bodyPr>
          <a:lstStyle/>
          <a:p>
            <a:r>
              <a:rPr lang="en-US" dirty="0">
                <a:solidFill>
                  <a:srgbClr val="FF0000"/>
                </a:solidFill>
              </a:rPr>
              <a:t>Specificity: % correct of cases that did not have  observed characteristics (“true negatives”) </a:t>
            </a:r>
          </a:p>
        </p:txBody>
      </p:sp>
      <p:sp>
        <p:nvSpPr>
          <p:cNvPr id="24" name="Oval 23">
            <a:extLst>
              <a:ext uri="{FF2B5EF4-FFF2-40B4-BE49-F238E27FC236}">
                <a16:creationId xmlns:a16="http://schemas.microsoft.com/office/drawing/2014/main" id="{DBEE1900-4829-4413-9C13-B91FEDF87DAF}"/>
              </a:ext>
            </a:extLst>
          </p:cNvPr>
          <p:cNvSpPr/>
          <p:nvPr/>
        </p:nvSpPr>
        <p:spPr>
          <a:xfrm>
            <a:off x="9172874" y="3625665"/>
            <a:ext cx="740603" cy="26325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 name="Straight Connector 24">
            <a:extLst>
              <a:ext uri="{FF2B5EF4-FFF2-40B4-BE49-F238E27FC236}">
                <a16:creationId xmlns:a16="http://schemas.microsoft.com/office/drawing/2014/main" id="{3125A9B8-E738-4EDE-A7BA-B31EDAC19404}"/>
              </a:ext>
            </a:extLst>
          </p:cNvPr>
          <p:cNvCxnSpPr>
            <a:cxnSpLocks/>
            <a:endCxn id="24" idx="7"/>
          </p:cNvCxnSpPr>
          <p:nvPr/>
        </p:nvCxnSpPr>
        <p:spPr>
          <a:xfrm flipH="1">
            <a:off x="9805018" y="2175420"/>
            <a:ext cx="348550" cy="148879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4FFDF5AF-2B08-42BE-BF25-7953196F0AAC}"/>
              </a:ext>
            </a:extLst>
          </p:cNvPr>
          <p:cNvSpPr txBox="1"/>
          <p:nvPr/>
        </p:nvSpPr>
        <p:spPr>
          <a:xfrm>
            <a:off x="7228570" y="5021832"/>
            <a:ext cx="1944304" cy="1754326"/>
          </a:xfrm>
          <a:prstGeom prst="rect">
            <a:avLst/>
          </a:prstGeom>
          <a:noFill/>
        </p:spPr>
        <p:txBody>
          <a:bodyPr wrap="square" rtlCol="0">
            <a:spAutoFit/>
          </a:bodyPr>
          <a:lstStyle/>
          <a:p>
            <a:r>
              <a:rPr lang="en-US" dirty="0">
                <a:solidFill>
                  <a:srgbClr val="FF0000"/>
                </a:solidFill>
              </a:rPr>
              <a:t>Positive Predicted Value: % of correct cases that were predicted as having observed characteristic</a:t>
            </a:r>
          </a:p>
        </p:txBody>
      </p:sp>
      <p:sp>
        <p:nvSpPr>
          <p:cNvPr id="31" name="TextBox 30">
            <a:extLst>
              <a:ext uri="{FF2B5EF4-FFF2-40B4-BE49-F238E27FC236}">
                <a16:creationId xmlns:a16="http://schemas.microsoft.com/office/drawing/2014/main" id="{E7925D7C-7759-4746-BCC8-914D5F8BF464}"/>
              </a:ext>
            </a:extLst>
          </p:cNvPr>
          <p:cNvSpPr txBox="1"/>
          <p:nvPr/>
        </p:nvSpPr>
        <p:spPr>
          <a:xfrm>
            <a:off x="7607149" y="4167664"/>
            <a:ext cx="866269" cy="369332"/>
          </a:xfrm>
          <a:prstGeom prst="rect">
            <a:avLst/>
          </a:prstGeom>
          <a:noFill/>
        </p:spPr>
        <p:txBody>
          <a:bodyPr wrap="square" rtlCol="0">
            <a:spAutoFit/>
          </a:bodyPr>
          <a:lstStyle/>
          <a:p>
            <a:r>
              <a:rPr lang="en-US" dirty="0">
                <a:solidFill>
                  <a:srgbClr val="FF0000"/>
                </a:solidFill>
              </a:rPr>
              <a:t>61.5%</a:t>
            </a:r>
          </a:p>
        </p:txBody>
      </p:sp>
      <p:cxnSp>
        <p:nvCxnSpPr>
          <p:cNvPr id="32" name="Straight Connector 31">
            <a:extLst>
              <a:ext uri="{FF2B5EF4-FFF2-40B4-BE49-F238E27FC236}">
                <a16:creationId xmlns:a16="http://schemas.microsoft.com/office/drawing/2014/main" id="{DECE04A8-DA1F-4AB0-B336-6ACF3913AD7A}"/>
              </a:ext>
            </a:extLst>
          </p:cNvPr>
          <p:cNvCxnSpPr>
            <a:cxnSpLocks/>
          </p:cNvCxnSpPr>
          <p:nvPr/>
        </p:nvCxnSpPr>
        <p:spPr>
          <a:xfrm flipV="1">
            <a:off x="8033846" y="4542690"/>
            <a:ext cx="0" cy="47914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507300E-5076-4BE4-9819-27F8C27E485E}"/>
              </a:ext>
            </a:extLst>
          </p:cNvPr>
          <p:cNvSpPr txBox="1"/>
          <p:nvPr/>
        </p:nvSpPr>
        <p:spPr>
          <a:xfrm>
            <a:off x="6433403" y="4154050"/>
            <a:ext cx="866269" cy="369332"/>
          </a:xfrm>
          <a:prstGeom prst="rect">
            <a:avLst/>
          </a:prstGeom>
          <a:noFill/>
        </p:spPr>
        <p:txBody>
          <a:bodyPr wrap="square" rtlCol="0">
            <a:spAutoFit/>
          </a:bodyPr>
          <a:lstStyle/>
          <a:p>
            <a:r>
              <a:rPr lang="en-US" dirty="0">
                <a:solidFill>
                  <a:srgbClr val="FF0000"/>
                </a:solidFill>
              </a:rPr>
              <a:t>74.3%</a:t>
            </a:r>
          </a:p>
        </p:txBody>
      </p:sp>
      <p:sp>
        <p:nvSpPr>
          <p:cNvPr id="37" name="TextBox 36">
            <a:extLst>
              <a:ext uri="{FF2B5EF4-FFF2-40B4-BE49-F238E27FC236}">
                <a16:creationId xmlns:a16="http://schemas.microsoft.com/office/drawing/2014/main" id="{0B3F21FC-26EE-47EF-A44C-37A84A88ADAD}"/>
              </a:ext>
            </a:extLst>
          </p:cNvPr>
          <p:cNvSpPr txBox="1"/>
          <p:nvPr/>
        </p:nvSpPr>
        <p:spPr>
          <a:xfrm>
            <a:off x="4723350" y="5021832"/>
            <a:ext cx="2291872" cy="1754326"/>
          </a:xfrm>
          <a:prstGeom prst="rect">
            <a:avLst/>
          </a:prstGeom>
          <a:noFill/>
        </p:spPr>
        <p:txBody>
          <a:bodyPr wrap="square" rtlCol="0">
            <a:spAutoFit/>
          </a:bodyPr>
          <a:lstStyle/>
          <a:p>
            <a:r>
              <a:rPr lang="en-US" dirty="0">
                <a:solidFill>
                  <a:srgbClr val="FF0000"/>
                </a:solidFill>
              </a:rPr>
              <a:t>Negative Predicted Value: % of correct cases that were predicted as not having the observed characteristic</a:t>
            </a:r>
          </a:p>
        </p:txBody>
      </p:sp>
      <p:cxnSp>
        <p:nvCxnSpPr>
          <p:cNvPr id="38" name="Straight Connector 37">
            <a:extLst>
              <a:ext uri="{FF2B5EF4-FFF2-40B4-BE49-F238E27FC236}">
                <a16:creationId xmlns:a16="http://schemas.microsoft.com/office/drawing/2014/main" id="{CDE9E0D5-1C7B-46EA-8C20-272A862B9A0B}"/>
              </a:ext>
            </a:extLst>
          </p:cNvPr>
          <p:cNvCxnSpPr>
            <a:cxnSpLocks/>
          </p:cNvCxnSpPr>
          <p:nvPr/>
        </p:nvCxnSpPr>
        <p:spPr>
          <a:xfrm flipV="1">
            <a:off x="6411697" y="4503815"/>
            <a:ext cx="0" cy="5568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F76EB130-A7E4-474F-AC14-F29930EF5443}"/>
              </a:ext>
            </a:extLst>
          </p:cNvPr>
          <p:cNvSpPr/>
          <p:nvPr/>
        </p:nvSpPr>
        <p:spPr>
          <a:xfrm>
            <a:off x="6606133" y="3946358"/>
            <a:ext cx="740603" cy="26325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365255C3-EE16-40D8-A410-E1D8745E01EB}"/>
              </a:ext>
            </a:extLst>
          </p:cNvPr>
          <p:cNvSpPr txBox="1"/>
          <p:nvPr/>
        </p:nvSpPr>
        <p:spPr>
          <a:xfrm>
            <a:off x="5585868" y="3655600"/>
            <a:ext cx="1944304" cy="369332"/>
          </a:xfrm>
          <a:prstGeom prst="rect">
            <a:avLst/>
          </a:prstGeom>
          <a:noFill/>
        </p:spPr>
        <p:txBody>
          <a:bodyPr wrap="square" rtlCol="0">
            <a:spAutoFit/>
          </a:bodyPr>
          <a:lstStyle/>
          <a:p>
            <a:r>
              <a:rPr lang="en-US" dirty="0">
                <a:solidFill>
                  <a:srgbClr val="FF0000"/>
                </a:solidFill>
              </a:rPr>
              <a:t>Type II Error</a:t>
            </a:r>
          </a:p>
        </p:txBody>
      </p:sp>
      <p:sp>
        <p:nvSpPr>
          <p:cNvPr id="35" name="Oval 34">
            <a:extLst>
              <a:ext uri="{FF2B5EF4-FFF2-40B4-BE49-F238E27FC236}">
                <a16:creationId xmlns:a16="http://schemas.microsoft.com/office/drawing/2014/main" id="{2319D524-73C2-4865-8781-7FFB86A23DEE}"/>
              </a:ext>
            </a:extLst>
          </p:cNvPr>
          <p:cNvSpPr/>
          <p:nvPr/>
        </p:nvSpPr>
        <p:spPr>
          <a:xfrm>
            <a:off x="7873245" y="3661988"/>
            <a:ext cx="740603" cy="26325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D0540294-F20A-4C77-9F9C-407BEA716D40}"/>
              </a:ext>
            </a:extLst>
          </p:cNvPr>
          <p:cNvSpPr txBox="1"/>
          <p:nvPr/>
        </p:nvSpPr>
        <p:spPr>
          <a:xfrm>
            <a:off x="7501266" y="2347021"/>
            <a:ext cx="1944304" cy="369332"/>
          </a:xfrm>
          <a:prstGeom prst="rect">
            <a:avLst/>
          </a:prstGeom>
          <a:noFill/>
        </p:spPr>
        <p:txBody>
          <a:bodyPr wrap="square" rtlCol="0">
            <a:spAutoFit/>
          </a:bodyPr>
          <a:lstStyle/>
          <a:p>
            <a:r>
              <a:rPr lang="en-US" dirty="0">
                <a:solidFill>
                  <a:srgbClr val="FF0000"/>
                </a:solidFill>
              </a:rPr>
              <a:t>Type I Error</a:t>
            </a:r>
          </a:p>
        </p:txBody>
      </p:sp>
      <p:cxnSp>
        <p:nvCxnSpPr>
          <p:cNvPr id="26" name="Straight Connector 25">
            <a:extLst>
              <a:ext uri="{FF2B5EF4-FFF2-40B4-BE49-F238E27FC236}">
                <a16:creationId xmlns:a16="http://schemas.microsoft.com/office/drawing/2014/main" id="{216DC4AB-2DC8-4789-882D-A6F05A03194F}"/>
              </a:ext>
            </a:extLst>
          </p:cNvPr>
          <p:cNvCxnSpPr>
            <a:cxnSpLocks/>
          </p:cNvCxnSpPr>
          <p:nvPr/>
        </p:nvCxnSpPr>
        <p:spPr>
          <a:xfrm flipV="1">
            <a:off x="8358262" y="2711939"/>
            <a:ext cx="0" cy="9137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6954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ROC Curve</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674797"/>
            <a:ext cx="5514808" cy="4654834"/>
          </a:xfrm>
        </p:spPr>
        <p:txBody>
          <a:bodyPr anchor="t">
            <a:normAutofit fontScale="85000" lnSpcReduction="10000"/>
          </a:bodyPr>
          <a:lstStyle/>
          <a:p>
            <a:r>
              <a:rPr lang="en-US" sz="2800" dirty="0"/>
              <a:t>ROC Curve measures overall discrimination</a:t>
            </a:r>
          </a:p>
          <a:p>
            <a:r>
              <a:rPr lang="en-US" sz="2800" dirty="0"/>
              <a:t>Measures discrimination versus all possible cut-off points</a:t>
            </a:r>
          </a:p>
          <a:p>
            <a:r>
              <a:rPr lang="en-US" sz="2800" dirty="0"/>
              <a:t>Further the curve is away from diagonal the better the discrimination</a:t>
            </a:r>
          </a:p>
          <a:p>
            <a:r>
              <a:rPr lang="en-US" sz="2800" dirty="0"/>
              <a:t>Review Area, if area above 0.7 discrimination is acceptable or better</a:t>
            </a:r>
          </a:p>
          <a:p>
            <a:r>
              <a:rPr lang="en-US" sz="2800" dirty="0"/>
              <a:t>If below .7, poor discrimination. Not much better than coin flip</a:t>
            </a:r>
          </a:p>
        </p:txBody>
      </p:sp>
      <p:pic>
        <p:nvPicPr>
          <p:cNvPr id="5" name="Picture 4">
            <a:extLst>
              <a:ext uri="{FF2B5EF4-FFF2-40B4-BE49-F238E27FC236}">
                <a16:creationId xmlns:a16="http://schemas.microsoft.com/office/drawing/2014/main" id="{6DB03414-A8A8-4863-BB5F-5E321877473D}"/>
              </a:ext>
            </a:extLst>
          </p:cNvPr>
          <p:cNvPicPr>
            <a:picLocks noChangeAspect="1"/>
          </p:cNvPicPr>
          <p:nvPr/>
        </p:nvPicPr>
        <p:blipFill>
          <a:blip r:embed="rId2"/>
          <a:stretch>
            <a:fillRect/>
          </a:stretch>
        </p:blipFill>
        <p:spPr>
          <a:xfrm>
            <a:off x="6631806" y="752689"/>
            <a:ext cx="5268126" cy="5771398"/>
          </a:xfrm>
          <a:prstGeom prst="rect">
            <a:avLst/>
          </a:prstGeom>
        </p:spPr>
      </p:pic>
    </p:spTree>
    <p:extLst>
      <p:ext uri="{BB962C8B-B14F-4D97-AF65-F5344CB8AC3E}">
        <p14:creationId xmlns:p14="http://schemas.microsoft.com/office/powerpoint/2010/main" val="12104884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Variables in the equation</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3577389"/>
            <a:ext cx="11242212" cy="3024956"/>
          </a:xfrm>
        </p:spPr>
        <p:txBody>
          <a:bodyPr anchor="t">
            <a:normAutofit/>
          </a:bodyPr>
          <a:lstStyle/>
          <a:p>
            <a:pPr marL="0" indent="0">
              <a:buNone/>
            </a:pPr>
            <a:endParaRPr lang="en-US" sz="2800" dirty="0"/>
          </a:p>
          <a:p>
            <a:r>
              <a:rPr lang="en-US" sz="2800" dirty="0"/>
              <a:t>Wald test is used to determine the statistical significance for each IV</a:t>
            </a:r>
          </a:p>
          <a:p>
            <a:r>
              <a:rPr lang="en-US" sz="2800" dirty="0"/>
              <a:t>IVs add significantly to the model if the p&lt;.05</a:t>
            </a:r>
          </a:p>
          <a:p>
            <a:r>
              <a:rPr lang="en-US" sz="2800" dirty="0"/>
              <a:t>Do all predictors significantly add to the model?</a:t>
            </a:r>
          </a:p>
          <a:p>
            <a:endParaRPr lang="en-US" sz="2800" dirty="0"/>
          </a:p>
          <a:p>
            <a:pPr lvl="1"/>
            <a:endParaRPr lang="en-US" sz="2500" dirty="0"/>
          </a:p>
        </p:txBody>
      </p:sp>
      <p:pic>
        <p:nvPicPr>
          <p:cNvPr id="5" name="Picture 4">
            <a:extLst>
              <a:ext uri="{FF2B5EF4-FFF2-40B4-BE49-F238E27FC236}">
                <a16:creationId xmlns:a16="http://schemas.microsoft.com/office/drawing/2014/main" id="{E011B6CD-EFF5-4EDA-BAB6-2AA1DC86CEA3}"/>
              </a:ext>
            </a:extLst>
          </p:cNvPr>
          <p:cNvPicPr>
            <a:picLocks noChangeAspect="1"/>
          </p:cNvPicPr>
          <p:nvPr/>
        </p:nvPicPr>
        <p:blipFill>
          <a:blip r:embed="rId2"/>
          <a:stretch>
            <a:fillRect/>
          </a:stretch>
        </p:blipFill>
        <p:spPr>
          <a:xfrm>
            <a:off x="1995487" y="1419726"/>
            <a:ext cx="8201025" cy="2286000"/>
          </a:xfrm>
          <a:prstGeom prst="rect">
            <a:avLst/>
          </a:prstGeom>
        </p:spPr>
      </p:pic>
      <p:sp>
        <p:nvSpPr>
          <p:cNvPr id="4" name="Rectangle 3">
            <a:extLst>
              <a:ext uri="{FF2B5EF4-FFF2-40B4-BE49-F238E27FC236}">
                <a16:creationId xmlns:a16="http://schemas.microsoft.com/office/drawing/2014/main" id="{680800F3-54FF-460A-83B4-E4C8E43F5135}"/>
              </a:ext>
            </a:extLst>
          </p:cNvPr>
          <p:cNvSpPr/>
          <p:nvPr/>
        </p:nvSpPr>
        <p:spPr>
          <a:xfrm>
            <a:off x="5261811" y="1844842"/>
            <a:ext cx="2350168" cy="1668379"/>
          </a:xfrm>
          <a:prstGeom prst="rect">
            <a:avLst/>
          </a:prstGeom>
          <a:noFill/>
          <a:ln w="698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521541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Variables in the equation</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3130888"/>
            <a:ext cx="11242212" cy="3409060"/>
          </a:xfrm>
        </p:spPr>
        <p:txBody>
          <a:bodyPr anchor="t">
            <a:normAutofit fontScale="92500"/>
          </a:bodyPr>
          <a:lstStyle/>
          <a:p>
            <a:pPr marL="0" indent="0">
              <a:buNone/>
            </a:pPr>
            <a:endParaRPr lang="en-US" sz="2800" dirty="0"/>
          </a:p>
          <a:p>
            <a:r>
              <a:rPr lang="en-US" sz="2800" dirty="0"/>
              <a:t>B = coefficients; used in the equation to predict the probability of occurrence</a:t>
            </a:r>
          </a:p>
          <a:p>
            <a:endParaRPr lang="en-US" sz="2800" dirty="0"/>
          </a:p>
          <a:p>
            <a:r>
              <a:rPr lang="en-US" sz="2800" dirty="0"/>
              <a:t>The coefficient show the change in log odds that occur for a one-unit change in IV when all other IVs are kept constant.</a:t>
            </a:r>
          </a:p>
          <a:p>
            <a:pPr lvl="1"/>
            <a:r>
              <a:rPr lang="en-US" sz="2500" dirty="0"/>
              <a:t>Not intuitive to interpret</a:t>
            </a:r>
          </a:p>
          <a:p>
            <a:pPr marL="0" indent="0">
              <a:buNone/>
            </a:pPr>
            <a:endParaRPr lang="en-US" sz="2800" dirty="0"/>
          </a:p>
        </p:txBody>
      </p:sp>
      <p:pic>
        <p:nvPicPr>
          <p:cNvPr id="5" name="Picture 4">
            <a:extLst>
              <a:ext uri="{FF2B5EF4-FFF2-40B4-BE49-F238E27FC236}">
                <a16:creationId xmlns:a16="http://schemas.microsoft.com/office/drawing/2014/main" id="{E011B6CD-EFF5-4EDA-BAB6-2AA1DC86CEA3}"/>
              </a:ext>
            </a:extLst>
          </p:cNvPr>
          <p:cNvPicPr>
            <a:picLocks noChangeAspect="1"/>
          </p:cNvPicPr>
          <p:nvPr/>
        </p:nvPicPr>
        <p:blipFill>
          <a:blip r:embed="rId2"/>
          <a:stretch>
            <a:fillRect/>
          </a:stretch>
        </p:blipFill>
        <p:spPr>
          <a:xfrm>
            <a:off x="1995487" y="1419726"/>
            <a:ext cx="8201025" cy="2286000"/>
          </a:xfrm>
          <a:prstGeom prst="rect">
            <a:avLst/>
          </a:prstGeom>
        </p:spPr>
      </p:pic>
      <p:sp>
        <p:nvSpPr>
          <p:cNvPr id="6" name="Rectangle 5">
            <a:extLst>
              <a:ext uri="{FF2B5EF4-FFF2-40B4-BE49-F238E27FC236}">
                <a16:creationId xmlns:a16="http://schemas.microsoft.com/office/drawing/2014/main" id="{AB9B5A50-F783-408D-831E-BFF59A9A2BD7}"/>
              </a:ext>
            </a:extLst>
          </p:cNvPr>
          <p:cNvSpPr/>
          <p:nvPr/>
        </p:nvSpPr>
        <p:spPr>
          <a:xfrm>
            <a:off x="3661611" y="1828390"/>
            <a:ext cx="1596189" cy="1668379"/>
          </a:xfrm>
          <a:prstGeom prst="rect">
            <a:avLst/>
          </a:prstGeom>
          <a:noFill/>
          <a:ln w="698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B63FB7C2-7EF0-44AB-80D0-831A5FA36638}"/>
                  </a:ext>
                </a:extLst>
              </p:cNvPr>
              <p:cNvSpPr/>
              <p:nvPr/>
            </p:nvSpPr>
            <p:spPr>
              <a:xfrm>
                <a:off x="2439369" y="4164978"/>
                <a:ext cx="6615177" cy="670440"/>
              </a:xfrm>
              <a:prstGeom prst="rect">
                <a:avLst/>
              </a:prstGeom>
            </p:spPr>
            <p:txBody>
              <a:bodyPr wrap="square">
                <a:spAutoFit/>
              </a:bodyPr>
              <a:lstStyle/>
              <a:p>
                <a:pPr algn="ctr"/>
                <a:r>
                  <a:rPr lang="pt-BR" sz="2400" dirty="0"/>
                  <a:t>ln</a:t>
                </a:r>
                <a14:m>
                  <m:oMath xmlns:m="http://schemas.openxmlformats.org/officeDocument/2006/math">
                    <m:d>
                      <m:dPr>
                        <m:ctrlPr>
                          <a:rPr lang="pt-BR" sz="2400" i="1">
                            <a:latin typeface="Cambria Math" panose="02040503050406030204" pitchFamily="18" charset="0"/>
                          </a:rPr>
                        </m:ctrlPr>
                      </m:dPr>
                      <m:e>
                        <m:f>
                          <m:fPr>
                            <m:ctrlPr>
                              <a:rPr lang="pt-BR" sz="2400" i="1">
                                <a:latin typeface="Cambria Math" panose="02040503050406030204" pitchFamily="18" charset="0"/>
                              </a:rPr>
                            </m:ctrlPr>
                          </m:fPr>
                          <m:num>
                            <m:acc>
                              <m:accPr>
                                <m:chr m:val="̂"/>
                                <m:ctrlPr>
                                  <a:rPr lang="pt-BR" sz="2400" i="1" dirty="0">
                                    <a:latin typeface="Cambria Math" panose="02040503050406030204" pitchFamily="18" charset="0"/>
                                  </a:rPr>
                                </m:ctrlPr>
                              </m:accPr>
                              <m:e>
                                <m:r>
                                  <a:rPr lang="en-US" sz="2400" i="1" dirty="0">
                                    <a:latin typeface="Cambria Math" panose="02040503050406030204" pitchFamily="18" charset="0"/>
                                  </a:rPr>
                                  <m:t>𝑌</m:t>
                                </m:r>
                              </m:e>
                            </m:acc>
                          </m:num>
                          <m:den>
                            <m:r>
                              <a:rPr lang="en-US" sz="2400" i="1">
                                <a:latin typeface="Cambria Math" panose="02040503050406030204" pitchFamily="18" charset="0"/>
                              </a:rPr>
                              <m:t>1−</m:t>
                            </m:r>
                            <m:acc>
                              <m:accPr>
                                <m:chr m:val="̂"/>
                                <m:ctrlPr>
                                  <a:rPr lang="pt-BR" sz="2400" i="1" dirty="0">
                                    <a:latin typeface="Cambria Math" panose="02040503050406030204" pitchFamily="18" charset="0"/>
                                  </a:rPr>
                                </m:ctrlPr>
                              </m:accPr>
                              <m:e>
                                <m:r>
                                  <a:rPr lang="en-US" sz="2400" i="1" dirty="0">
                                    <a:latin typeface="Cambria Math" panose="02040503050406030204" pitchFamily="18" charset="0"/>
                                  </a:rPr>
                                  <m:t>𝑌</m:t>
                                </m:r>
                              </m:e>
                            </m:acc>
                          </m:den>
                        </m:f>
                      </m:e>
                    </m:d>
                    <m:r>
                      <a:rPr lang="en-US" sz="2400" i="1">
                        <a:latin typeface="Cambria Math" panose="02040503050406030204" pitchFamily="18" charset="0"/>
                      </a:rPr>
                      <m:t> </m:t>
                    </m:r>
                  </m:oMath>
                </a14:m>
                <a:r>
                  <a:rPr lang="en-US" sz="2400" dirty="0"/>
                  <a:t>= A + B</a:t>
                </a:r>
                <a:r>
                  <a:rPr lang="en-US" sz="2400" baseline="-25000" dirty="0"/>
                  <a:t>1</a:t>
                </a:r>
                <a:r>
                  <a:rPr lang="en-US" sz="2400" dirty="0"/>
                  <a:t>X</a:t>
                </a:r>
                <a:r>
                  <a:rPr lang="en-US" sz="2400" baseline="-25000" dirty="0"/>
                  <a:t>1</a:t>
                </a:r>
                <a:r>
                  <a:rPr lang="en-US" sz="2400" dirty="0"/>
                  <a:t> + B</a:t>
                </a:r>
                <a:r>
                  <a:rPr lang="en-US" sz="2400" baseline="-25000" dirty="0"/>
                  <a:t>2</a:t>
                </a:r>
                <a:r>
                  <a:rPr lang="en-US" sz="2400" dirty="0"/>
                  <a:t>X</a:t>
                </a:r>
                <a:r>
                  <a:rPr lang="en-US" sz="2400" baseline="-25000" dirty="0"/>
                  <a:t>2</a:t>
                </a:r>
                <a:r>
                  <a:rPr lang="en-US" sz="2400" dirty="0"/>
                  <a:t>+ B</a:t>
                </a:r>
                <a:r>
                  <a:rPr lang="en-US" sz="2400" baseline="-25000" dirty="0"/>
                  <a:t>3</a:t>
                </a:r>
                <a:r>
                  <a:rPr lang="en-US" sz="2400" dirty="0"/>
                  <a:t>X</a:t>
                </a:r>
                <a:r>
                  <a:rPr lang="en-US" sz="2400" baseline="-25000" dirty="0"/>
                  <a:t>3 …</a:t>
                </a:r>
                <a:r>
                  <a:rPr lang="en-US" sz="2400" dirty="0"/>
                  <a:t> + B</a:t>
                </a:r>
                <a:r>
                  <a:rPr lang="en-US" sz="2400" baseline="-25000" dirty="0"/>
                  <a:t>k</a:t>
                </a:r>
                <a:r>
                  <a:rPr lang="en-US" sz="2400" dirty="0"/>
                  <a:t>X</a:t>
                </a:r>
                <a:r>
                  <a:rPr lang="en-US" sz="2400" baseline="-25000" dirty="0"/>
                  <a:t>k</a:t>
                </a:r>
              </a:p>
            </p:txBody>
          </p:sp>
        </mc:Choice>
        <mc:Fallback xmlns="">
          <p:sp>
            <p:nvSpPr>
              <p:cNvPr id="7" name="Rectangle 6">
                <a:extLst>
                  <a:ext uri="{FF2B5EF4-FFF2-40B4-BE49-F238E27FC236}">
                    <a16:creationId xmlns:a16="http://schemas.microsoft.com/office/drawing/2014/main" id="{B63FB7C2-7EF0-44AB-80D0-831A5FA36638}"/>
                  </a:ext>
                </a:extLst>
              </p:cNvPr>
              <p:cNvSpPr>
                <a:spLocks noRot="1" noChangeAspect="1" noMove="1" noResize="1" noEditPoints="1" noAdjustHandles="1" noChangeArrowheads="1" noChangeShapeType="1" noTextEdit="1"/>
              </p:cNvSpPr>
              <p:nvPr/>
            </p:nvSpPr>
            <p:spPr>
              <a:xfrm>
                <a:off x="2439369" y="4164978"/>
                <a:ext cx="6615177" cy="670440"/>
              </a:xfrm>
              <a:prstGeom prst="rect">
                <a:avLst/>
              </a:prstGeom>
              <a:blipFill>
                <a:blip r:embed="rId3"/>
                <a:stretch>
                  <a:fillRect b="-6364"/>
                </a:stretch>
              </a:blipFill>
            </p:spPr>
            <p:txBody>
              <a:bodyPr/>
              <a:lstStyle/>
              <a:p>
                <a:r>
                  <a:rPr lang="en-US">
                    <a:noFill/>
                  </a:rPr>
                  <a:t> </a:t>
                </a:r>
              </a:p>
            </p:txBody>
          </p:sp>
        </mc:Fallback>
      </mc:AlternateContent>
    </p:spTree>
    <p:extLst>
      <p:ext uri="{BB962C8B-B14F-4D97-AF65-F5344CB8AC3E}">
        <p14:creationId xmlns:p14="http://schemas.microsoft.com/office/powerpoint/2010/main" val="3561678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Variables in the equation</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3130888"/>
            <a:ext cx="11242212" cy="3409060"/>
          </a:xfrm>
        </p:spPr>
        <p:txBody>
          <a:bodyPr anchor="t">
            <a:normAutofit/>
          </a:bodyPr>
          <a:lstStyle/>
          <a:p>
            <a:pPr marL="0" indent="0">
              <a:buNone/>
            </a:pPr>
            <a:endParaRPr lang="en-US" sz="2800" dirty="0"/>
          </a:p>
          <a:p>
            <a:r>
              <a:rPr lang="en-US" sz="2800" dirty="0"/>
              <a:t>Exp (B) = Odds ratio of each of the IVs</a:t>
            </a:r>
          </a:p>
          <a:p>
            <a:r>
              <a:rPr lang="en-US" sz="2800" dirty="0"/>
              <a:t>Odds Ratio = Change in odds of being in one of the categories of outcome when value of predictor increases by one unit</a:t>
            </a:r>
          </a:p>
          <a:p>
            <a:pPr lvl="1"/>
            <a:r>
              <a:rPr lang="en-US" sz="2200" dirty="0"/>
              <a:t>If odds ratio &gt; 1, means increased odds of outcome </a:t>
            </a:r>
          </a:p>
          <a:p>
            <a:pPr lvl="1"/>
            <a:r>
              <a:rPr lang="en-US" sz="2200" dirty="0"/>
              <a:t>If odds ratio &lt; 1, means decreased odds of outcome</a:t>
            </a:r>
          </a:p>
        </p:txBody>
      </p:sp>
      <p:pic>
        <p:nvPicPr>
          <p:cNvPr id="5" name="Picture 4">
            <a:extLst>
              <a:ext uri="{FF2B5EF4-FFF2-40B4-BE49-F238E27FC236}">
                <a16:creationId xmlns:a16="http://schemas.microsoft.com/office/drawing/2014/main" id="{E011B6CD-EFF5-4EDA-BAB6-2AA1DC86CEA3}"/>
              </a:ext>
            </a:extLst>
          </p:cNvPr>
          <p:cNvPicPr>
            <a:picLocks noChangeAspect="1"/>
          </p:cNvPicPr>
          <p:nvPr/>
        </p:nvPicPr>
        <p:blipFill>
          <a:blip r:embed="rId2"/>
          <a:stretch>
            <a:fillRect/>
          </a:stretch>
        </p:blipFill>
        <p:spPr>
          <a:xfrm>
            <a:off x="1995487" y="1419726"/>
            <a:ext cx="8201025" cy="2286000"/>
          </a:xfrm>
          <a:prstGeom prst="rect">
            <a:avLst/>
          </a:prstGeom>
        </p:spPr>
      </p:pic>
      <p:sp>
        <p:nvSpPr>
          <p:cNvPr id="6" name="Rectangle 5">
            <a:extLst>
              <a:ext uri="{FF2B5EF4-FFF2-40B4-BE49-F238E27FC236}">
                <a16:creationId xmlns:a16="http://schemas.microsoft.com/office/drawing/2014/main" id="{AB9B5A50-F783-408D-831E-BFF59A9A2BD7}"/>
              </a:ext>
            </a:extLst>
          </p:cNvPr>
          <p:cNvSpPr/>
          <p:nvPr/>
        </p:nvSpPr>
        <p:spPr>
          <a:xfrm>
            <a:off x="7637263" y="1809880"/>
            <a:ext cx="2301867" cy="1668379"/>
          </a:xfrm>
          <a:prstGeom prst="rect">
            <a:avLst/>
          </a:prstGeom>
          <a:noFill/>
          <a:ln w="698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871386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SPSS WALKTHROUGH: Variables in the equation</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3130888"/>
            <a:ext cx="11242212" cy="3409060"/>
          </a:xfrm>
        </p:spPr>
        <p:txBody>
          <a:bodyPr anchor="t">
            <a:normAutofit/>
          </a:bodyPr>
          <a:lstStyle/>
          <a:p>
            <a:pPr marL="0" indent="0">
              <a:buNone/>
            </a:pPr>
            <a:endParaRPr lang="en-US" sz="2800" dirty="0"/>
          </a:p>
          <a:p>
            <a:pPr marL="0" indent="0">
              <a:buNone/>
            </a:pPr>
            <a:r>
              <a:rPr lang="en-US" sz="2800" dirty="0"/>
              <a:t>Of the five predictor variables only three were statistically significant: age, gender and VO2max. Males had 7.02 times higher odds to exhibit heart disease than females. Increasing age was associated with an increased likelihood of exhibiting heart disease, but increasing VO2max was associated with a reduction in the likelihood of exhibiting heart disease.</a:t>
            </a:r>
          </a:p>
        </p:txBody>
      </p:sp>
      <p:pic>
        <p:nvPicPr>
          <p:cNvPr id="5" name="Picture 4">
            <a:extLst>
              <a:ext uri="{FF2B5EF4-FFF2-40B4-BE49-F238E27FC236}">
                <a16:creationId xmlns:a16="http://schemas.microsoft.com/office/drawing/2014/main" id="{E011B6CD-EFF5-4EDA-BAB6-2AA1DC86CEA3}"/>
              </a:ext>
            </a:extLst>
          </p:cNvPr>
          <p:cNvPicPr>
            <a:picLocks noChangeAspect="1"/>
          </p:cNvPicPr>
          <p:nvPr/>
        </p:nvPicPr>
        <p:blipFill>
          <a:blip r:embed="rId2"/>
          <a:stretch>
            <a:fillRect/>
          </a:stretch>
        </p:blipFill>
        <p:spPr>
          <a:xfrm>
            <a:off x="1995487" y="1419726"/>
            <a:ext cx="8201025" cy="2286000"/>
          </a:xfrm>
          <a:prstGeom prst="rect">
            <a:avLst/>
          </a:prstGeom>
        </p:spPr>
      </p:pic>
      <p:sp>
        <p:nvSpPr>
          <p:cNvPr id="6" name="Rectangle 5">
            <a:extLst>
              <a:ext uri="{FF2B5EF4-FFF2-40B4-BE49-F238E27FC236}">
                <a16:creationId xmlns:a16="http://schemas.microsoft.com/office/drawing/2014/main" id="{AB9B5A50-F783-408D-831E-BFF59A9A2BD7}"/>
              </a:ext>
            </a:extLst>
          </p:cNvPr>
          <p:cNvSpPr/>
          <p:nvPr/>
        </p:nvSpPr>
        <p:spPr>
          <a:xfrm>
            <a:off x="7637263" y="1809880"/>
            <a:ext cx="2301867" cy="1668379"/>
          </a:xfrm>
          <a:prstGeom prst="rect">
            <a:avLst/>
          </a:prstGeom>
          <a:noFill/>
          <a:ln w="698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6254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normAutofit/>
          </a:bodyPr>
          <a:lstStyle/>
          <a:p>
            <a:r>
              <a:rPr lang="en-US" dirty="0"/>
              <a:t>Logistic regression Final Thoughts</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30626"/>
            <a:ext cx="11242212" cy="5009322"/>
          </a:xfrm>
        </p:spPr>
        <p:txBody>
          <a:bodyPr anchor="t">
            <a:normAutofit/>
          </a:bodyPr>
          <a:lstStyle/>
          <a:p>
            <a:r>
              <a:rPr lang="en-US" sz="2800" dirty="0"/>
              <a:t>Logistic regression is a powerful tool</a:t>
            </a:r>
          </a:p>
          <a:p>
            <a:r>
              <a:rPr lang="en-US" sz="2800" dirty="0"/>
              <a:t>Important to select predictors ONLY on the basis of well justified, theoretical model</a:t>
            </a:r>
          </a:p>
          <a:p>
            <a:r>
              <a:rPr lang="en-US" sz="2800" dirty="0"/>
              <a:t>Ordinal IVs can be treated as continuous (case by case)</a:t>
            </a:r>
          </a:p>
          <a:p>
            <a:r>
              <a:rPr lang="en-US" sz="2800" dirty="0"/>
              <a:t>Nominal IVs should be dummy coded</a:t>
            </a:r>
          </a:p>
          <a:p>
            <a:r>
              <a:rPr lang="en-US" sz="2800" dirty="0"/>
              <a:t>Logistic regression can be applied with two or more categories of outcome: Multinomial or polychotomous logistic regression</a:t>
            </a:r>
          </a:p>
          <a:p>
            <a:pPr lvl="1"/>
            <a:r>
              <a:rPr lang="en-US" sz="2500" dirty="0"/>
              <a:t>We will not cover here but check out Laerd Ordinal Logistic Regression if you are interested</a:t>
            </a:r>
          </a:p>
        </p:txBody>
      </p:sp>
    </p:spTree>
    <p:extLst>
      <p:ext uri="{BB962C8B-B14F-4D97-AF65-F5344CB8AC3E}">
        <p14:creationId xmlns:p14="http://schemas.microsoft.com/office/powerpoint/2010/main" val="1149882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General purpose and description</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932727"/>
          </a:xfrm>
        </p:spPr>
        <p:txBody>
          <a:bodyPr anchor="t">
            <a:normAutofit lnSpcReduction="10000"/>
          </a:bodyPr>
          <a:lstStyle/>
          <a:p>
            <a:r>
              <a:rPr lang="en-US" sz="2800" dirty="0"/>
              <a:t>Independent Variables can be </a:t>
            </a:r>
          </a:p>
          <a:p>
            <a:pPr lvl="1">
              <a:buFont typeface="Wingdings" panose="05000000000000000000" pitchFamily="2" charset="2"/>
              <a:buChar char="Ø"/>
            </a:pPr>
            <a:r>
              <a:rPr lang="en-US" sz="2500" dirty="0"/>
              <a:t>Continuous</a:t>
            </a:r>
          </a:p>
          <a:p>
            <a:pPr lvl="1">
              <a:buFont typeface="Wingdings" panose="05000000000000000000" pitchFamily="2" charset="2"/>
              <a:buChar char="Ø"/>
            </a:pPr>
            <a:r>
              <a:rPr lang="en-US" sz="2500" dirty="0"/>
              <a:t>Categorical (ordinal or discrete)</a:t>
            </a:r>
          </a:p>
          <a:p>
            <a:pPr lvl="1">
              <a:buFont typeface="Wingdings" panose="05000000000000000000" pitchFamily="2" charset="2"/>
              <a:buChar char="Ø"/>
            </a:pPr>
            <a:r>
              <a:rPr lang="en-US" sz="2500" dirty="0"/>
              <a:t>Mixture of both</a:t>
            </a:r>
          </a:p>
          <a:p>
            <a:r>
              <a:rPr lang="en-US" sz="2800" dirty="0"/>
              <a:t>Logistic Regression has no assumptions on the distribution of IVs. There is no…</a:t>
            </a:r>
          </a:p>
          <a:p>
            <a:pPr lvl="1">
              <a:buFont typeface="Wingdings" panose="05000000000000000000" pitchFamily="2" charset="2"/>
              <a:buChar char="Ø"/>
            </a:pPr>
            <a:r>
              <a:rPr lang="en-US" sz="2500" dirty="0"/>
              <a:t>Assumption of normality</a:t>
            </a:r>
          </a:p>
          <a:p>
            <a:pPr lvl="1">
              <a:buFont typeface="Wingdings" panose="05000000000000000000" pitchFamily="2" charset="2"/>
              <a:buChar char="Ø"/>
            </a:pPr>
            <a:r>
              <a:rPr lang="en-US" sz="2500" dirty="0"/>
              <a:t>Assumption of linearity*</a:t>
            </a:r>
          </a:p>
          <a:p>
            <a:pPr lvl="1">
              <a:buFont typeface="Wingdings" panose="05000000000000000000" pitchFamily="2" charset="2"/>
              <a:buChar char="Ø"/>
            </a:pPr>
            <a:r>
              <a:rPr lang="en-US" sz="2500" dirty="0"/>
              <a:t>Assumption of equal variance</a:t>
            </a:r>
          </a:p>
          <a:p>
            <a:pPr>
              <a:buFont typeface="Wingdings" panose="05000000000000000000" pitchFamily="2" charset="2"/>
              <a:buChar char="Ø"/>
            </a:pPr>
            <a:endParaRPr lang="en-US" sz="2200" dirty="0"/>
          </a:p>
          <a:p>
            <a:endParaRPr lang="en-US" sz="2800" dirty="0"/>
          </a:p>
        </p:txBody>
      </p:sp>
    </p:spTree>
    <p:extLst>
      <p:ext uri="{BB962C8B-B14F-4D97-AF65-F5344CB8AC3E}">
        <p14:creationId xmlns:p14="http://schemas.microsoft.com/office/powerpoint/2010/main" val="1377965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Logistic vs linear regression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932727"/>
              </a:xfrm>
            </p:spPr>
            <p:txBody>
              <a:bodyPr anchor="t">
                <a:normAutofit lnSpcReduction="10000"/>
              </a:bodyPr>
              <a:lstStyle/>
              <a:p>
                <a:r>
                  <a:rPr lang="en-US" sz="2800" dirty="0"/>
                  <a:t>Logistic DV = Categorical; Linear DV = Continuous</a:t>
                </a:r>
                <a:endParaRPr lang="en-US" sz="2200" dirty="0"/>
              </a:p>
              <a:p>
                <a:r>
                  <a:rPr lang="en-US" sz="2800" dirty="0"/>
                  <a:t>Linear regression equation calculates the predicted value for the DV</a:t>
                </a:r>
              </a:p>
              <a:p>
                <a:pPr marL="0" indent="0" algn="ctr">
                  <a:buNone/>
                </a:pPr>
                <a:r>
                  <a:rPr lang="en-US" sz="2800" dirty="0"/>
                  <a:t>Y = A + B</a:t>
                </a:r>
                <a:r>
                  <a:rPr lang="en-US" sz="2800" baseline="-25000" dirty="0"/>
                  <a:t>1</a:t>
                </a:r>
                <a:r>
                  <a:rPr lang="en-US" sz="2800" dirty="0"/>
                  <a:t>X</a:t>
                </a:r>
                <a:r>
                  <a:rPr lang="en-US" sz="2800" baseline="-25000" dirty="0"/>
                  <a:t>1</a:t>
                </a:r>
                <a:r>
                  <a:rPr lang="en-US" sz="2800" dirty="0"/>
                  <a:t> + B</a:t>
                </a:r>
                <a:r>
                  <a:rPr lang="en-US" sz="2800" baseline="-25000" dirty="0"/>
                  <a:t>2</a:t>
                </a:r>
                <a:r>
                  <a:rPr lang="en-US" sz="2800" dirty="0"/>
                  <a:t>X</a:t>
                </a:r>
                <a:r>
                  <a:rPr lang="en-US" sz="2800" baseline="-25000" dirty="0"/>
                  <a:t>2</a:t>
                </a:r>
                <a:r>
                  <a:rPr lang="en-US" sz="2800" dirty="0"/>
                  <a:t>+ B</a:t>
                </a:r>
                <a:r>
                  <a:rPr lang="en-US" sz="2800" baseline="-25000" dirty="0"/>
                  <a:t>3</a:t>
                </a:r>
                <a:r>
                  <a:rPr lang="en-US" sz="2800" dirty="0"/>
                  <a:t>X</a:t>
                </a:r>
                <a:r>
                  <a:rPr lang="en-US" sz="2800" baseline="-25000" dirty="0"/>
                  <a:t>3 …</a:t>
                </a:r>
                <a:r>
                  <a:rPr lang="en-US" sz="2800" dirty="0"/>
                  <a:t> + B</a:t>
                </a:r>
                <a:r>
                  <a:rPr lang="en-US" sz="2800" baseline="-25000" dirty="0"/>
                  <a:t>k</a:t>
                </a:r>
                <a:r>
                  <a:rPr lang="en-US" sz="2800" dirty="0"/>
                  <a:t>X</a:t>
                </a:r>
                <a:r>
                  <a:rPr lang="en-US" sz="2800" baseline="-25000" dirty="0"/>
                  <a:t>k</a:t>
                </a:r>
              </a:p>
              <a:p>
                <a:r>
                  <a:rPr lang="en-US" sz="2800" dirty="0"/>
                  <a:t>Logistic regression equation calculates the logit or logs of odds</a:t>
                </a:r>
              </a:p>
              <a:p>
                <a:pPr marL="0" indent="0" algn="ctr">
                  <a:buNone/>
                </a:pPr>
                <a:r>
                  <a:rPr lang="pt-BR" sz="2800" dirty="0"/>
                  <a:t>ln</a:t>
                </a:r>
                <a14:m>
                  <m:oMath xmlns:m="http://schemas.openxmlformats.org/officeDocument/2006/math">
                    <m:d>
                      <m:dPr>
                        <m:ctrlPr>
                          <a:rPr lang="pt-BR" sz="2800" i="1">
                            <a:latin typeface="Cambria Math" panose="02040503050406030204" pitchFamily="18" charset="0"/>
                          </a:rPr>
                        </m:ctrlPr>
                      </m:dPr>
                      <m:e>
                        <m:f>
                          <m:fPr>
                            <m:ctrlPr>
                              <a:rPr lang="pt-BR" sz="2800" i="1">
                                <a:latin typeface="Cambria Math" panose="02040503050406030204" pitchFamily="18" charset="0"/>
                              </a:rPr>
                            </m:ctrlPr>
                          </m:fPr>
                          <m:num>
                            <m:acc>
                              <m:accPr>
                                <m:chr m:val="̂"/>
                                <m:ctrlPr>
                                  <a:rPr lang="pt-BR" sz="2800" i="1" dirty="0" smtClean="0">
                                    <a:latin typeface="Cambria Math" panose="02040503050406030204" pitchFamily="18" charset="0"/>
                                  </a:rPr>
                                </m:ctrlPr>
                              </m:accPr>
                              <m:e>
                                <m:r>
                                  <a:rPr lang="en-US" sz="2800" b="0" i="1" dirty="0" smtClean="0">
                                    <a:latin typeface="Cambria Math" panose="02040503050406030204" pitchFamily="18" charset="0"/>
                                  </a:rPr>
                                  <m:t>𝑌</m:t>
                                </m:r>
                              </m:e>
                            </m:acc>
                          </m:num>
                          <m:den>
                            <m:r>
                              <a:rPr lang="en-US" sz="2800" i="1">
                                <a:latin typeface="Cambria Math" panose="02040503050406030204" pitchFamily="18" charset="0"/>
                              </a:rPr>
                              <m:t>1−</m:t>
                            </m:r>
                            <m:acc>
                              <m:accPr>
                                <m:chr m:val="̂"/>
                                <m:ctrlPr>
                                  <a:rPr lang="pt-BR" sz="2800" i="1" dirty="0">
                                    <a:latin typeface="Cambria Math" panose="02040503050406030204" pitchFamily="18" charset="0"/>
                                  </a:rPr>
                                </m:ctrlPr>
                              </m:accPr>
                              <m:e>
                                <m:r>
                                  <a:rPr lang="en-US" sz="2800" i="1" dirty="0">
                                    <a:latin typeface="Cambria Math" panose="02040503050406030204" pitchFamily="18" charset="0"/>
                                  </a:rPr>
                                  <m:t>𝑌</m:t>
                                </m:r>
                              </m:e>
                            </m:acc>
                          </m:den>
                        </m:f>
                      </m:e>
                    </m:d>
                    <m:r>
                      <a:rPr lang="en-US" sz="2800" i="1">
                        <a:latin typeface="Cambria Math" panose="02040503050406030204" pitchFamily="18" charset="0"/>
                      </a:rPr>
                      <m:t> </m:t>
                    </m:r>
                  </m:oMath>
                </a14:m>
                <a:r>
                  <a:rPr lang="en-US" sz="2800" dirty="0"/>
                  <a:t>= A + B</a:t>
                </a:r>
                <a:r>
                  <a:rPr lang="en-US" sz="2800" baseline="-25000" dirty="0"/>
                  <a:t>1</a:t>
                </a:r>
                <a:r>
                  <a:rPr lang="en-US" sz="2800" dirty="0"/>
                  <a:t>X</a:t>
                </a:r>
                <a:r>
                  <a:rPr lang="en-US" sz="2800" baseline="-25000" dirty="0"/>
                  <a:t>1</a:t>
                </a:r>
                <a:r>
                  <a:rPr lang="en-US" sz="2800" dirty="0"/>
                  <a:t> + B</a:t>
                </a:r>
                <a:r>
                  <a:rPr lang="en-US" sz="2800" baseline="-25000" dirty="0"/>
                  <a:t>2</a:t>
                </a:r>
                <a:r>
                  <a:rPr lang="en-US" sz="2800" dirty="0"/>
                  <a:t>X</a:t>
                </a:r>
                <a:r>
                  <a:rPr lang="en-US" sz="2800" baseline="-25000" dirty="0"/>
                  <a:t>2</a:t>
                </a:r>
                <a:r>
                  <a:rPr lang="en-US" sz="2800" dirty="0"/>
                  <a:t>+ B</a:t>
                </a:r>
                <a:r>
                  <a:rPr lang="en-US" sz="2800" baseline="-25000" dirty="0"/>
                  <a:t>3</a:t>
                </a:r>
                <a:r>
                  <a:rPr lang="en-US" sz="2800" dirty="0"/>
                  <a:t>X</a:t>
                </a:r>
                <a:r>
                  <a:rPr lang="en-US" sz="2800" baseline="-25000" dirty="0"/>
                  <a:t>3 …</a:t>
                </a:r>
                <a:r>
                  <a:rPr lang="en-US" sz="2800" dirty="0"/>
                  <a:t> + B</a:t>
                </a:r>
                <a:r>
                  <a:rPr lang="en-US" sz="2800" baseline="-25000" dirty="0"/>
                  <a:t>k</a:t>
                </a:r>
                <a:r>
                  <a:rPr lang="en-US" sz="2800" dirty="0"/>
                  <a:t>X</a:t>
                </a:r>
                <a:r>
                  <a:rPr lang="en-US" sz="2800" baseline="-25000" dirty="0"/>
                  <a:t>k</a:t>
                </a:r>
              </a:p>
              <a:p>
                <a:pPr marL="0" indent="0" algn="ctr">
                  <a:buNone/>
                </a:pPr>
                <a:r>
                  <a:rPr lang="en-US" sz="2800" dirty="0"/>
                  <a:t>That is the logistic regression equation is the natural log of the probability of being in one group divided by the probability of being in the other</a:t>
                </a:r>
              </a:p>
              <a:p>
                <a:endParaRPr lang="en-US" sz="1900" dirty="0"/>
              </a:p>
              <a:p>
                <a:endParaRPr lang="en-US" sz="2800" dirty="0"/>
              </a:p>
            </p:txBody>
          </p:sp>
        </mc:Choice>
        <mc:Fallback xmlns="">
          <p:sp>
            <p:nvSpPr>
              <p:cNvPr id="3" name="Content Placeholder 2">
                <a:extLst>
                  <a:ext uri="{FF2B5EF4-FFF2-40B4-BE49-F238E27FC236}">
                    <a16:creationId xmlns:a16="http://schemas.microsoft.com/office/drawing/2014/main" id="{736C79A9-73E6-4E89-8D87-25158F85D5F5}"/>
                  </a:ext>
                </a:extLst>
              </p:cNvPr>
              <p:cNvSpPr>
                <a:spLocks noGrp="1" noRot="1" noChangeAspect="1" noMove="1" noResize="1" noEditPoints="1" noAdjustHandles="1" noChangeArrowheads="1" noChangeShapeType="1" noTextEdit="1"/>
              </p:cNvSpPr>
              <p:nvPr>
                <p:ph idx="1"/>
              </p:nvPr>
            </p:nvSpPr>
            <p:spPr>
              <a:xfrm>
                <a:off x="581192" y="1585519"/>
                <a:ext cx="11029615" cy="4932727"/>
              </a:xfrm>
              <a:blipFill>
                <a:blip r:embed="rId2"/>
                <a:stretch>
                  <a:fillRect l="-773" t="-1112"/>
                </a:stretch>
              </a:blipFill>
            </p:spPr>
            <p:txBody>
              <a:bodyPr/>
              <a:lstStyle/>
              <a:p>
                <a:r>
                  <a:rPr lang="en-US">
                    <a:noFill/>
                  </a:rPr>
                  <a:t> </a:t>
                </a:r>
              </a:p>
            </p:txBody>
          </p:sp>
        </mc:Fallback>
      </mc:AlternateContent>
    </p:spTree>
    <p:extLst>
      <p:ext uri="{BB962C8B-B14F-4D97-AF65-F5344CB8AC3E}">
        <p14:creationId xmlns:p14="http://schemas.microsoft.com/office/powerpoint/2010/main" val="995194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Kinds of research questions</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932727"/>
          </a:xfrm>
        </p:spPr>
        <p:txBody>
          <a:bodyPr anchor="t">
            <a:normAutofit/>
          </a:bodyPr>
          <a:lstStyle/>
          <a:p>
            <a:r>
              <a:rPr lang="en-US" sz="2800" dirty="0"/>
              <a:t>Prediction of Group Membership/Outcome and Importance of Predictors</a:t>
            </a:r>
          </a:p>
          <a:p>
            <a:pPr lvl="1">
              <a:buFont typeface="Wingdings" panose="05000000000000000000" pitchFamily="2" charset="2"/>
              <a:buChar char="Ø"/>
            </a:pPr>
            <a:r>
              <a:rPr lang="en-US" sz="2500" dirty="0"/>
              <a:t>Can an outcome be predicted from a specific set of predictor variables? </a:t>
            </a:r>
          </a:p>
          <a:p>
            <a:pPr lvl="1">
              <a:buFont typeface="Wingdings" panose="05000000000000000000" pitchFamily="2" charset="2"/>
              <a:buChar char="Ø"/>
            </a:pPr>
            <a:r>
              <a:rPr lang="en-US" sz="2500" dirty="0"/>
              <a:t>Which variables predict the outcome? </a:t>
            </a:r>
          </a:p>
          <a:p>
            <a:pPr lvl="1">
              <a:buFont typeface="Wingdings" panose="05000000000000000000" pitchFamily="2" charset="2"/>
              <a:buChar char="Ø"/>
            </a:pPr>
            <a:r>
              <a:rPr lang="en-US" sz="2500" dirty="0"/>
              <a:t>How do predictor variables affect the outcome? </a:t>
            </a:r>
          </a:p>
          <a:p>
            <a:pPr lvl="1">
              <a:buFont typeface="Wingdings" panose="05000000000000000000" pitchFamily="2" charset="2"/>
              <a:buChar char="Ø"/>
            </a:pPr>
            <a:r>
              <a:rPr lang="en-US" sz="2500" dirty="0"/>
              <a:t>Does a particular variable increase/decrease probability of an outcome? </a:t>
            </a:r>
          </a:p>
          <a:p>
            <a:pPr lvl="1">
              <a:buFont typeface="Wingdings" panose="05000000000000000000" pitchFamily="2" charset="2"/>
              <a:buChar char="Ø"/>
            </a:pPr>
            <a:r>
              <a:rPr lang="en-US" sz="2500" dirty="0"/>
              <a:t>How much is the model harmed by eliminating a predictor? </a:t>
            </a:r>
          </a:p>
          <a:p>
            <a:pPr lvl="1">
              <a:buFont typeface="Wingdings" panose="05000000000000000000" pitchFamily="2" charset="2"/>
              <a:buChar char="Ø"/>
            </a:pPr>
            <a:r>
              <a:rPr lang="en-US" sz="2500" dirty="0"/>
              <a:t>What is the statistical significance of the coefficients associated with each predictor?</a:t>
            </a:r>
            <a:endParaRPr lang="en-US" sz="1900" dirty="0"/>
          </a:p>
          <a:p>
            <a:endParaRPr lang="en-US" sz="2800" dirty="0"/>
          </a:p>
        </p:txBody>
      </p:sp>
    </p:spTree>
    <p:extLst>
      <p:ext uri="{BB962C8B-B14F-4D97-AF65-F5344CB8AC3E}">
        <p14:creationId xmlns:p14="http://schemas.microsoft.com/office/powerpoint/2010/main" val="361611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Kinds of research questions</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932727"/>
          </a:xfrm>
        </p:spPr>
        <p:txBody>
          <a:bodyPr anchor="t">
            <a:normAutofit fontScale="92500" lnSpcReduction="10000"/>
          </a:bodyPr>
          <a:lstStyle/>
          <a:p>
            <a:r>
              <a:rPr lang="en-US" sz="2800" dirty="0"/>
              <a:t>Parameter Estimates</a:t>
            </a:r>
          </a:p>
          <a:p>
            <a:pPr lvl="1">
              <a:buFont typeface="Wingdings" panose="05000000000000000000" pitchFamily="2" charset="2"/>
              <a:buChar char="Ø"/>
            </a:pPr>
            <a:r>
              <a:rPr lang="en-US" sz="2500" dirty="0"/>
              <a:t>Identifying coefficients for the logistic regression</a:t>
            </a:r>
          </a:p>
          <a:p>
            <a:r>
              <a:rPr lang="en-US" sz="2800" dirty="0"/>
              <a:t>Classification of Cases</a:t>
            </a:r>
          </a:p>
          <a:p>
            <a:pPr lvl="1">
              <a:buFont typeface="Wingdings" panose="05000000000000000000" pitchFamily="2" charset="2"/>
              <a:buChar char="Ø"/>
            </a:pPr>
            <a:r>
              <a:rPr lang="en-US" sz="2500" dirty="0"/>
              <a:t>How good is a statistically significant model at classifying cases for when the outcome is known (e.g. How correct is our model?)</a:t>
            </a:r>
          </a:p>
          <a:p>
            <a:r>
              <a:rPr lang="en-US" sz="2800" dirty="0"/>
              <a:t>Significance of Prediction with Covariates</a:t>
            </a:r>
          </a:p>
          <a:p>
            <a:pPr lvl="1">
              <a:buFont typeface="Wingdings" panose="05000000000000000000" pitchFamily="2" charset="2"/>
              <a:buChar char="Ø"/>
            </a:pPr>
            <a:r>
              <a:rPr lang="en-US" sz="2500" dirty="0"/>
              <a:t>Researcher may distinguish between covariates and IVs and want to know how some covariates add to the prediction model</a:t>
            </a:r>
          </a:p>
          <a:p>
            <a:r>
              <a:rPr lang="en-US" sz="2800" dirty="0"/>
              <a:t>Effect Size</a:t>
            </a:r>
          </a:p>
          <a:p>
            <a:pPr lvl="1">
              <a:buFont typeface="Wingdings" panose="05000000000000000000" pitchFamily="2" charset="2"/>
              <a:buChar char="Ø"/>
            </a:pPr>
            <a:r>
              <a:rPr lang="en-US" sz="2500" dirty="0"/>
              <a:t>Strength of relationship</a:t>
            </a:r>
            <a:endParaRPr lang="en-US" sz="1900" dirty="0"/>
          </a:p>
          <a:p>
            <a:endParaRPr lang="en-US" sz="2800" dirty="0"/>
          </a:p>
        </p:txBody>
      </p:sp>
    </p:spTree>
    <p:extLst>
      <p:ext uri="{BB962C8B-B14F-4D97-AF65-F5344CB8AC3E}">
        <p14:creationId xmlns:p14="http://schemas.microsoft.com/office/powerpoint/2010/main" val="1351869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Types of logistic regression</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932727"/>
          </a:xfrm>
        </p:spPr>
        <p:txBody>
          <a:bodyPr anchor="t">
            <a:normAutofit fontScale="92500" lnSpcReduction="10000"/>
          </a:bodyPr>
          <a:lstStyle/>
          <a:p>
            <a:r>
              <a:rPr lang="en-US" sz="2800" dirty="0"/>
              <a:t>Standard Logistic Regression</a:t>
            </a:r>
          </a:p>
          <a:p>
            <a:pPr lvl="1">
              <a:buFont typeface="Wingdings" panose="05000000000000000000" pitchFamily="2" charset="2"/>
              <a:buChar char="Ø"/>
            </a:pPr>
            <a:r>
              <a:rPr lang="en-US" sz="2500" dirty="0"/>
              <a:t>All predictors enter the equation simultaneously </a:t>
            </a:r>
          </a:p>
          <a:p>
            <a:pPr lvl="1">
              <a:buFont typeface="Wingdings" panose="05000000000000000000" pitchFamily="2" charset="2"/>
              <a:buChar char="Ø"/>
            </a:pPr>
            <a:r>
              <a:rPr lang="en-US" sz="2500" dirty="0"/>
              <a:t>Atheoretical</a:t>
            </a:r>
          </a:p>
          <a:p>
            <a:pPr lvl="1">
              <a:buFont typeface="Wingdings" panose="05000000000000000000" pitchFamily="2" charset="2"/>
              <a:buChar char="Ø"/>
            </a:pPr>
            <a:r>
              <a:rPr lang="en-US" sz="2500" dirty="0"/>
              <a:t>Allows evaluation of contribution by each predictor</a:t>
            </a:r>
          </a:p>
          <a:p>
            <a:r>
              <a:rPr lang="en-US" sz="2800" dirty="0"/>
              <a:t>Sequential Logistic Regression </a:t>
            </a:r>
          </a:p>
          <a:p>
            <a:pPr lvl="1">
              <a:buFont typeface="Wingdings" panose="05000000000000000000" pitchFamily="2" charset="2"/>
              <a:buChar char="Ø"/>
            </a:pPr>
            <a:r>
              <a:rPr lang="en-US" sz="2500" dirty="0"/>
              <a:t>Need to specify entry order of predictors into model </a:t>
            </a:r>
          </a:p>
          <a:p>
            <a:pPr lvl="1">
              <a:buFont typeface="Wingdings" panose="05000000000000000000" pitchFamily="2" charset="2"/>
              <a:buChar char="Ø"/>
            </a:pPr>
            <a:r>
              <a:rPr lang="en-US" sz="2500" dirty="0"/>
              <a:t>Hypothesis Testing</a:t>
            </a:r>
            <a:endParaRPr lang="en-US" sz="2800" dirty="0"/>
          </a:p>
          <a:p>
            <a:r>
              <a:rPr lang="en-US" sz="2800" dirty="0"/>
              <a:t>Statistical (Stepwise) Logistic Regression </a:t>
            </a:r>
          </a:p>
          <a:p>
            <a:pPr lvl="1">
              <a:buFont typeface="Wingdings" panose="05000000000000000000" pitchFamily="2" charset="2"/>
              <a:buChar char="Ø"/>
            </a:pPr>
            <a:r>
              <a:rPr lang="en-US" sz="2500" dirty="0"/>
              <a:t>Inclusion/removal of predictors based solely on statistical criteria </a:t>
            </a:r>
          </a:p>
          <a:p>
            <a:pPr lvl="1">
              <a:buFont typeface="Wingdings" panose="05000000000000000000" pitchFamily="2" charset="2"/>
              <a:buChar char="Ø"/>
            </a:pPr>
            <a:r>
              <a:rPr lang="en-US" sz="2500" dirty="0"/>
              <a:t>Exploratory - Hypothesis-generating technique </a:t>
            </a:r>
          </a:p>
        </p:txBody>
      </p:sp>
    </p:spTree>
    <p:extLst>
      <p:ext uri="{BB962C8B-B14F-4D97-AF65-F5344CB8AC3E}">
        <p14:creationId xmlns:p14="http://schemas.microsoft.com/office/powerpoint/2010/main" val="3991632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Limitations of logistic regression</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932727"/>
          </a:xfrm>
        </p:spPr>
        <p:txBody>
          <a:bodyPr anchor="t">
            <a:normAutofit lnSpcReduction="10000"/>
          </a:bodyPr>
          <a:lstStyle/>
          <a:p>
            <a:r>
              <a:rPr lang="en-US" sz="2800" dirty="0"/>
              <a:t>Although not required, multivariate normality and linearity among the predictors may enhance power </a:t>
            </a:r>
          </a:p>
          <a:p>
            <a:pPr lvl="1">
              <a:buFont typeface="Wingdings" panose="05000000000000000000" pitchFamily="2" charset="2"/>
              <a:buChar char="Ø"/>
            </a:pPr>
            <a:r>
              <a:rPr lang="en-US" sz="2500" dirty="0"/>
              <a:t>Causal inference is sample design issue</a:t>
            </a:r>
          </a:p>
          <a:p>
            <a:r>
              <a:rPr lang="en-US" sz="2800" dirty="0"/>
              <a:t>Sample size</a:t>
            </a:r>
          </a:p>
          <a:p>
            <a:pPr lvl="1">
              <a:buFont typeface="Wingdings" panose="05000000000000000000" pitchFamily="2" charset="2"/>
              <a:buChar char="Ø"/>
            </a:pPr>
            <a:r>
              <a:rPr lang="en-US" sz="2500" dirty="0"/>
              <a:t>Bare minimum of 15 cases per IV (though some recommend 50 cases per IV)</a:t>
            </a:r>
          </a:p>
          <a:p>
            <a:pPr lvl="1">
              <a:buFont typeface="Wingdings" panose="05000000000000000000" pitchFamily="2" charset="2"/>
              <a:buChar char="Ø"/>
            </a:pPr>
            <a:r>
              <a:rPr lang="en-US" sz="2500" dirty="0"/>
              <a:t>Need at least 1 response on each DV category (recommend no less than 5 cases or no less than 20% of the frequencies)</a:t>
            </a:r>
          </a:p>
          <a:p>
            <a:pPr lvl="1">
              <a:buFont typeface="Wingdings" panose="05000000000000000000" pitchFamily="2" charset="2"/>
              <a:buChar char="Ø"/>
            </a:pPr>
            <a:r>
              <a:rPr lang="en-US" sz="2500" dirty="0"/>
              <a:t>If assumption failed, need to (A) accept lowered power, (B) collapse categories, (C) delete certain variables with rare responses, (D) use goodness of fit tests other than chi-square </a:t>
            </a:r>
          </a:p>
        </p:txBody>
      </p:sp>
    </p:spTree>
    <p:extLst>
      <p:ext uri="{BB962C8B-B14F-4D97-AF65-F5344CB8AC3E}">
        <p14:creationId xmlns:p14="http://schemas.microsoft.com/office/powerpoint/2010/main" val="416255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ECB7A-A024-4423-9DCF-51C0111B189C}"/>
              </a:ext>
            </a:extLst>
          </p:cNvPr>
          <p:cNvSpPr>
            <a:spLocks noGrp="1"/>
          </p:cNvSpPr>
          <p:nvPr>
            <p:ph type="title"/>
          </p:nvPr>
        </p:nvSpPr>
        <p:spPr>
          <a:xfrm>
            <a:off x="581192" y="702156"/>
            <a:ext cx="11029616" cy="648472"/>
          </a:xfrm>
        </p:spPr>
        <p:txBody>
          <a:bodyPr/>
          <a:lstStyle/>
          <a:p>
            <a:r>
              <a:rPr lang="en-US" dirty="0"/>
              <a:t>Assumptions of logistic regression</a:t>
            </a:r>
          </a:p>
        </p:txBody>
      </p:sp>
      <p:sp>
        <p:nvSpPr>
          <p:cNvPr id="3" name="Content Placeholder 2">
            <a:extLst>
              <a:ext uri="{FF2B5EF4-FFF2-40B4-BE49-F238E27FC236}">
                <a16:creationId xmlns:a16="http://schemas.microsoft.com/office/drawing/2014/main" id="{736C79A9-73E6-4E89-8D87-25158F85D5F5}"/>
              </a:ext>
            </a:extLst>
          </p:cNvPr>
          <p:cNvSpPr>
            <a:spLocks noGrp="1"/>
          </p:cNvSpPr>
          <p:nvPr>
            <p:ph idx="1"/>
          </p:nvPr>
        </p:nvSpPr>
        <p:spPr>
          <a:xfrm>
            <a:off x="581192" y="1585519"/>
            <a:ext cx="11029615" cy="4932727"/>
          </a:xfrm>
        </p:spPr>
        <p:txBody>
          <a:bodyPr anchor="t">
            <a:normAutofit/>
          </a:bodyPr>
          <a:lstStyle/>
          <a:p>
            <a:r>
              <a:rPr lang="en-US" sz="2800" dirty="0"/>
              <a:t>Linearity of the Logit</a:t>
            </a:r>
          </a:p>
          <a:p>
            <a:pPr lvl="1"/>
            <a:r>
              <a:rPr lang="en-US" sz="1900" dirty="0"/>
              <a:t>The assumption of linearity in a binomial logistic regression requires that there is a linear relationship between the continuous independent variables and the logit transformation of the DV</a:t>
            </a:r>
          </a:p>
          <a:p>
            <a:pPr lvl="1"/>
            <a:r>
              <a:rPr lang="en-US" sz="1900" dirty="0"/>
              <a:t>The linearity assumption states that for every one-unit increase in a continuous independent variable, the value of the log odds (logit) of the dependent variable increases by a constant amount.</a:t>
            </a:r>
          </a:p>
          <a:p>
            <a:pPr lvl="1"/>
            <a:r>
              <a:rPr lang="en-US" sz="1900" dirty="0"/>
              <a:t>Box-Tidwell plots of linear trend analysis</a:t>
            </a:r>
          </a:p>
          <a:p>
            <a:r>
              <a:rPr lang="en-US" sz="2800" dirty="0"/>
              <a:t>Absence of Multicollinearity</a:t>
            </a:r>
          </a:p>
          <a:p>
            <a:r>
              <a:rPr lang="en-US" sz="2800" dirty="0"/>
              <a:t>Absence of Outliers in the DV</a:t>
            </a:r>
          </a:p>
          <a:p>
            <a:r>
              <a:rPr lang="en-US" sz="2800" dirty="0"/>
              <a:t>Independence of Errors</a:t>
            </a:r>
          </a:p>
        </p:txBody>
      </p:sp>
    </p:spTree>
    <p:extLst>
      <p:ext uri="{BB962C8B-B14F-4D97-AF65-F5344CB8AC3E}">
        <p14:creationId xmlns:p14="http://schemas.microsoft.com/office/powerpoint/2010/main" val="2935114437"/>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OUR.pptx" id="{C8B94E25-33BD-45D5-BF09-DFDE6F66F827}" vid="{3906A810-667D-48F7-952C-A904CEA9ED63}"/>
    </a:ext>
  </a:extLst>
</a:theme>
</file>

<file path=docProps/app.xml><?xml version="1.0" encoding="utf-8"?>
<Properties xmlns="http://schemas.openxmlformats.org/officeDocument/2006/extended-properties" xmlns:vt="http://schemas.openxmlformats.org/officeDocument/2006/docPropsVTypes">
  <Template>{F3DAECE4-3757-4BBA-B5F2-475D8B179DAC}tf33552983</Template>
  <TotalTime>0</TotalTime>
  <Words>1740</Words>
  <Application>Microsoft Office PowerPoint</Application>
  <PresentationFormat>Widescreen</PresentationFormat>
  <Paragraphs>168</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Cambria Math</vt:lpstr>
      <vt:lpstr>Franklin Gothic Book</vt:lpstr>
      <vt:lpstr>Franklin Gothic Demi</vt:lpstr>
      <vt:lpstr>Wingdings</vt:lpstr>
      <vt:lpstr>Wingdings 2</vt:lpstr>
      <vt:lpstr>DividendVTI</vt:lpstr>
      <vt:lpstr>Logistic Regression</vt:lpstr>
      <vt:lpstr>General purpose and description</vt:lpstr>
      <vt:lpstr>General purpose and description</vt:lpstr>
      <vt:lpstr>Logistic vs linear regression</vt:lpstr>
      <vt:lpstr>Kinds of research questions</vt:lpstr>
      <vt:lpstr>Kinds of research questions</vt:lpstr>
      <vt:lpstr>Types of logistic regression</vt:lpstr>
      <vt:lpstr>Limitations of logistic regression</vt:lpstr>
      <vt:lpstr>Assumptions of logistic regression</vt:lpstr>
      <vt:lpstr>SPSS WALKTHROUGH: linearity of logit</vt:lpstr>
      <vt:lpstr>SPSS WALKTHROUGH: linearity of logit</vt:lpstr>
      <vt:lpstr>SPSS WALKTHROUGH: Logistic regression procedure</vt:lpstr>
      <vt:lpstr>SPSS WALKTHROUGH: Data Coding</vt:lpstr>
      <vt:lpstr>SPSS WALKTHROUGH: Logistic Regression models</vt:lpstr>
      <vt:lpstr>SPSS WALKTHROUGH: Block 0 Classification model</vt:lpstr>
      <vt:lpstr>SPSS WALKTHROUGH: Constant-only vs. Full Model</vt:lpstr>
      <vt:lpstr>SPSS WALKTHROUGH: Omnibus Tests of Model Coefficients</vt:lpstr>
      <vt:lpstr>SPSS WALKTHROUGH: Goodness of fit</vt:lpstr>
      <vt:lpstr>SPSS WALKTHROUGH: Model summary</vt:lpstr>
      <vt:lpstr>SPSS WALKTHROUGH: full model classification table</vt:lpstr>
      <vt:lpstr>SPSS WALKTHROUGH: ROC Curve</vt:lpstr>
      <vt:lpstr>SPSS WALKTHROUGH: Variables in the equation</vt:lpstr>
      <vt:lpstr>SPSS WALKTHROUGH: Variables in the equation</vt:lpstr>
      <vt:lpstr>SPSS WALKTHROUGH: Variables in the equation</vt:lpstr>
      <vt:lpstr>SPSS WALKTHROUGH: Variables in the equation</vt:lpstr>
      <vt:lpstr>Logistic regression Final Thoughts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2020-02-23T20:48:47Z</dcterms:created>
  <dcterms:modified xsi:type="dcterms:W3CDTF">2021-09-08T00:20:59Z</dcterms:modified>
</cp:coreProperties>
</file>