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0" r:id="rId2"/>
    <p:sldId id="256" r:id="rId3"/>
    <p:sldId id="280" r:id="rId4"/>
    <p:sldId id="281" r:id="rId5"/>
    <p:sldId id="257" r:id="rId6"/>
    <p:sldId id="282" r:id="rId7"/>
    <p:sldId id="275" r:id="rId8"/>
    <p:sldId id="285" r:id="rId9"/>
    <p:sldId id="284" r:id="rId10"/>
    <p:sldId id="283" r:id="rId11"/>
    <p:sldId id="260" r:id="rId12"/>
    <p:sldId id="286" r:id="rId13"/>
    <p:sldId id="262" r:id="rId14"/>
    <p:sldId id="268" r:id="rId15"/>
    <p:sldId id="264" r:id="rId16"/>
    <p:sldId id="287" r:id="rId17"/>
    <p:sldId id="265" r:id="rId18"/>
    <p:sldId id="276" r:id="rId19"/>
    <p:sldId id="270" r:id="rId20"/>
    <p:sldId id="278" r:id="rId21"/>
    <p:sldId id="288" r:id="rId22"/>
    <p:sldId id="267" r:id="rId23"/>
    <p:sldId id="289" r:id="rId24"/>
    <p:sldId id="27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9" d="100"/>
          <a:sy n="79" d="100"/>
        </p:scale>
        <p:origin x="77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4E64288F-A3E6-4BC6-BBC0-24C5F2DAACC0}" type="datetimeFigureOut">
              <a:rPr lang="en-ZA" smtClean="0"/>
              <a:t>2023/06/22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2507056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4E64288F-A3E6-4BC6-BBC0-24C5F2DAACC0}" type="datetimeFigureOut">
              <a:rPr lang="en-ZA" smtClean="0"/>
              <a:t>2023/06/22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2303006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4E64288F-A3E6-4BC6-BBC0-24C5F2DAACC0}" type="datetimeFigureOut">
              <a:rPr lang="en-ZA" smtClean="0"/>
              <a:t>2023/06/22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2089841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4E64288F-A3E6-4BC6-BBC0-24C5F2DAACC0}" type="datetimeFigureOut">
              <a:rPr lang="en-ZA" smtClean="0"/>
              <a:t>2023/06/22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3324570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64288F-A3E6-4BC6-BBC0-24C5F2DAACC0}" type="datetimeFigureOut">
              <a:rPr lang="en-ZA" smtClean="0"/>
              <a:t>2023/06/22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2853292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4E64288F-A3E6-4BC6-BBC0-24C5F2DAACC0}" type="datetimeFigureOut">
              <a:rPr lang="en-ZA" smtClean="0"/>
              <a:t>2023/06/22</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800624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4E64288F-A3E6-4BC6-BBC0-24C5F2DAACC0}" type="datetimeFigureOut">
              <a:rPr lang="en-ZA" smtClean="0"/>
              <a:t>2023/06/22</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3042097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4E64288F-A3E6-4BC6-BBC0-24C5F2DAACC0}" type="datetimeFigureOut">
              <a:rPr lang="en-ZA" smtClean="0"/>
              <a:t>2023/06/22</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2397223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64288F-A3E6-4BC6-BBC0-24C5F2DAACC0}" type="datetimeFigureOut">
              <a:rPr lang="en-ZA" smtClean="0"/>
              <a:t>2023/06/22</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3029569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64288F-A3E6-4BC6-BBC0-24C5F2DAACC0}" type="datetimeFigureOut">
              <a:rPr lang="en-ZA" smtClean="0"/>
              <a:t>2023/06/22</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3529040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64288F-A3E6-4BC6-BBC0-24C5F2DAACC0}" type="datetimeFigureOut">
              <a:rPr lang="en-ZA" smtClean="0"/>
              <a:t>2023/06/22</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6DC0C73F-D966-449D-923D-35C2DDE6C529}" type="slidenum">
              <a:rPr lang="en-ZA" smtClean="0"/>
              <a:t>‹#›</a:t>
            </a:fld>
            <a:endParaRPr lang="en-ZA"/>
          </a:p>
        </p:txBody>
      </p:sp>
    </p:spTree>
    <p:extLst>
      <p:ext uri="{BB962C8B-B14F-4D97-AF65-F5344CB8AC3E}">
        <p14:creationId xmlns:p14="http://schemas.microsoft.com/office/powerpoint/2010/main" val="2150387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64288F-A3E6-4BC6-BBC0-24C5F2DAACC0}" type="datetimeFigureOut">
              <a:rPr lang="en-ZA" smtClean="0"/>
              <a:t>2023/06/22</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C0C73F-D966-449D-923D-35C2DDE6C529}" type="slidenum">
              <a:rPr lang="en-ZA" smtClean="0"/>
              <a:t>‹#›</a:t>
            </a:fld>
            <a:endParaRPr lang="en-ZA"/>
          </a:p>
        </p:txBody>
      </p:sp>
    </p:spTree>
    <p:extLst>
      <p:ext uri="{BB962C8B-B14F-4D97-AF65-F5344CB8AC3E}">
        <p14:creationId xmlns:p14="http://schemas.microsoft.com/office/powerpoint/2010/main" val="21756703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canada.ca/en/open-data" TargetMode="External"/><Relationship Id="rId2" Type="http://schemas.openxmlformats.org/officeDocument/2006/relationships/hyperlink" Target="https://rdc-bb.blackboard.com/webapps/blackboard/content/listContent.jsp?course_id=_41340_1&amp;content_id=_2681976_1&amp;mode=reset" TargetMode="External"/><Relationship Id="rId1" Type="http://schemas.openxmlformats.org/officeDocument/2006/relationships/slideLayout" Target="../slideLayouts/slideLayout2.xml"/><Relationship Id="rId6" Type="http://schemas.openxmlformats.org/officeDocument/2006/relationships/hyperlink" Target="https://globaledge.msu.edu/global-resources/statistical-data-sources" TargetMode="External"/><Relationship Id="rId5" Type="http://schemas.openxmlformats.org/officeDocument/2006/relationships/hyperlink" Target="http://www.imf.org/en/Data" TargetMode="External"/><Relationship Id="rId4" Type="http://schemas.openxmlformats.org/officeDocument/2006/relationships/hyperlink" Target="https://www.nber.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94A82-3009-F78E-C63E-087D388C0E6C}"/>
              </a:ext>
            </a:extLst>
          </p:cNvPr>
          <p:cNvSpPr>
            <a:spLocks noGrp="1"/>
          </p:cNvSpPr>
          <p:nvPr>
            <p:ph type="title"/>
          </p:nvPr>
        </p:nvSpPr>
        <p:spPr/>
        <p:txBody>
          <a:bodyPr>
            <a:normAutofit/>
          </a:bodyPr>
          <a:lstStyle/>
          <a:p>
            <a:r>
              <a:rPr lang="en-US" sz="2000" b="1" i="0" dirty="0">
                <a:solidFill>
                  <a:srgbClr val="000000"/>
                </a:solidFill>
                <a:effectLst/>
                <a:latin typeface="inherit"/>
              </a:rPr>
              <a:t>Possible Data Source</a:t>
            </a:r>
            <a:br>
              <a:rPr lang="en-US" sz="2000" b="1" i="0" dirty="0">
                <a:solidFill>
                  <a:srgbClr val="000000"/>
                </a:solidFill>
                <a:effectLst/>
                <a:latin typeface="inherit"/>
              </a:rPr>
            </a:br>
            <a:r>
              <a:rPr lang="en-US" sz="2000" b="0" i="0" u="none" strike="noStrike" dirty="0">
                <a:solidFill>
                  <a:srgbClr val="1874A4"/>
                </a:solidFill>
                <a:effectLst/>
                <a:latin typeface="inherit"/>
                <a:hlinkClick r:id="rId2" tooltip="Alternative formats"/>
              </a:rPr>
              <a:t>Possible Data Source</a:t>
            </a:r>
            <a:br>
              <a:rPr lang="en-US" sz="2000" b="0" i="0" dirty="0">
                <a:solidFill>
                  <a:srgbClr val="000000"/>
                </a:solidFill>
                <a:effectLst/>
                <a:latin typeface="Open Sans" panose="020B0606030504020204" pitchFamily="34" charset="0"/>
              </a:rPr>
            </a:br>
            <a:r>
              <a:rPr lang="en-US" sz="2000" b="1" i="0" u="sng" dirty="0">
                <a:solidFill>
                  <a:srgbClr val="E03E2D"/>
                </a:solidFill>
                <a:effectLst/>
                <a:latin typeface="inherit"/>
              </a:rPr>
              <a:t>NOTE: Your data source can be from anywhere. It does not have to be from the ones listed below.</a:t>
            </a:r>
            <a:br>
              <a:rPr lang="en-US" sz="2000" b="0" i="0" dirty="0">
                <a:solidFill>
                  <a:srgbClr val="000000"/>
                </a:solidFill>
                <a:effectLst/>
                <a:latin typeface="arial" panose="020B0604020202020204" pitchFamily="34" charset="0"/>
              </a:rPr>
            </a:br>
            <a:endParaRPr lang="en-IN" sz="2000" dirty="0"/>
          </a:p>
        </p:txBody>
      </p:sp>
      <p:sp>
        <p:nvSpPr>
          <p:cNvPr id="3" name="Content Placeholder 2">
            <a:extLst>
              <a:ext uri="{FF2B5EF4-FFF2-40B4-BE49-F238E27FC236}">
                <a16:creationId xmlns:a16="http://schemas.microsoft.com/office/drawing/2014/main" id="{27F0C819-F401-F8A2-F01E-B3F1F63D59C4}"/>
              </a:ext>
            </a:extLst>
          </p:cNvPr>
          <p:cNvSpPr>
            <a:spLocks noGrp="1"/>
          </p:cNvSpPr>
          <p:nvPr>
            <p:ph idx="1"/>
          </p:nvPr>
        </p:nvSpPr>
        <p:spPr/>
        <p:txBody>
          <a:bodyPr>
            <a:normAutofit fontScale="92500" lnSpcReduction="20000"/>
          </a:bodyPr>
          <a:lstStyle/>
          <a:p>
            <a:pPr marL="0" indent="0">
              <a:buNone/>
            </a:pPr>
            <a:r>
              <a:rPr lang="en-US" sz="2800" b="0" i="0" dirty="0">
                <a:solidFill>
                  <a:srgbClr val="000000"/>
                </a:solidFill>
                <a:effectLst/>
                <a:latin typeface="arial" panose="020B0604020202020204" pitchFamily="34" charset="0"/>
              </a:rPr>
              <a:t>Open Data Portal, Govt. of Canada</a:t>
            </a:r>
            <a:br>
              <a:rPr lang="en-US" sz="2800" b="0" i="0" dirty="0">
                <a:solidFill>
                  <a:srgbClr val="000000"/>
                </a:solidFill>
                <a:effectLst/>
                <a:latin typeface="arial" panose="020B0604020202020204" pitchFamily="34" charset="0"/>
              </a:rPr>
            </a:br>
            <a:r>
              <a:rPr lang="en-US" sz="2800" b="0" i="0" u="sng" dirty="0">
                <a:solidFill>
                  <a:srgbClr val="1874A4"/>
                </a:solidFill>
                <a:effectLst/>
                <a:latin typeface="arial" panose="020B0604020202020204" pitchFamily="34" charset="0"/>
                <a:hlinkClick r:id="rId3"/>
              </a:rPr>
              <a:t>https://open.canada.ca/en/open-data</a:t>
            </a:r>
            <a:br>
              <a:rPr lang="en-US" sz="2800" b="0" i="0" dirty="0">
                <a:solidFill>
                  <a:srgbClr val="000000"/>
                </a:solidFill>
                <a:effectLst/>
                <a:latin typeface="arial" panose="020B0604020202020204" pitchFamily="34" charset="0"/>
              </a:rPr>
            </a:br>
            <a:br>
              <a:rPr lang="en-US" sz="2800" b="0" i="0" dirty="0">
                <a:solidFill>
                  <a:srgbClr val="000000"/>
                </a:solidFill>
                <a:effectLst/>
                <a:latin typeface="arial" panose="020B0604020202020204" pitchFamily="34" charset="0"/>
              </a:rPr>
            </a:br>
            <a:br>
              <a:rPr lang="en-US" sz="2800" b="0" i="0" dirty="0">
                <a:solidFill>
                  <a:srgbClr val="000000"/>
                </a:solidFill>
                <a:effectLst/>
                <a:latin typeface="arial" panose="020B0604020202020204" pitchFamily="34" charset="0"/>
              </a:rPr>
            </a:br>
            <a:r>
              <a:rPr lang="en-US" sz="2800" b="0" i="0" dirty="0">
                <a:solidFill>
                  <a:srgbClr val="000000"/>
                </a:solidFill>
                <a:effectLst/>
                <a:latin typeface="arial" panose="020B0604020202020204" pitchFamily="34" charset="0"/>
              </a:rPr>
              <a:t>The National Bureau of Economic Research</a:t>
            </a:r>
            <a:br>
              <a:rPr lang="en-US" sz="2800" b="0" i="0" dirty="0">
                <a:solidFill>
                  <a:srgbClr val="000000"/>
                </a:solidFill>
                <a:effectLst/>
                <a:latin typeface="arial" panose="020B0604020202020204" pitchFamily="34" charset="0"/>
              </a:rPr>
            </a:br>
            <a:r>
              <a:rPr lang="en-US" sz="2800" b="0" i="0" u="sng" dirty="0">
                <a:solidFill>
                  <a:srgbClr val="1874A4"/>
                </a:solidFill>
                <a:effectLst/>
                <a:latin typeface="arial" panose="020B0604020202020204" pitchFamily="34" charset="0"/>
                <a:hlinkClick r:id="rId4"/>
              </a:rPr>
              <a:t>https://www.nber.org/</a:t>
            </a:r>
            <a:br>
              <a:rPr lang="en-US" sz="2800" b="0" i="0" dirty="0">
                <a:solidFill>
                  <a:srgbClr val="000000"/>
                </a:solidFill>
                <a:effectLst/>
                <a:latin typeface="arial" panose="020B0604020202020204" pitchFamily="34" charset="0"/>
              </a:rPr>
            </a:br>
            <a:br>
              <a:rPr lang="en-US" sz="2800" b="0" i="0" dirty="0">
                <a:solidFill>
                  <a:srgbClr val="000000"/>
                </a:solidFill>
                <a:effectLst/>
                <a:latin typeface="arial" panose="020B0604020202020204" pitchFamily="34" charset="0"/>
              </a:rPr>
            </a:br>
            <a:br>
              <a:rPr lang="en-US" sz="2800" b="0" i="0" dirty="0">
                <a:solidFill>
                  <a:srgbClr val="000000"/>
                </a:solidFill>
                <a:effectLst/>
                <a:latin typeface="arial" panose="020B0604020202020204" pitchFamily="34" charset="0"/>
              </a:rPr>
            </a:br>
            <a:r>
              <a:rPr lang="en-US" sz="2800" b="0" i="0" dirty="0">
                <a:solidFill>
                  <a:srgbClr val="000000"/>
                </a:solidFill>
                <a:effectLst/>
                <a:latin typeface="arial" panose="020B0604020202020204" pitchFamily="34" charset="0"/>
              </a:rPr>
              <a:t>International Monetary Fund</a:t>
            </a:r>
            <a:br>
              <a:rPr lang="en-US" sz="2800" b="0" i="0" dirty="0">
                <a:solidFill>
                  <a:srgbClr val="000000"/>
                </a:solidFill>
                <a:effectLst/>
                <a:latin typeface="arial" panose="020B0604020202020204" pitchFamily="34" charset="0"/>
              </a:rPr>
            </a:br>
            <a:r>
              <a:rPr lang="en-US" sz="2800" b="0" i="0" u="sng" dirty="0">
                <a:solidFill>
                  <a:srgbClr val="1874A4"/>
                </a:solidFill>
                <a:effectLst/>
                <a:latin typeface="arial" panose="020B0604020202020204" pitchFamily="34" charset="0"/>
                <a:hlinkClick r:id="rId5"/>
              </a:rPr>
              <a:t>http://www.imf.org/en/Data</a:t>
            </a:r>
            <a:br>
              <a:rPr lang="en-US" sz="2800" b="0" i="0" dirty="0">
                <a:solidFill>
                  <a:srgbClr val="000000"/>
                </a:solidFill>
                <a:effectLst/>
                <a:latin typeface="arial" panose="020B0604020202020204" pitchFamily="34" charset="0"/>
              </a:rPr>
            </a:br>
            <a:br>
              <a:rPr lang="en-US" sz="2800" b="0" i="0" dirty="0">
                <a:solidFill>
                  <a:srgbClr val="000000"/>
                </a:solidFill>
                <a:effectLst/>
                <a:latin typeface="arial" panose="020B0604020202020204" pitchFamily="34" charset="0"/>
              </a:rPr>
            </a:br>
            <a:br>
              <a:rPr lang="en-US" sz="2800" b="0" i="0" dirty="0">
                <a:solidFill>
                  <a:srgbClr val="000000"/>
                </a:solidFill>
                <a:effectLst/>
                <a:latin typeface="arial" panose="020B0604020202020204" pitchFamily="34" charset="0"/>
              </a:rPr>
            </a:br>
            <a:r>
              <a:rPr lang="en-US" sz="2800" b="0" i="0" dirty="0" err="1">
                <a:solidFill>
                  <a:srgbClr val="000000"/>
                </a:solidFill>
                <a:effectLst/>
                <a:latin typeface="arial" panose="020B0604020202020204" pitchFamily="34" charset="0"/>
              </a:rPr>
              <a:t>GlobalEdge</a:t>
            </a:r>
            <a:br>
              <a:rPr lang="en-US" sz="2800" b="0" i="0" dirty="0">
                <a:solidFill>
                  <a:srgbClr val="000000"/>
                </a:solidFill>
                <a:effectLst/>
                <a:latin typeface="arial" panose="020B0604020202020204" pitchFamily="34" charset="0"/>
              </a:rPr>
            </a:br>
            <a:r>
              <a:rPr lang="en-US" sz="2800" b="0" i="0" u="sng" dirty="0">
                <a:solidFill>
                  <a:srgbClr val="1874A4"/>
                </a:solidFill>
                <a:effectLst/>
                <a:latin typeface="arial" panose="020B0604020202020204" pitchFamily="34" charset="0"/>
                <a:hlinkClick r:id="rId6"/>
              </a:rPr>
              <a:t>https://globaledge.msu.edu/global-resources/statistical-data-sources</a:t>
            </a:r>
            <a:endParaRPr lang="en-IN" dirty="0"/>
          </a:p>
        </p:txBody>
      </p:sp>
    </p:spTree>
    <p:extLst>
      <p:ext uri="{BB962C8B-B14F-4D97-AF65-F5344CB8AC3E}">
        <p14:creationId xmlns:p14="http://schemas.microsoft.com/office/powerpoint/2010/main" val="723827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830317"/>
            <a:ext cx="9144000" cy="3005466"/>
          </a:xfrm>
        </p:spPr>
        <p:txBody>
          <a:bodyPr>
            <a:normAutofit fontScale="90000"/>
          </a:bodyPr>
          <a:lstStyle/>
          <a:p>
            <a:br>
              <a:rPr lang="en-US" dirty="0"/>
            </a:br>
            <a:br>
              <a:rPr lang="en-US" dirty="0"/>
            </a:br>
            <a:br>
              <a:rPr lang="en-US" dirty="0"/>
            </a:br>
            <a:endParaRPr lang="en-ZA" sz="5600" dirty="0"/>
          </a:p>
        </p:txBody>
      </p:sp>
      <p:sp>
        <p:nvSpPr>
          <p:cNvPr id="5" name="Subtitle 4">
            <a:extLst>
              <a:ext uri="{FF2B5EF4-FFF2-40B4-BE49-F238E27FC236}">
                <a16:creationId xmlns:a16="http://schemas.microsoft.com/office/drawing/2014/main" id="{6148A521-1152-46C4-0E96-2F5CF350E37A}"/>
              </a:ext>
            </a:extLst>
          </p:cNvPr>
          <p:cNvSpPr>
            <a:spLocks noGrp="1"/>
          </p:cNvSpPr>
          <p:nvPr>
            <p:ph type="subTitle" idx="1"/>
          </p:nvPr>
        </p:nvSpPr>
        <p:spPr>
          <a:xfrm>
            <a:off x="1450427" y="2333050"/>
            <a:ext cx="9144000" cy="1655762"/>
          </a:xfrm>
        </p:spPr>
        <p:txBody>
          <a:bodyPr>
            <a:normAutofit fontScale="92500" lnSpcReduction="10000"/>
          </a:bodyPr>
          <a:lstStyle/>
          <a:p>
            <a:r>
              <a:rPr lang="en-US" dirty="0"/>
              <a:t>Generate the hypothesis of the study. </a:t>
            </a:r>
          </a:p>
          <a:p>
            <a:endParaRPr lang="en-US" dirty="0">
              <a:solidFill>
                <a:srgbClr val="FF0000"/>
              </a:solidFill>
            </a:endParaRPr>
          </a:p>
          <a:p>
            <a:r>
              <a:rPr lang="en-US" sz="6000" dirty="0"/>
              <a:t>(</a:t>
            </a:r>
            <a:r>
              <a:rPr lang="en-US" sz="2400" dirty="0"/>
              <a:t>example on the next slide</a:t>
            </a:r>
            <a:r>
              <a:rPr lang="en-US" sz="6000" dirty="0"/>
              <a:t>)</a:t>
            </a:r>
            <a:endParaRPr lang="en-ZA" dirty="0"/>
          </a:p>
        </p:txBody>
      </p:sp>
    </p:spTree>
    <p:extLst>
      <p:ext uri="{BB962C8B-B14F-4D97-AF65-F5344CB8AC3E}">
        <p14:creationId xmlns:p14="http://schemas.microsoft.com/office/powerpoint/2010/main" val="2931644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mj-lt"/>
                <a:cs typeface="+mj-lt"/>
              </a:rPr>
              <a:t>Hypothesis</a:t>
            </a:r>
            <a:endParaRPr lang="en-ZA" dirty="0"/>
          </a:p>
        </p:txBody>
      </p:sp>
      <p:sp>
        <p:nvSpPr>
          <p:cNvPr id="3" name="Content Placeholder 2"/>
          <p:cNvSpPr>
            <a:spLocks noGrp="1"/>
          </p:cNvSpPr>
          <p:nvPr>
            <p:ph idx="1"/>
          </p:nvPr>
        </p:nvSpPr>
        <p:spPr>
          <a:xfrm>
            <a:off x="838200" y="1502979"/>
            <a:ext cx="10515600" cy="4673984"/>
          </a:xfrm>
        </p:spPr>
        <p:txBody>
          <a:bodyPr>
            <a:noAutofit/>
          </a:bodyPr>
          <a:lstStyle/>
          <a:p>
            <a:pPr>
              <a:lnSpc>
                <a:spcPct val="100000"/>
              </a:lnSpc>
              <a:spcBef>
                <a:spcPts val="0"/>
              </a:spcBef>
              <a:spcAft>
                <a:spcPts val="1200"/>
              </a:spcAft>
            </a:pPr>
            <a:r>
              <a:rPr lang="en-ZA" sz="2200" dirty="0"/>
              <a:t>This research project examined the average income level within the year 2012, between the province of Ontario and Alberta.</a:t>
            </a:r>
          </a:p>
          <a:p>
            <a:pPr>
              <a:lnSpc>
                <a:spcPct val="100000"/>
              </a:lnSpc>
              <a:spcBef>
                <a:spcPts val="0"/>
              </a:spcBef>
              <a:spcAft>
                <a:spcPts val="1200"/>
              </a:spcAft>
            </a:pPr>
            <a:r>
              <a:rPr lang="en-ZA" sz="2200" dirty="0"/>
              <a:t>Claim: The average income level in the province of Ontario is significantly greater than the average income level in the province of Alberta in the year 2012.</a:t>
            </a:r>
          </a:p>
          <a:p>
            <a:pPr>
              <a:lnSpc>
                <a:spcPct val="100000"/>
              </a:lnSpc>
              <a:spcBef>
                <a:spcPts val="0"/>
              </a:spcBef>
              <a:spcAft>
                <a:spcPts val="1200"/>
              </a:spcAft>
            </a:pPr>
            <a:r>
              <a:rPr lang="en-ZA" sz="2200" dirty="0"/>
              <a:t>µ1 = Mean/Average Income level in the province of Ontario in the year 2012.</a:t>
            </a:r>
          </a:p>
          <a:p>
            <a:pPr>
              <a:lnSpc>
                <a:spcPct val="100000"/>
              </a:lnSpc>
              <a:spcBef>
                <a:spcPts val="0"/>
              </a:spcBef>
              <a:spcAft>
                <a:spcPts val="1200"/>
              </a:spcAft>
            </a:pPr>
            <a:r>
              <a:rPr lang="en-ZA" sz="2200" dirty="0"/>
              <a:t>µ2 = Mean/Average Income level in the province of Alberta in the year 2012.</a:t>
            </a:r>
          </a:p>
          <a:p>
            <a:pPr>
              <a:lnSpc>
                <a:spcPct val="100000"/>
              </a:lnSpc>
              <a:spcBef>
                <a:spcPts val="0"/>
              </a:spcBef>
              <a:spcAft>
                <a:spcPts val="1200"/>
              </a:spcAft>
            </a:pPr>
            <a:r>
              <a:rPr lang="en-ZA" sz="2200" dirty="0"/>
              <a:t>Hypothesis:</a:t>
            </a:r>
          </a:p>
          <a:p>
            <a:pPr>
              <a:lnSpc>
                <a:spcPct val="100000"/>
              </a:lnSpc>
              <a:spcBef>
                <a:spcPts val="0"/>
              </a:spcBef>
              <a:spcAft>
                <a:spcPts val="1200"/>
              </a:spcAft>
            </a:pPr>
            <a:r>
              <a:rPr lang="en-ZA" sz="2200" dirty="0"/>
              <a:t>H0: µ1 $ ≤ µ2 $</a:t>
            </a:r>
          </a:p>
          <a:p>
            <a:pPr>
              <a:lnSpc>
                <a:spcPct val="100000"/>
              </a:lnSpc>
              <a:spcBef>
                <a:spcPts val="0"/>
              </a:spcBef>
              <a:spcAft>
                <a:spcPts val="1200"/>
              </a:spcAft>
            </a:pPr>
            <a:r>
              <a:rPr lang="en-ZA" sz="2200" dirty="0"/>
              <a:t>Ha: µ1 $ &gt; µ2 $</a:t>
            </a:r>
          </a:p>
          <a:p>
            <a:pPr>
              <a:lnSpc>
                <a:spcPct val="100000"/>
              </a:lnSpc>
              <a:spcBef>
                <a:spcPts val="0"/>
              </a:spcBef>
              <a:spcAft>
                <a:spcPts val="1200"/>
              </a:spcAft>
            </a:pPr>
            <a:r>
              <a:rPr lang="en-ZA" sz="2200" dirty="0"/>
              <a:t>α = .05</a:t>
            </a:r>
          </a:p>
          <a:p>
            <a:pPr>
              <a:lnSpc>
                <a:spcPct val="100000"/>
              </a:lnSpc>
              <a:spcBef>
                <a:spcPts val="0"/>
              </a:spcBef>
              <a:spcAft>
                <a:spcPts val="1200"/>
              </a:spcAft>
            </a:pPr>
            <a:endParaRPr lang="en-ZA" sz="2200" dirty="0"/>
          </a:p>
        </p:txBody>
      </p:sp>
    </p:spTree>
    <p:extLst>
      <p:ext uri="{BB962C8B-B14F-4D97-AF65-F5344CB8AC3E}">
        <p14:creationId xmlns:p14="http://schemas.microsoft.com/office/powerpoint/2010/main" val="4261543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830317"/>
            <a:ext cx="9144000" cy="3005466"/>
          </a:xfrm>
        </p:spPr>
        <p:txBody>
          <a:bodyPr>
            <a:normAutofit fontScale="90000"/>
          </a:bodyPr>
          <a:lstStyle/>
          <a:p>
            <a:br>
              <a:rPr lang="en-US" dirty="0"/>
            </a:br>
            <a:br>
              <a:rPr lang="en-US" dirty="0"/>
            </a:br>
            <a:br>
              <a:rPr lang="en-US" dirty="0"/>
            </a:br>
            <a:endParaRPr lang="en-ZA" sz="5600" dirty="0"/>
          </a:p>
        </p:txBody>
      </p:sp>
      <p:sp>
        <p:nvSpPr>
          <p:cNvPr id="5" name="Subtitle 4">
            <a:extLst>
              <a:ext uri="{FF2B5EF4-FFF2-40B4-BE49-F238E27FC236}">
                <a16:creationId xmlns:a16="http://schemas.microsoft.com/office/drawing/2014/main" id="{6148A521-1152-46C4-0E96-2F5CF350E37A}"/>
              </a:ext>
            </a:extLst>
          </p:cNvPr>
          <p:cNvSpPr>
            <a:spLocks noGrp="1"/>
          </p:cNvSpPr>
          <p:nvPr>
            <p:ph type="subTitle" idx="1"/>
          </p:nvPr>
        </p:nvSpPr>
        <p:spPr>
          <a:xfrm>
            <a:off x="1450427" y="2333050"/>
            <a:ext cx="9144000" cy="2685990"/>
          </a:xfrm>
        </p:spPr>
        <p:txBody>
          <a:bodyPr>
            <a:normAutofit fontScale="85000" lnSpcReduction="20000"/>
          </a:bodyPr>
          <a:lstStyle/>
          <a:p>
            <a:r>
              <a:rPr lang="en-US" dirty="0"/>
              <a:t>Identify your data source. </a:t>
            </a:r>
          </a:p>
          <a:p>
            <a:r>
              <a:rPr lang="en-US" dirty="0"/>
              <a:t>Provide/explain how your dataset of interest was generated (that is from the population)</a:t>
            </a:r>
          </a:p>
          <a:p>
            <a:r>
              <a:rPr lang="en-ZA" dirty="0">
                <a:solidFill>
                  <a:srgbClr val="FF0000"/>
                </a:solidFill>
              </a:rPr>
              <a:t>(Provide excel document for you workings)</a:t>
            </a:r>
          </a:p>
          <a:p>
            <a:endParaRPr lang="en-US" dirty="0"/>
          </a:p>
          <a:p>
            <a:endParaRPr lang="en-US" dirty="0">
              <a:solidFill>
                <a:srgbClr val="FF0000"/>
              </a:solidFill>
            </a:endParaRPr>
          </a:p>
          <a:p>
            <a:r>
              <a:rPr lang="en-US" sz="6000" dirty="0"/>
              <a:t>(</a:t>
            </a:r>
            <a:r>
              <a:rPr lang="en-US" sz="2400" dirty="0"/>
              <a:t>example on the next slide</a:t>
            </a:r>
            <a:r>
              <a:rPr lang="en-US" sz="6000" dirty="0"/>
              <a:t>)</a:t>
            </a:r>
            <a:endParaRPr lang="en-ZA" dirty="0"/>
          </a:p>
        </p:txBody>
      </p:sp>
    </p:spTree>
    <p:extLst>
      <p:ext uri="{BB962C8B-B14F-4D97-AF65-F5344CB8AC3E}">
        <p14:creationId xmlns:p14="http://schemas.microsoft.com/office/powerpoint/2010/main" val="4037986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Collection Methodology: Data Source</a:t>
            </a:r>
            <a:endParaRPr lang="en-ZA" dirty="0"/>
          </a:p>
        </p:txBody>
      </p:sp>
      <p:sp>
        <p:nvSpPr>
          <p:cNvPr id="3" name="Content Placeholder 2"/>
          <p:cNvSpPr>
            <a:spLocks noGrp="1"/>
          </p:cNvSpPr>
          <p:nvPr>
            <p:ph idx="1"/>
          </p:nvPr>
        </p:nvSpPr>
        <p:spPr/>
        <p:txBody>
          <a:bodyPr>
            <a:normAutofit/>
          </a:bodyPr>
          <a:lstStyle/>
          <a:p>
            <a:r>
              <a:rPr lang="en-ZA" dirty="0"/>
              <a:t>For the purpose of this study, we used archived quantitative data collected by Income Statistics Division, Statistics Canada for the year 2012 (Canada Income Survey, 2012). </a:t>
            </a:r>
          </a:p>
          <a:p>
            <a:r>
              <a:rPr lang="en-ZA" dirty="0"/>
              <a:t>For our analysis, The data was filtered to derive our dataset of interest which consist of our variable of interest listed below</a:t>
            </a:r>
          </a:p>
          <a:p>
            <a:r>
              <a:rPr lang="en-ZA" dirty="0"/>
              <a:t>….</a:t>
            </a:r>
          </a:p>
          <a:p>
            <a:pPr marL="0" indent="0">
              <a:buNone/>
            </a:pPr>
            <a:endParaRPr lang="en-ZA" dirty="0"/>
          </a:p>
        </p:txBody>
      </p:sp>
    </p:spTree>
    <p:extLst>
      <p:ext uri="{BB962C8B-B14F-4D97-AF65-F5344CB8AC3E}">
        <p14:creationId xmlns:p14="http://schemas.microsoft.com/office/powerpoint/2010/main" val="3234330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Collection Methodology: Data Source</a:t>
            </a:r>
            <a:endParaRPr lang="en-ZA" dirty="0"/>
          </a:p>
        </p:txBody>
      </p:sp>
      <p:sp>
        <p:nvSpPr>
          <p:cNvPr id="3" name="Content Placeholder 2"/>
          <p:cNvSpPr>
            <a:spLocks noGrp="1"/>
          </p:cNvSpPr>
          <p:nvPr>
            <p:ph idx="1"/>
          </p:nvPr>
        </p:nvSpPr>
        <p:spPr/>
        <p:txBody>
          <a:bodyPr>
            <a:normAutofit/>
          </a:bodyPr>
          <a:lstStyle/>
          <a:p>
            <a:r>
              <a:rPr lang="en-ZA" dirty="0"/>
              <a:t>For this analysis, a total population size (of interest) 421 for the two provinces (Ontario:216 and Alberta:205) which is approximately 1 year of data observations (for the year 2012) was used. </a:t>
            </a:r>
          </a:p>
          <a:p>
            <a:r>
              <a:rPr lang="en-ZA" dirty="0"/>
              <a:t>From the data set of 2772 observations, The variables Value (Income) and “Geo”(Province) was filtered for inappropriate entries using the excel filtering tool.</a:t>
            </a:r>
          </a:p>
          <a:p>
            <a:r>
              <a:rPr lang="en-ZA" dirty="0"/>
              <a:t>Hence 421 observations was used in this analysis. </a:t>
            </a:r>
          </a:p>
          <a:p>
            <a:r>
              <a:rPr lang="en-ZA" dirty="0"/>
              <a:t>See Appendix A for the (example) of the population dataset used for the analysis of this research work. </a:t>
            </a:r>
          </a:p>
        </p:txBody>
      </p:sp>
    </p:spTree>
    <p:extLst>
      <p:ext uri="{BB962C8B-B14F-4D97-AF65-F5344CB8AC3E}">
        <p14:creationId xmlns:p14="http://schemas.microsoft.com/office/powerpoint/2010/main" val="4067787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Data Collection Methodology: Sampling Method</a:t>
            </a:r>
            <a:endParaRPr lang="en-ZA" sz="4000" dirty="0"/>
          </a:p>
        </p:txBody>
      </p:sp>
      <p:sp>
        <p:nvSpPr>
          <p:cNvPr id="3" name="Content Placeholder 2"/>
          <p:cNvSpPr>
            <a:spLocks noGrp="1"/>
          </p:cNvSpPr>
          <p:nvPr>
            <p:ph idx="1"/>
          </p:nvPr>
        </p:nvSpPr>
        <p:spPr>
          <a:xfrm>
            <a:off x="838199" y="1690688"/>
            <a:ext cx="10723179" cy="3795712"/>
          </a:xfrm>
        </p:spPr>
        <p:txBody>
          <a:bodyPr>
            <a:normAutofit/>
          </a:bodyPr>
          <a:lstStyle/>
          <a:p>
            <a:r>
              <a:rPr lang="en-ZA" sz="2400" dirty="0"/>
              <a:t>To ensure unbiased analysis, we utilized the sampling function, an advanced data analysis functionality available in </a:t>
            </a:r>
            <a:r>
              <a:rPr lang="en-ZA" sz="2400" dirty="0" err="1"/>
              <a:t>PHStat</a:t>
            </a:r>
            <a:r>
              <a:rPr lang="en-ZA" sz="2400" dirty="0"/>
              <a:t>. The sampling function was used to select random samples from the total population of the income level of Ontario and the income level of Alberta.</a:t>
            </a:r>
          </a:p>
          <a:p>
            <a:r>
              <a:rPr lang="en-US" sz="2400" dirty="0"/>
              <a:t>In this study, the first instance of the random number was generated using “RANDBETWEEN” function in Excel was used to generate the sample size.</a:t>
            </a:r>
          </a:p>
          <a:p>
            <a:r>
              <a:rPr lang="en-ZA" sz="2400" dirty="0"/>
              <a:t>A confidence level of 95% has been opted for based on the fact that it is the most commonly used confidence level for research (</a:t>
            </a:r>
            <a:r>
              <a:rPr lang="en-ZA" sz="2400" dirty="0" err="1"/>
              <a:t>Hazra</a:t>
            </a:r>
            <a:r>
              <a:rPr lang="en-ZA" sz="2400" dirty="0"/>
              <a:t>, 2017). Quantitative data was used for this research, it is, however, prone to measurement errors.</a:t>
            </a:r>
          </a:p>
          <a:p>
            <a:pPr marL="0" indent="0">
              <a:buNone/>
            </a:pPr>
            <a:endParaRPr lang="en-ZA" sz="2400" dirty="0"/>
          </a:p>
        </p:txBody>
      </p:sp>
    </p:spTree>
    <p:extLst>
      <p:ext uri="{BB962C8B-B14F-4D97-AF65-F5344CB8AC3E}">
        <p14:creationId xmlns:p14="http://schemas.microsoft.com/office/powerpoint/2010/main" val="2222129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830317"/>
            <a:ext cx="9144000" cy="3005466"/>
          </a:xfrm>
        </p:spPr>
        <p:txBody>
          <a:bodyPr>
            <a:normAutofit fontScale="90000"/>
          </a:bodyPr>
          <a:lstStyle/>
          <a:p>
            <a:br>
              <a:rPr lang="en-US" dirty="0"/>
            </a:br>
            <a:br>
              <a:rPr lang="en-US" dirty="0"/>
            </a:br>
            <a:br>
              <a:rPr lang="en-US" dirty="0"/>
            </a:br>
            <a:endParaRPr lang="en-ZA" sz="5600" dirty="0"/>
          </a:p>
        </p:txBody>
      </p:sp>
      <p:sp>
        <p:nvSpPr>
          <p:cNvPr id="5" name="Subtitle 4">
            <a:extLst>
              <a:ext uri="{FF2B5EF4-FFF2-40B4-BE49-F238E27FC236}">
                <a16:creationId xmlns:a16="http://schemas.microsoft.com/office/drawing/2014/main" id="{6148A521-1152-46C4-0E96-2F5CF350E37A}"/>
              </a:ext>
            </a:extLst>
          </p:cNvPr>
          <p:cNvSpPr>
            <a:spLocks noGrp="1"/>
          </p:cNvSpPr>
          <p:nvPr>
            <p:ph type="subTitle" idx="1"/>
          </p:nvPr>
        </p:nvSpPr>
        <p:spPr>
          <a:xfrm>
            <a:off x="1450427" y="2333050"/>
            <a:ext cx="9144000" cy="1655762"/>
          </a:xfrm>
        </p:spPr>
        <p:txBody>
          <a:bodyPr>
            <a:normAutofit fontScale="92500" lnSpcReduction="10000"/>
          </a:bodyPr>
          <a:lstStyle/>
          <a:p>
            <a:r>
              <a:rPr lang="en-US" dirty="0"/>
              <a:t>Present the results (this should include an explanation of the analysis done)</a:t>
            </a:r>
          </a:p>
          <a:p>
            <a:endParaRPr lang="en-US" dirty="0">
              <a:solidFill>
                <a:srgbClr val="FF0000"/>
              </a:solidFill>
            </a:endParaRPr>
          </a:p>
          <a:p>
            <a:r>
              <a:rPr lang="en-US" sz="6000" dirty="0"/>
              <a:t>(</a:t>
            </a:r>
            <a:r>
              <a:rPr lang="en-US" sz="2400" dirty="0"/>
              <a:t>example on the next slide</a:t>
            </a:r>
            <a:r>
              <a:rPr lang="en-US" sz="6000" dirty="0"/>
              <a:t>)</a:t>
            </a:r>
            <a:endParaRPr lang="en-ZA" dirty="0"/>
          </a:p>
        </p:txBody>
      </p:sp>
    </p:spTree>
    <p:extLst>
      <p:ext uri="{BB962C8B-B14F-4D97-AF65-F5344CB8AC3E}">
        <p14:creationId xmlns:p14="http://schemas.microsoft.com/office/powerpoint/2010/main" val="4222214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Analysis and Results: Introduction</a:t>
            </a:r>
            <a:endParaRPr lang="en-ZA" sz="4000" dirty="0"/>
          </a:p>
        </p:txBody>
      </p:sp>
      <p:sp>
        <p:nvSpPr>
          <p:cNvPr id="3" name="Content Placeholder 2"/>
          <p:cNvSpPr>
            <a:spLocks noGrp="1"/>
          </p:cNvSpPr>
          <p:nvPr>
            <p:ph idx="1"/>
          </p:nvPr>
        </p:nvSpPr>
        <p:spPr>
          <a:xfrm>
            <a:off x="838200" y="1917065"/>
            <a:ext cx="10515600" cy="4351338"/>
          </a:xfrm>
        </p:spPr>
        <p:txBody>
          <a:bodyPr>
            <a:normAutofit/>
          </a:bodyPr>
          <a:lstStyle/>
          <a:p>
            <a:r>
              <a:rPr lang="en-ZA" dirty="0"/>
              <a:t>Advanced Excel add-in (</a:t>
            </a:r>
            <a:r>
              <a:rPr lang="en-ZA" dirty="0" err="1"/>
              <a:t>PHStat</a:t>
            </a:r>
            <a:r>
              <a:rPr lang="en-ZA" dirty="0"/>
              <a:t>) and Data Analysis tools was used to ascertain the inferential and descriptive statistics for this quantitative analysis which was carried out to find answer to the stated research question. </a:t>
            </a:r>
          </a:p>
          <a:p>
            <a:r>
              <a:rPr lang="en-ZA" dirty="0"/>
              <a:t>Hence, we use the findings obtained from the Inferential statistics to compare the 2012 (Alberta) and 2012 (Ontario) samples.</a:t>
            </a:r>
          </a:p>
          <a:p>
            <a:r>
              <a:rPr lang="en-ZA" dirty="0"/>
              <a:t>…</a:t>
            </a:r>
          </a:p>
        </p:txBody>
      </p:sp>
    </p:spTree>
    <p:extLst>
      <p:ext uri="{BB962C8B-B14F-4D97-AF65-F5344CB8AC3E}">
        <p14:creationId xmlns:p14="http://schemas.microsoft.com/office/powerpoint/2010/main" val="3380969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Analysis and Results: Inferential Statistics</a:t>
            </a:r>
            <a:endParaRPr lang="en-ZA" sz="4000" dirty="0"/>
          </a:p>
        </p:txBody>
      </p:sp>
      <p:sp>
        <p:nvSpPr>
          <p:cNvPr id="3" name="Content Placeholder 2"/>
          <p:cNvSpPr>
            <a:spLocks noGrp="1"/>
          </p:cNvSpPr>
          <p:nvPr>
            <p:ph idx="1"/>
          </p:nvPr>
        </p:nvSpPr>
        <p:spPr/>
        <p:txBody>
          <a:bodyPr>
            <a:normAutofit lnSpcReduction="10000"/>
          </a:bodyPr>
          <a:lstStyle/>
          <a:p>
            <a:r>
              <a:rPr lang="en-ZA" dirty="0"/>
              <a:t>To address the claim that the average income in the province of Ontario is significantly higher than the average income in the province of Alberta, Inferential statistics was used to test this hypothesis.</a:t>
            </a:r>
          </a:p>
          <a:p>
            <a:r>
              <a:rPr lang="en-ZA" dirty="0"/>
              <a:t>A pool variance upper t-test was used to test the income means for Ontario and Alberta respectively was computed at a level of significance of 0.05  </a:t>
            </a:r>
          </a:p>
          <a:p>
            <a:pPr lvl="1"/>
            <a:r>
              <a:rPr lang="en-ZA" dirty="0"/>
              <a:t>H0: µ1 $ ≤ µ2 $   </a:t>
            </a:r>
          </a:p>
          <a:p>
            <a:pPr lvl="1"/>
            <a:r>
              <a:rPr lang="en-ZA" dirty="0"/>
              <a:t>Ha: µ1 $ &gt; µ2 $</a:t>
            </a:r>
          </a:p>
          <a:p>
            <a:pPr lvl="1"/>
            <a:r>
              <a:rPr lang="en-ZA" dirty="0"/>
              <a:t>α = .05</a:t>
            </a:r>
          </a:p>
          <a:p>
            <a:pPr lvl="1"/>
            <a:r>
              <a:rPr lang="en-ZA" dirty="0"/>
              <a:t>P-value = 0.94</a:t>
            </a:r>
          </a:p>
          <a:p>
            <a:pPr lvl="1"/>
            <a:r>
              <a:rPr lang="en-ZA" dirty="0"/>
              <a:t>T test Statistic = 1.53</a:t>
            </a:r>
          </a:p>
        </p:txBody>
      </p:sp>
    </p:spTree>
    <p:extLst>
      <p:ext uri="{BB962C8B-B14F-4D97-AF65-F5344CB8AC3E}">
        <p14:creationId xmlns:p14="http://schemas.microsoft.com/office/powerpoint/2010/main" val="491151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Analysis and Result: Statistical Result</a:t>
            </a:r>
            <a:endParaRPr lang="en-ZA" sz="4000" dirty="0"/>
          </a:p>
        </p:txBody>
      </p:sp>
      <p:pic>
        <p:nvPicPr>
          <p:cNvPr id="6" name="Content Placeholder 5"/>
          <p:cNvPicPr>
            <a:picLocks noGrp="1" noChangeAspect="1"/>
          </p:cNvPicPr>
          <p:nvPr>
            <p:ph idx="1"/>
          </p:nvPr>
        </p:nvPicPr>
        <p:blipFill>
          <a:blip r:embed="rId2"/>
          <a:stretch>
            <a:fillRect/>
          </a:stretch>
        </p:blipFill>
        <p:spPr>
          <a:xfrm>
            <a:off x="3237186" y="1429408"/>
            <a:ext cx="5487849" cy="5139558"/>
          </a:xfrm>
          <a:prstGeom prst="rect">
            <a:avLst/>
          </a:prstGeom>
        </p:spPr>
      </p:pic>
    </p:spTree>
    <p:extLst>
      <p:ext uri="{BB962C8B-B14F-4D97-AF65-F5344CB8AC3E}">
        <p14:creationId xmlns:p14="http://schemas.microsoft.com/office/powerpoint/2010/main" val="3526182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830317"/>
            <a:ext cx="9144000" cy="1536963"/>
          </a:xfrm>
        </p:spPr>
        <p:txBody>
          <a:bodyPr>
            <a:normAutofit fontScale="90000"/>
          </a:bodyPr>
          <a:lstStyle/>
          <a:p>
            <a:pPr algn="l"/>
            <a:br>
              <a:rPr lang="en-US" dirty="0"/>
            </a:br>
            <a:br>
              <a:rPr lang="en-US" sz="1100" b="0" i="0" dirty="0">
                <a:solidFill>
                  <a:srgbClr val="000000"/>
                </a:solidFill>
                <a:effectLst/>
                <a:latin typeface="arial" panose="020B0604020202020204" pitchFamily="34" charset="0"/>
              </a:rPr>
            </a:br>
            <a:br>
              <a:rPr lang="en-US" dirty="0"/>
            </a:br>
            <a:br>
              <a:rPr lang="en-US" dirty="0"/>
            </a:br>
            <a:r>
              <a:rPr lang="en-US" sz="5600" dirty="0"/>
              <a:t>Choose a Topic (</a:t>
            </a:r>
            <a:r>
              <a:rPr lang="en-US" sz="2200" dirty="0"/>
              <a:t>example on the next slide</a:t>
            </a:r>
            <a:r>
              <a:rPr lang="en-US" sz="5600" dirty="0"/>
              <a:t>)</a:t>
            </a:r>
            <a:br>
              <a:rPr lang="en-US" sz="5600" dirty="0"/>
            </a:br>
            <a:r>
              <a:rPr lang="en-US" sz="2800" dirty="0"/>
              <a:t>The title must be one that reflects that you can test for a hypothesis</a:t>
            </a:r>
            <a:endParaRPr lang="en-ZA" sz="5600" dirty="0"/>
          </a:p>
        </p:txBody>
      </p:sp>
      <p:sp>
        <p:nvSpPr>
          <p:cNvPr id="3" name="Subtitle 2"/>
          <p:cNvSpPr>
            <a:spLocks noGrp="1"/>
          </p:cNvSpPr>
          <p:nvPr>
            <p:ph type="subTitle" idx="1"/>
          </p:nvPr>
        </p:nvSpPr>
        <p:spPr>
          <a:xfrm>
            <a:off x="1524000" y="4201125"/>
            <a:ext cx="9144000" cy="716315"/>
          </a:xfrm>
        </p:spPr>
        <p:txBody>
          <a:bodyPr>
            <a:normAutofit/>
          </a:bodyPr>
          <a:lstStyle/>
          <a:p>
            <a:r>
              <a:rPr lang="en-CA" dirty="0"/>
              <a:t>Input your name</a:t>
            </a:r>
            <a:endParaRPr lang="en-ZA" dirty="0"/>
          </a:p>
        </p:txBody>
      </p:sp>
      <p:sp>
        <p:nvSpPr>
          <p:cNvPr id="4" name="Subtitle 2">
            <a:extLst>
              <a:ext uri="{FF2B5EF4-FFF2-40B4-BE49-F238E27FC236}">
                <a16:creationId xmlns:a16="http://schemas.microsoft.com/office/drawing/2014/main" id="{552C57CF-D03E-E2D0-DA14-900A4C184D21}"/>
              </a:ext>
            </a:extLst>
          </p:cNvPr>
          <p:cNvSpPr txBox="1">
            <a:spLocks/>
          </p:cNvSpPr>
          <p:nvPr/>
        </p:nvSpPr>
        <p:spPr>
          <a:xfrm>
            <a:off x="1828800" y="2717765"/>
            <a:ext cx="9144000" cy="10719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i="1" dirty="0">
                <a:solidFill>
                  <a:srgbClr val="FF0000"/>
                </a:solidFill>
              </a:rPr>
              <a:t>Depending on your topic of choice, you will have to find the data source by yourself.</a:t>
            </a:r>
            <a:endParaRPr lang="en-ZA" i="1" dirty="0">
              <a:solidFill>
                <a:srgbClr val="FF0000"/>
              </a:solidFill>
            </a:endParaRPr>
          </a:p>
        </p:txBody>
      </p:sp>
    </p:spTree>
    <p:extLst>
      <p:ext uri="{BB962C8B-B14F-4D97-AF65-F5344CB8AC3E}">
        <p14:creationId xmlns:p14="http://schemas.microsoft.com/office/powerpoint/2010/main" val="3529579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Analysis and Results</a:t>
            </a:r>
            <a:endParaRPr lang="en-ZA" sz="4000" dirty="0"/>
          </a:p>
        </p:txBody>
      </p:sp>
      <p:sp>
        <p:nvSpPr>
          <p:cNvPr id="3" name="Content Placeholder 2"/>
          <p:cNvSpPr>
            <a:spLocks noGrp="1"/>
          </p:cNvSpPr>
          <p:nvPr>
            <p:ph idx="1"/>
          </p:nvPr>
        </p:nvSpPr>
        <p:spPr/>
        <p:txBody>
          <a:bodyPr>
            <a:normAutofit fontScale="77500" lnSpcReduction="20000"/>
          </a:bodyPr>
          <a:lstStyle/>
          <a:p>
            <a:r>
              <a:rPr lang="en-ZA" dirty="0"/>
              <a:t>Specifically, hypotheses was examined:</a:t>
            </a:r>
          </a:p>
          <a:p>
            <a:endParaRPr lang="en-ZA" dirty="0"/>
          </a:p>
          <a:p>
            <a:r>
              <a:rPr lang="en-ZA" dirty="0"/>
              <a:t>“ The average income in the province of Ontario is Significantly higher than the average income in the province of Alberta</a:t>
            </a:r>
          </a:p>
          <a:p>
            <a:endParaRPr lang="en-ZA" dirty="0"/>
          </a:p>
          <a:p>
            <a:r>
              <a:rPr lang="en-ZA" dirty="0"/>
              <a:t>From the result, t-statistic (1.53) &gt; t-critical (1.66) and p-value(0.0647)&lt; alpha (0.05);</a:t>
            </a:r>
          </a:p>
          <a:p>
            <a:endParaRPr lang="en-ZA" dirty="0"/>
          </a:p>
          <a:p>
            <a:r>
              <a:rPr lang="en-ZA" b="1" dirty="0">
                <a:solidFill>
                  <a:srgbClr val="FF0000"/>
                </a:solidFill>
              </a:rPr>
              <a:t>We therefore have sufficient statistical evidence to reject H0.</a:t>
            </a:r>
          </a:p>
          <a:p>
            <a:endParaRPr lang="en-ZA" dirty="0"/>
          </a:p>
          <a:p>
            <a:r>
              <a:rPr lang="en-ZA" dirty="0"/>
              <a:t>We conclude that there is sufficient statistical evidence that “the average income level in Ontario is not significantly higher than the average income level in Alberta.</a:t>
            </a:r>
          </a:p>
        </p:txBody>
      </p:sp>
    </p:spTree>
    <p:extLst>
      <p:ext uri="{BB962C8B-B14F-4D97-AF65-F5344CB8AC3E}">
        <p14:creationId xmlns:p14="http://schemas.microsoft.com/office/powerpoint/2010/main" val="1085539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830317"/>
            <a:ext cx="9144000" cy="3005466"/>
          </a:xfrm>
        </p:spPr>
        <p:txBody>
          <a:bodyPr>
            <a:normAutofit fontScale="90000"/>
          </a:bodyPr>
          <a:lstStyle/>
          <a:p>
            <a:br>
              <a:rPr lang="en-US" dirty="0"/>
            </a:br>
            <a:br>
              <a:rPr lang="en-US" dirty="0"/>
            </a:br>
            <a:br>
              <a:rPr lang="en-US" dirty="0"/>
            </a:br>
            <a:endParaRPr lang="en-ZA" sz="5600" dirty="0"/>
          </a:p>
        </p:txBody>
      </p:sp>
      <p:sp>
        <p:nvSpPr>
          <p:cNvPr id="5" name="Subtitle 4">
            <a:extLst>
              <a:ext uri="{FF2B5EF4-FFF2-40B4-BE49-F238E27FC236}">
                <a16:creationId xmlns:a16="http://schemas.microsoft.com/office/drawing/2014/main" id="{6148A521-1152-46C4-0E96-2F5CF350E37A}"/>
              </a:ext>
            </a:extLst>
          </p:cNvPr>
          <p:cNvSpPr>
            <a:spLocks noGrp="1"/>
          </p:cNvSpPr>
          <p:nvPr>
            <p:ph type="subTitle" idx="1"/>
          </p:nvPr>
        </p:nvSpPr>
        <p:spPr>
          <a:xfrm>
            <a:off x="1450427" y="2333050"/>
            <a:ext cx="9144000" cy="1655762"/>
          </a:xfrm>
        </p:spPr>
        <p:txBody>
          <a:bodyPr>
            <a:normAutofit fontScale="92500" lnSpcReduction="10000"/>
          </a:bodyPr>
          <a:lstStyle/>
          <a:p>
            <a:r>
              <a:rPr lang="en-US" dirty="0"/>
              <a:t>Conclusion</a:t>
            </a:r>
          </a:p>
          <a:p>
            <a:endParaRPr lang="en-US" dirty="0">
              <a:solidFill>
                <a:srgbClr val="FF0000"/>
              </a:solidFill>
            </a:endParaRPr>
          </a:p>
          <a:p>
            <a:r>
              <a:rPr lang="en-US" sz="6000" dirty="0"/>
              <a:t>(</a:t>
            </a:r>
            <a:r>
              <a:rPr lang="en-US" sz="2400" dirty="0"/>
              <a:t>example on the next slide</a:t>
            </a:r>
            <a:r>
              <a:rPr lang="en-US" sz="6000" dirty="0"/>
              <a:t>)</a:t>
            </a:r>
            <a:endParaRPr lang="en-ZA" dirty="0"/>
          </a:p>
        </p:txBody>
      </p:sp>
    </p:spTree>
    <p:extLst>
      <p:ext uri="{BB962C8B-B14F-4D97-AF65-F5344CB8AC3E}">
        <p14:creationId xmlns:p14="http://schemas.microsoft.com/office/powerpoint/2010/main" val="236848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000" dirty="0"/>
              <a:t>Conclusion</a:t>
            </a:r>
            <a:endParaRPr lang="en-ZA" sz="4000" dirty="0"/>
          </a:p>
        </p:txBody>
      </p:sp>
      <p:sp>
        <p:nvSpPr>
          <p:cNvPr id="3" name="Content Placeholder 2"/>
          <p:cNvSpPr>
            <a:spLocks noGrp="1"/>
          </p:cNvSpPr>
          <p:nvPr>
            <p:ph idx="1"/>
          </p:nvPr>
        </p:nvSpPr>
        <p:spPr/>
        <p:txBody>
          <a:bodyPr>
            <a:normAutofit/>
          </a:bodyPr>
          <a:lstStyle/>
          <a:p>
            <a:r>
              <a:rPr lang="en-ZA" dirty="0"/>
              <a:t>From the two sample t-test results, we conclude that </a:t>
            </a:r>
            <a:r>
              <a:rPr lang="en-US" dirty="0"/>
              <a:t>The statistical analysis of data in this study shows that the average income level in Ontario is not greater than that of Alberta. Thus, the implication of this research is that it can be concluded that the food insecurity that impacted the residence Ontario would have impacted the residence of Alberta as well.</a:t>
            </a:r>
          </a:p>
          <a:p>
            <a:r>
              <a:rPr lang="en-US" dirty="0"/>
              <a:t>Future recommendation would be that for studies of this type, more years (not just a year) should be included in the study.</a:t>
            </a:r>
            <a:endParaRPr lang="en-ZA" dirty="0"/>
          </a:p>
        </p:txBody>
      </p:sp>
    </p:spTree>
    <p:extLst>
      <p:ext uri="{BB962C8B-B14F-4D97-AF65-F5344CB8AC3E}">
        <p14:creationId xmlns:p14="http://schemas.microsoft.com/office/powerpoint/2010/main" val="3795747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830317"/>
            <a:ext cx="9144000" cy="3005466"/>
          </a:xfrm>
        </p:spPr>
        <p:txBody>
          <a:bodyPr>
            <a:normAutofit fontScale="90000"/>
          </a:bodyPr>
          <a:lstStyle/>
          <a:p>
            <a:br>
              <a:rPr lang="en-US" dirty="0"/>
            </a:br>
            <a:br>
              <a:rPr lang="en-US" dirty="0"/>
            </a:br>
            <a:br>
              <a:rPr lang="en-US" dirty="0"/>
            </a:br>
            <a:endParaRPr lang="en-ZA" sz="5600" dirty="0"/>
          </a:p>
        </p:txBody>
      </p:sp>
      <p:sp>
        <p:nvSpPr>
          <p:cNvPr id="5" name="Subtitle 4">
            <a:extLst>
              <a:ext uri="{FF2B5EF4-FFF2-40B4-BE49-F238E27FC236}">
                <a16:creationId xmlns:a16="http://schemas.microsoft.com/office/drawing/2014/main" id="{6148A521-1152-46C4-0E96-2F5CF350E37A}"/>
              </a:ext>
            </a:extLst>
          </p:cNvPr>
          <p:cNvSpPr>
            <a:spLocks noGrp="1"/>
          </p:cNvSpPr>
          <p:nvPr>
            <p:ph type="subTitle" idx="1"/>
          </p:nvPr>
        </p:nvSpPr>
        <p:spPr>
          <a:xfrm>
            <a:off x="1450427" y="2333050"/>
            <a:ext cx="9144000" cy="1655762"/>
          </a:xfrm>
        </p:spPr>
        <p:txBody>
          <a:bodyPr>
            <a:normAutofit fontScale="92500" lnSpcReduction="10000"/>
          </a:bodyPr>
          <a:lstStyle/>
          <a:p>
            <a:r>
              <a:rPr lang="en-US" dirty="0"/>
              <a:t>Provide reference</a:t>
            </a:r>
          </a:p>
          <a:p>
            <a:endParaRPr lang="en-US" dirty="0">
              <a:solidFill>
                <a:srgbClr val="FF0000"/>
              </a:solidFill>
            </a:endParaRPr>
          </a:p>
          <a:p>
            <a:r>
              <a:rPr lang="en-US" sz="6000" dirty="0"/>
              <a:t>(</a:t>
            </a:r>
            <a:r>
              <a:rPr lang="en-US" sz="2400" dirty="0"/>
              <a:t>example on the next slide</a:t>
            </a:r>
            <a:r>
              <a:rPr lang="en-US" sz="6000" dirty="0"/>
              <a:t>)</a:t>
            </a:r>
            <a:endParaRPr lang="en-ZA" dirty="0"/>
          </a:p>
        </p:txBody>
      </p:sp>
    </p:spTree>
    <p:extLst>
      <p:ext uri="{BB962C8B-B14F-4D97-AF65-F5344CB8AC3E}">
        <p14:creationId xmlns:p14="http://schemas.microsoft.com/office/powerpoint/2010/main" val="112439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000" dirty="0"/>
              <a:t>References</a:t>
            </a:r>
            <a:endParaRPr lang="en-ZA" sz="4000" dirty="0"/>
          </a:p>
        </p:txBody>
      </p:sp>
      <p:sp>
        <p:nvSpPr>
          <p:cNvPr id="3" name="Content Placeholder 2"/>
          <p:cNvSpPr>
            <a:spLocks noGrp="1"/>
          </p:cNvSpPr>
          <p:nvPr>
            <p:ph idx="1"/>
          </p:nvPr>
        </p:nvSpPr>
        <p:spPr/>
        <p:txBody>
          <a:bodyPr>
            <a:normAutofit/>
          </a:bodyPr>
          <a:lstStyle/>
          <a:p>
            <a:r>
              <a:rPr lang="en-US" dirty="0"/>
              <a:t>Al-</a:t>
            </a:r>
            <a:r>
              <a:rPr lang="en-US" dirty="0" err="1"/>
              <a:t>Zyoud</a:t>
            </a:r>
            <a:r>
              <a:rPr lang="en-US" dirty="0"/>
              <a:t>, H., Islam, S., &amp; Leblanc, C. (2018). Trends and dynamics of inequality in Alberta. </a:t>
            </a:r>
            <a:r>
              <a:rPr lang="en-US" i="1" dirty="0" err="1"/>
              <a:t>Labour</a:t>
            </a:r>
            <a:r>
              <a:rPr lang="en-US" i="1" dirty="0"/>
              <a:t> &amp; Industry: a journal of the social and economic relations of work, 28</a:t>
            </a:r>
            <a:r>
              <a:rPr lang="en-US" dirty="0"/>
              <a:t>(3), 182-202. doi:10.1080/10301763.2018.1520678</a:t>
            </a:r>
            <a:endParaRPr lang="en-ZA" dirty="0"/>
          </a:p>
          <a:p>
            <a:r>
              <a:rPr lang="en-US" dirty="0"/>
              <a:t>Amin, M. S., Perez, A., &amp; </a:t>
            </a:r>
            <a:r>
              <a:rPr lang="en-US" dirty="0" err="1"/>
              <a:t>Nyachhyon</a:t>
            </a:r>
            <a:r>
              <a:rPr lang="en-US" dirty="0"/>
              <a:t>, P. (2014). Barriers to utilization of dental services for children among low-income families in Alberta. </a:t>
            </a:r>
            <a:r>
              <a:rPr lang="en-US" i="1" dirty="0"/>
              <a:t>J Can Dent Assoc, 80</a:t>
            </a:r>
            <a:r>
              <a:rPr lang="en-US" dirty="0"/>
              <a:t>, e51. </a:t>
            </a:r>
          </a:p>
          <a:p>
            <a:r>
              <a:rPr lang="en-US" dirty="0"/>
              <a:t>…</a:t>
            </a:r>
            <a:endParaRPr lang="en-ZA" dirty="0"/>
          </a:p>
        </p:txBody>
      </p:sp>
    </p:spTree>
    <p:extLst>
      <p:ext uri="{BB962C8B-B14F-4D97-AF65-F5344CB8AC3E}">
        <p14:creationId xmlns:p14="http://schemas.microsoft.com/office/powerpoint/2010/main" val="3510952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2130797"/>
            <a:ext cx="9144000" cy="3005466"/>
          </a:xfrm>
        </p:spPr>
        <p:txBody>
          <a:bodyPr>
            <a:normAutofit fontScale="90000"/>
          </a:bodyPr>
          <a:lstStyle/>
          <a:p>
            <a:br>
              <a:rPr lang="en-US" dirty="0"/>
            </a:br>
            <a:br>
              <a:rPr lang="en-US" dirty="0"/>
            </a:br>
            <a:br>
              <a:rPr lang="en-US" dirty="0"/>
            </a:br>
            <a:r>
              <a:rPr lang="en-US" sz="5600" dirty="0"/>
              <a:t>Statistical Analysis of Average Income Level in the Year 2012 between the Province of Ontario and Alberta</a:t>
            </a:r>
            <a:br>
              <a:rPr lang="en-US" sz="5600" dirty="0"/>
            </a:br>
            <a:r>
              <a:rPr lang="en-US" sz="3600" i="1" dirty="0">
                <a:solidFill>
                  <a:srgbClr val="FF0000"/>
                </a:solidFill>
              </a:rPr>
              <a:t>(The hypothesis tested here is that people living in Ontario had more average income level than people in Alberta in the year 2012)</a:t>
            </a:r>
            <a:endParaRPr lang="en-ZA" sz="3600" i="1" dirty="0">
              <a:solidFill>
                <a:srgbClr val="FF0000"/>
              </a:solidFill>
            </a:endParaRPr>
          </a:p>
        </p:txBody>
      </p:sp>
      <p:sp>
        <p:nvSpPr>
          <p:cNvPr id="3" name="Subtitle 2"/>
          <p:cNvSpPr>
            <a:spLocks noGrp="1"/>
          </p:cNvSpPr>
          <p:nvPr>
            <p:ph type="subTitle" idx="1"/>
          </p:nvPr>
        </p:nvSpPr>
        <p:spPr>
          <a:xfrm>
            <a:off x="1524000" y="5354319"/>
            <a:ext cx="9144000" cy="502567"/>
          </a:xfrm>
        </p:spPr>
        <p:txBody>
          <a:bodyPr>
            <a:normAutofit/>
          </a:bodyPr>
          <a:lstStyle/>
          <a:p>
            <a:r>
              <a:rPr lang="en-CA" dirty="0"/>
              <a:t>Deen</a:t>
            </a:r>
            <a:endParaRPr lang="en-ZA" dirty="0"/>
          </a:p>
        </p:txBody>
      </p:sp>
    </p:spTree>
    <p:extLst>
      <p:ext uri="{BB962C8B-B14F-4D97-AF65-F5344CB8AC3E}">
        <p14:creationId xmlns:p14="http://schemas.microsoft.com/office/powerpoint/2010/main" val="4264853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830317"/>
            <a:ext cx="9144000" cy="3005466"/>
          </a:xfrm>
        </p:spPr>
        <p:txBody>
          <a:bodyPr>
            <a:normAutofit fontScale="90000"/>
          </a:bodyPr>
          <a:lstStyle/>
          <a:p>
            <a:br>
              <a:rPr lang="en-US" dirty="0"/>
            </a:br>
            <a:br>
              <a:rPr lang="en-US" dirty="0"/>
            </a:br>
            <a:br>
              <a:rPr lang="en-US" dirty="0"/>
            </a:br>
            <a:endParaRPr lang="en-ZA" sz="5600" dirty="0"/>
          </a:p>
        </p:txBody>
      </p:sp>
      <p:sp>
        <p:nvSpPr>
          <p:cNvPr id="5" name="Subtitle 4">
            <a:extLst>
              <a:ext uri="{FF2B5EF4-FFF2-40B4-BE49-F238E27FC236}">
                <a16:creationId xmlns:a16="http://schemas.microsoft.com/office/drawing/2014/main" id="{6148A521-1152-46C4-0E96-2F5CF350E37A}"/>
              </a:ext>
            </a:extLst>
          </p:cNvPr>
          <p:cNvSpPr>
            <a:spLocks noGrp="1"/>
          </p:cNvSpPr>
          <p:nvPr>
            <p:ph type="subTitle" idx="1"/>
          </p:nvPr>
        </p:nvSpPr>
        <p:spPr>
          <a:xfrm>
            <a:off x="1450427" y="2333050"/>
            <a:ext cx="9144000" cy="1655762"/>
          </a:xfrm>
        </p:spPr>
        <p:txBody>
          <a:bodyPr>
            <a:normAutofit fontScale="92500" lnSpcReduction="10000"/>
          </a:bodyPr>
          <a:lstStyle/>
          <a:p>
            <a:r>
              <a:rPr lang="en-US" dirty="0"/>
              <a:t>Provide an Introduction/Background to your study (in bullet form). </a:t>
            </a:r>
          </a:p>
          <a:p>
            <a:r>
              <a:rPr lang="en-US" dirty="0">
                <a:solidFill>
                  <a:srgbClr val="FF0000"/>
                </a:solidFill>
              </a:rPr>
              <a:t>References must be provided. You can have </a:t>
            </a:r>
            <a:r>
              <a:rPr lang="en-US" dirty="0" err="1">
                <a:solidFill>
                  <a:srgbClr val="FF0000"/>
                </a:solidFill>
              </a:rPr>
              <a:t>upto</a:t>
            </a:r>
            <a:r>
              <a:rPr lang="en-US" dirty="0">
                <a:solidFill>
                  <a:srgbClr val="FF0000"/>
                </a:solidFill>
              </a:rPr>
              <a:t> 3 slides for this</a:t>
            </a:r>
          </a:p>
          <a:p>
            <a:r>
              <a:rPr lang="en-US" sz="6000" dirty="0"/>
              <a:t>(</a:t>
            </a:r>
            <a:r>
              <a:rPr lang="en-US" sz="2400" dirty="0"/>
              <a:t>example on the next slide</a:t>
            </a:r>
            <a:r>
              <a:rPr lang="en-US" sz="6000" dirty="0"/>
              <a:t>)</a:t>
            </a:r>
            <a:endParaRPr lang="en-ZA" dirty="0"/>
          </a:p>
        </p:txBody>
      </p:sp>
    </p:spTree>
    <p:extLst>
      <p:ext uri="{BB962C8B-B14F-4D97-AF65-F5344CB8AC3E}">
        <p14:creationId xmlns:p14="http://schemas.microsoft.com/office/powerpoint/2010/main" val="1102624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Introduction / Background</a:t>
            </a:r>
            <a:endParaRPr lang="en-ZA" dirty="0"/>
          </a:p>
        </p:txBody>
      </p:sp>
      <p:sp>
        <p:nvSpPr>
          <p:cNvPr id="3" name="Content Placeholder 2"/>
          <p:cNvSpPr>
            <a:spLocks noGrp="1"/>
          </p:cNvSpPr>
          <p:nvPr>
            <p:ph idx="1"/>
          </p:nvPr>
        </p:nvSpPr>
        <p:spPr>
          <a:xfrm>
            <a:off x="838200" y="1502979"/>
            <a:ext cx="10515600" cy="4673984"/>
          </a:xfrm>
        </p:spPr>
        <p:txBody>
          <a:bodyPr>
            <a:normAutofit/>
          </a:bodyPr>
          <a:lstStyle/>
          <a:p>
            <a:r>
              <a:rPr lang="en-ZA" dirty="0"/>
              <a:t>The need for income and the reality of the impact of income has grown substantially amongst individuals and government (Gupta-Mukherjee, 2021). </a:t>
            </a:r>
          </a:p>
          <a:p>
            <a:r>
              <a:rPr lang="en-ZA" dirty="0"/>
              <a:t>This is because income is an important factor for countries and their government to measure the level of inequality in household (Reardon &amp; Bischoff, 2011). </a:t>
            </a:r>
          </a:p>
          <a:p>
            <a:r>
              <a:rPr lang="en-ZA" dirty="0"/>
              <a:t>According to </a:t>
            </a:r>
            <a:r>
              <a:rPr lang="en-ZA" dirty="0" err="1"/>
              <a:t>Annabi</a:t>
            </a:r>
            <a:r>
              <a:rPr lang="en-ZA" dirty="0"/>
              <a:t>, </a:t>
            </a:r>
            <a:r>
              <a:rPr lang="en-ZA" dirty="0" err="1"/>
              <a:t>Fougere</a:t>
            </a:r>
            <a:r>
              <a:rPr lang="en-ZA" dirty="0"/>
              <a:t>, and Li (2013), globalization, open trade, and investment policies in countries such as Canada, have led to a growing concern over income inequality and unemployment (</a:t>
            </a:r>
            <a:r>
              <a:rPr lang="en-ZA" dirty="0" err="1"/>
              <a:t>Annabi</a:t>
            </a:r>
            <a:r>
              <a:rPr lang="en-ZA" dirty="0"/>
              <a:t>, </a:t>
            </a:r>
            <a:r>
              <a:rPr lang="en-ZA" dirty="0" err="1"/>
              <a:t>Fougere</a:t>
            </a:r>
            <a:r>
              <a:rPr lang="en-ZA" dirty="0"/>
              <a:t>, &amp; Li, 2013). </a:t>
            </a:r>
          </a:p>
        </p:txBody>
      </p:sp>
    </p:spTree>
    <p:extLst>
      <p:ext uri="{BB962C8B-B14F-4D97-AF65-F5344CB8AC3E}">
        <p14:creationId xmlns:p14="http://schemas.microsoft.com/office/powerpoint/2010/main" val="484137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830317"/>
            <a:ext cx="9144000" cy="3005466"/>
          </a:xfrm>
        </p:spPr>
        <p:txBody>
          <a:bodyPr>
            <a:normAutofit fontScale="90000"/>
          </a:bodyPr>
          <a:lstStyle/>
          <a:p>
            <a:br>
              <a:rPr lang="en-US" dirty="0"/>
            </a:br>
            <a:br>
              <a:rPr lang="en-US" dirty="0"/>
            </a:br>
            <a:br>
              <a:rPr lang="en-US" dirty="0"/>
            </a:br>
            <a:endParaRPr lang="en-ZA" sz="5600" dirty="0"/>
          </a:p>
        </p:txBody>
      </p:sp>
      <p:sp>
        <p:nvSpPr>
          <p:cNvPr id="5" name="Subtitle 4">
            <a:extLst>
              <a:ext uri="{FF2B5EF4-FFF2-40B4-BE49-F238E27FC236}">
                <a16:creationId xmlns:a16="http://schemas.microsoft.com/office/drawing/2014/main" id="{6148A521-1152-46C4-0E96-2F5CF350E37A}"/>
              </a:ext>
            </a:extLst>
          </p:cNvPr>
          <p:cNvSpPr>
            <a:spLocks noGrp="1"/>
          </p:cNvSpPr>
          <p:nvPr>
            <p:ph type="subTitle" idx="1"/>
          </p:nvPr>
        </p:nvSpPr>
        <p:spPr>
          <a:xfrm>
            <a:off x="1450427" y="2333050"/>
            <a:ext cx="9144000" cy="1655762"/>
          </a:xfrm>
        </p:spPr>
        <p:txBody>
          <a:bodyPr>
            <a:normAutofit fontScale="92500" lnSpcReduction="10000"/>
          </a:bodyPr>
          <a:lstStyle/>
          <a:p>
            <a:r>
              <a:rPr lang="en-US" dirty="0"/>
              <a:t>Provide a context to your study. </a:t>
            </a:r>
          </a:p>
          <a:p>
            <a:endParaRPr lang="en-US" dirty="0">
              <a:solidFill>
                <a:srgbClr val="FF0000"/>
              </a:solidFill>
            </a:endParaRPr>
          </a:p>
          <a:p>
            <a:r>
              <a:rPr lang="en-US" sz="6000" dirty="0"/>
              <a:t>(</a:t>
            </a:r>
            <a:r>
              <a:rPr lang="en-US" sz="2400" dirty="0"/>
              <a:t>example on the next slide</a:t>
            </a:r>
            <a:r>
              <a:rPr lang="en-US" sz="6000" dirty="0"/>
              <a:t>)</a:t>
            </a:r>
            <a:endParaRPr lang="en-ZA" dirty="0"/>
          </a:p>
        </p:txBody>
      </p:sp>
    </p:spTree>
    <p:extLst>
      <p:ext uri="{BB962C8B-B14F-4D97-AF65-F5344CB8AC3E}">
        <p14:creationId xmlns:p14="http://schemas.microsoft.com/office/powerpoint/2010/main" val="3996748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mj-lt"/>
                <a:cs typeface="+mj-lt"/>
              </a:rPr>
              <a:t>Research Context/Problem statement</a:t>
            </a:r>
            <a:endParaRPr lang="en-ZA" dirty="0"/>
          </a:p>
        </p:txBody>
      </p:sp>
      <p:sp>
        <p:nvSpPr>
          <p:cNvPr id="3" name="Content Placeholder 2"/>
          <p:cNvSpPr>
            <a:spLocks noGrp="1"/>
          </p:cNvSpPr>
          <p:nvPr>
            <p:ph idx="1"/>
          </p:nvPr>
        </p:nvSpPr>
        <p:spPr/>
        <p:txBody>
          <a:bodyPr>
            <a:normAutofit/>
          </a:bodyPr>
          <a:lstStyle/>
          <a:p>
            <a:r>
              <a:rPr lang="en-ZA" dirty="0"/>
              <a:t>To achieve this, we conducted analysis of the average income level of the two provinces (Ontario and Alberta) for the year 2012. </a:t>
            </a:r>
          </a:p>
          <a:p>
            <a:r>
              <a:rPr lang="en-ZA" dirty="0"/>
              <a:t>The reason for choosing the year 2012 is because….</a:t>
            </a:r>
          </a:p>
          <a:p>
            <a:r>
              <a:rPr lang="en-ZA" dirty="0"/>
              <a:t> </a:t>
            </a:r>
          </a:p>
        </p:txBody>
      </p:sp>
    </p:spTree>
    <p:extLst>
      <p:ext uri="{BB962C8B-B14F-4D97-AF65-F5344CB8AC3E}">
        <p14:creationId xmlns:p14="http://schemas.microsoft.com/office/powerpoint/2010/main" val="1448088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7573" y="830317"/>
            <a:ext cx="9144000" cy="3005466"/>
          </a:xfrm>
        </p:spPr>
        <p:txBody>
          <a:bodyPr>
            <a:normAutofit fontScale="90000"/>
          </a:bodyPr>
          <a:lstStyle/>
          <a:p>
            <a:br>
              <a:rPr lang="en-US" dirty="0"/>
            </a:br>
            <a:br>
              <a:rPr lang="en-US" dirty="0"/>
            </a:br>
            <a:br>
              <a:rPr lang="en-US" dirty="0"/>
            </a:br>
            <a:endParaRPr lang="en-ZA" sz="5600" dirty="0"/>
          </a:p>
        </p:txBody>
      </p:sp>
      <p:sp>
        <p:nvSpPr>
          <p:cNvPr id="5" name="Subtitle 4">
            <a:extLst>
              <a:ext uri="{FF2B5EF4-FFF2-40B4-BE49-F238E27FC236}">
                <a16:creationId xmlns:a16="http://schemas.microsoft.com/office/drawing/2014/main" id="{6148A521-1152-46C4-0E96-2F5CF350E37A}"/>
              </a:ext>
            </a:extLst>
          </p:cNvPr>
          <p:cNvSpPr>
            <a:spLocks noGrp="1"/>
          </p:cNvSpPr>
          <p:nvPr>
            <p:ph type="subTitle" idx="1"/>
          </p:nvPr>
        </p:nvSpPr>
        <p:spPr>
          <a:xfrm>
            <a:off x="1450427" y="2333050"/>
            <a:ext cx="9144000" cy="1655762"/>
          </a:xfrm>
        </p:spPr>
        <p:txBody>
          <a:bodyPr>
            <a:normAutofit fontScale="92500" lnSpcReduction="10000"/>
          </a:bodyPr>
          <a:lstStyle/>
          <a:p>
            <a:r>
              <a:rPr lang="en-US" dirty="0"/>
              <a:t>Develop research Objective OR question/questions. </a:t>
            </a:r>
          </a:p>
          <a:p>
            <a:endParaRPr lang="en-US" dirty="0">
              <a:solidFill>
                <a:srgbClr val="FF0000"/>
              </a:solidFill>
            </a:endParaRPr>
          </a:p>
          <a:p>
            <a:r>
              <a:rPr lang="en-US" sz="6000" dirty="0"/>
              <a:t>(</a:t>
            </a:r>
            <a:r>
              <a:rPr lang="en-US" sz="2400" dirty="0"/>
              <a:t>example on the next slide</a:t>
            </a:r>
            <a:r>
              <a:rPr lang="en-US" sz="6000" dirty="0"/>
              <a:t>)</a:t>
            </a:r>
            <a:endParaRPr lang="en-ZA" dirty="0"/>
          </a:p>
        </p:txBody>
      </p:sp>
    </p:spTree>
    <p:extLst>
      <p:ext uri="{BB962C8B-B14F-4D97-AF65-F5344CB8AC3E}">
        <p14:creationId xmlns:p14="http://schemas.microsoft.com/office/powerpoint/2010/main" val="4233118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mj-lt"/>
                <a:cs typeface="+mj-lt"/>
              </a:rPr>
              <a:t>Research Objective</a:t>
            </a:r>
            <a:endParaRPr lang="en-ZA" dirty="0"/>
          </a:p>
        </p:txBody>
      </p:sp>
      <p:sp>
        <p:nvSpPr>
          <p:cNvPr id="3" name="Content Placeholder 2"/>
          <p:cNvSpPr>
            <a:spLocks noGrp="1"/>
          </p:cNvSpPr>
          <p:nvPr>
            <p:ph idx="1"/>
          </p:nvPr>
        </p:nvSpPr>
        <p:spPr/>
        <p:txBody>
          <a:bodyPr>
            <a:normAutofit/>
          </a:bodyPr>
          <a:lstStyle/>
          <a:p>
            <a:r>
              <a:rPr lang="en-US" dirty="0"/>
              <a:t>In this study, we aimed to determine if there is disparity in the average income level of Ontario and Alberta. So that we can determine if Alberta was also affected by the food insecurity.</a:t>
            </a:r>
          </a:p>
          <a:p>
            <a:r>
              <a:rPr lang="en-US" dirty="0"/>
              <a:t>……</a:t>
            </a:r>
            <a:endParaRPr lang="en-ZA" dirty="0"/>
          </a:p>
          <a:p>
            <a:pPr marL="0" indent="0">
              <a:buNone/>
            </a:pPr>
            <a:r>
              <a:rPr lang="en-ZA" dirty="0"/>
              <a:t> </a:t>
            </a:r>
          </a:p>
        </p:txBody>
      </p:sp>
    </p:spTree>
    <p:extLst>
      <p:ext uri="{BB962C8B-B14F-4D97-AF65-F5344CB8AC3E}">
        <p14:creationId xmlns:p14="http://schemas.microsoft.com/office/powerpoint/2010/main" val="36432218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1961</TotalTime>
  <Words>1401</Words>
  <Application>Microsoft Office PowerPoint</Application>
  <PresentationFormat>Widescreen</PresentationFormat>
  <Paragraphs>106</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Arial</vt:lpstr>
      <vt:lpstr>Calibri</vt:lpstr>
      <vt:lpstr>Calibri Light</vt:lpstr>
      <vt:lpstr>inherit</vt:lpstr>
      <vt:lpstr>Open Sans</vt:lpstr>
      <vt:lpstr>Office Theme</vt:lpstr>
      <vt:lpstr>Possible Data Source Possible Data Source NOTE: Your data source can be from anywhere. It does not have to be from the ones listed below. </vt:lpstr>
      <vt:lpstr>    Choose a Topic (example on the next slide) The title must be one that reflects that you can test for a hypothesis</vt:lpstr>
      <vt:lpstr>   Statistical Analysis of Average Income Level in the Year 2012 between the Province of Ontario and Alberta (The hypothesis tested here is that people living in Ontario had more average income level than people in Alberta in the year 2012)</vt:lpstr>
      <vt:lpstr>   </vt:lpstr>
      <vt:lpstr>Introduction / Background</vt:lpstr>
      <vt:lpstr>   </vt:lpstr>
      <vt:lpstr>Research Context/Problem statement</vt:lpstr>
      <vt:lpstr>   </vt:lpstr>
      <vt:lpstr>Research Objective</vt:lpstr>
      <vt:lpstr>   </vt:lpstr>
      <vt:lpstr>Hypothesis</vt:lpstr>
      <vt:lpstr>   </vt:lpstr>
      <vt:lpstr>Data Collection Methodology: Data Source</vt:lpstr>
      <vt:lpstr>Data Collection Methodology: Data Source</vt:lpstr>
      <vt:lpstr>Data Collection Methodology: Sampling Method</vt:lpstr>
      <vt:lpstr>   </vt:lpstr>
      <vt:lpstr>Analysis and Results: Introduction</vt:lpstr>
      <vt:lpstr>Analysis and Results: Inferential Statistics</vt:lpstr>
      <vt:lpstr>Analysis and Result: Statistical Result</vt:lpstr>
      <vt:lpstr>Analysis and Results</vt:lpstr>
      <vt:lpstr>   </vt:lpstr>
      <vt:lpstr>Conclusion</vt:lpstr>
      <vt:lpstr>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 Analysis of the Difference between Taxfilers</dc:title>
  <dc:creator>OLU_A</dc:creator>
  <cp:lastModifiedBy>Karanpreet Singh</cp:lastModifiedBy>
  <cp:revision>65</cp:revision>
  <dcterms:created xsi:type="dcterms:W3CDTF">2021-10-25T06:35:16Z</dcterms:created>
  <dcterms:modified xsi:type="dcterms:W3CDTF">2023-06-22T18:39:16Z</dcterms:modified>
</cp:coreProperties>
</file>