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CA3D44-4FDD-32E0-67DC-8D43B38E3D45}" v="17" dt="2022-11-26T18:01:22.247"/>
    <p1510:client id="{2ECE08F9-1989-0D47-8D72-A29EAC58B5DD}" v="12" dt="2022-11-28T20:15:57.336"/>
    <p1510:client id="{418A5E08-7791-5196-5E01-0EB417CD50D4}" v="948" dt="2022-11-25T15:30:57.325"/>
    <p1510:client id="{4505D156-E242-E378-2227-0CA235363CD5}" v="76" dt="2022-12-07T19:15:41.422"/>
    <p1510:client id="{61C6776F-D0F6-809D-16C2-28733673DBB4}" v="735" dt="2022-11-30T00:33:54.367"/>
    <p1510:client id="{8404DFDD-D02D-9347-27AA-1A8E66523CEF}" v="21" dt="2022-12-04T16:32:03.223"/>
    <p1510:client id="{8F8B808B-F6E3-F505-80C4-34A426A199E2}" v="237" dt="2022-11-23T15:54:07.348"/>
    <p1510:client id="{9353DA57-022C-5DCE-FB5E-1BF957293F57}" v="3" dt="2022-11-28T19:39:29.931"/>
    <p1510:client id="{BC8A53EE-34DC-4AEC-A41B-53EDC900DF64}" v="63" dt="2022-11-16T00:28:45.738"/>
    <p1510:client id="{F57A413C-22DD-9F76-BDF0-7E4623C5AB63}" v="19" dt="2022-12-03T17:22:15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16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1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88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33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79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65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92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1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9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7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0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7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7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8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9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898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8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FE3F3D0E-28AC-959F-2217-A0F906666A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8288"/>
            <a:ext cx="9764218" cy="26605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6000" b="1" dirty="0">
                <a:solidFill>
                  <a:schemeClr val="tx1"/>
                </a:solidFill>
              </a:rPr>
              <a:t>Suitability of Confusion Matrices on the Quality of Wine &amp; it's Attributes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By: Steven Quirino, Zachary sanford &amp; Cameron Lucas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4B55A-B826-A393-9BEB-DE556033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818648" cy="1400530"/>
          </a:xfrm>
        </p:spPr>
        <p:txBody>
          <a:bodyPr/>
          <a:lstStyle/>
          <a:p>
            <a:r>
              <a:rPr lang="en-US"/>
              <a:t>Results on the data with all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D0957-A489-75A1-A37B-707D1DC7A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j-lt"/>
                <a:cs typeface="+mj-lt"/>
              </a:rPr>
              <a:t>- In order to be confident in the predictions of a model a data scientist would want the highest precision, accuracy and weighted F1-Score possible. That would require retesting and changes to the data set to shoot for higher scores.</a:t>
            </a:r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7D1EFEA-FDA4-1565-742D-9BFD658F2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06" y="3691268"/>
            <a:ext cx="9808162" cy="259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00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CD642-E80D-84C4-BDB6-2A6D2B899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34F93-CA05-8CF8-4F49-5C14DC8DE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Which model forecasts the best?</a:t>
            </a:r>
          </a:p>
          <a:p>
            <a:pPr marL="0" indent="0" algn="ctr">
              <a:buClr>
                <a:srgbClr val="8AD0D6"/>
              </a:buClr>
              <a:buNone/>
            </a:pPr>
            <a:endParaRPr lang="en-US"/>
          </a:p>
          <a:p>
            <a:pPr algn="ctr">
              <a:buClr>
                <a:srgbClr val="8AD0D6"/>
              </a:buClr>
            </a:pPr>
            <a:r>
              <a:rPr lang="en-US"/>
              <a:t>Which attribute is the data most dependent on?</a:t>
            </a:r>
          </a:p>
          <a:p>
            <a:pPr>
              <a:buClr>
                <a:srgbClr val="8AD0D6"/>
              </a:buClr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47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17727-AAFC-E1BE-AEC5-BA21D2175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the Data up for Python Classification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07588-1632-4DFC-A89E-FEC703B8D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The raw data lacked a qualitative aspect, so I needed to add it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The data contained a quantitative score for the quality of each wine tested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I used an IF statement {=</a:t>
            </a:r>
            <a:r>
              <a:rPr lang="en-US">
                <a:ea typeface="+mj-lt"/>
                <a:cs typeface="+mj-lt"/>
              </a:rPr>
              <a:t>IF(L2&gt;5,"High","Low")}</a:t>
            </a:r>
            <a:r>
              <a:rPr lang="en-US"/>
              <a:t>to create a </a:t>
            </a:r>
            <a:r>
              <a:rPr lang="en-US">
                <a:ea typeface="+mj-lt"/>
                <a:cs typeface="+mj-lt"/>
              </a:rPr>
              <a:t>qualitative</a:t>
            </a:r>
            <a:r>
              <a:rPr lang="en-US"/>
              <a:t> label, if the quality was above a 5 it would be considered high and if it was below 5  it would be considered low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Creating this qualitative attribute allowed us to determine features and class parts (X &amp; Y)</a:t>
            </a:r>
          </a:p>
        </p:txBody>
      </p:sp>
    </p:spTree>
    <p:extLst>
      <p:ext uri="{BB962C8B-B14F-4D97-AF65-F5344CB8AC3E}">
        <p14:creationId xmlns:p14="http://schemas.microsoft.com/office/powerpoint/2010/main" val="668090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>
            <a:extLst>
              <a:ext uri="{FF2B5EF4-FFF2-40B4-BE49-F238E27FC236}">
                <a16:creationId xmlns:a16="http://schemas.microsoft.com/office/drawing/2014/main" id="{D85D5AA8-773B-469A-8802-9645A4DC9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1B13AB4E-0135-33C0-A9C9-747CF0697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1014542"/>
            <a:ext cx="9478540" cy="4828915"/>
          </a:xfrm>
          <a:prstGeom prst="rect">
            <a:avLst/>
          </a:prstGeom>
        </p:spPr>
      </p:pic>
      <p:sp>
        <p:nvSpPr>
          <p:cNvPr id="15" name="Rectangle 8">
            <a:extLst>
              <a:ext uri="{FF2B5EF4-FFF2-40B4-BE49-F238E27FC236}">
                <a16:creationId xmlns:a16="http://schemas.microsoft.com/office/drawing/2014/main" id="{C75AF42C-C556-454E-B2D3-2C917CB81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634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89B16-118F-6720-22B9-F32966B09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Python to run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7082F-7C2F-3B7F-5485-421154B19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8AD0D6"/>
              </a:buClr>
            </a:pPr>
            <a:r>
              <a:rPr lang="en-US"/>
              <a:t>First, I imported the necessary packages and data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With any machine learning algorithm, it is important to divide datasets into train and test sets. Using </a:t>
            </a:r>
            <a:r>
              <a:rPr lang="en-US" b="1" err="1"/>
              <a:t>train_test_split</a:t>
            </a:r>
            <a:r>
              <a:rPr lang="en-US"/>
              <a:t> function</a:t>
            </a:r>
          </a:p>
          <a:p>
            <a:pPr marL="0" indent="0">
              <a:buClr>
                <a:srgbClr val="8AD0D6"/>
              </a:buClr>
              <a:buNone/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Then I prepared the results for K-nearest neighbor, SVM and Random Forest.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The results all differed...</a:t>
            </a:r>
          </a:p>
          <a:p>
            <a:pPr>
              <a:buClr>
                <a:srgbClr val="8AD0D6"/>
              </a:buClr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31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38FA3-EE40-33AE-9006-8BBBCD20E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Accuracy, Precision &amp; F1-Score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469FF-5291-DBDD-D86E-44CEDD98A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78696"/>
            <a:ext cx="8955719" cy="293649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/>
              <a:t>Accuracy is like a standard of quality in data, the lower the accuracy the more inaccurate any predictions made from that data will be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Precision is the comparison of test results; good precision is represented by a low difference amongst the values for each result</a:t>
            </a:r>
          </a:p>
          <a:p>
            <a:pPr>
              <a:buClr>
                <a:srgbClr val="8AD0D6"/>
              </a:buClr>
            </a:pPr>
            <a:endParaRPr lang="en-US"/>
          </a:p>
          <a:p>
            <a:pPr>
              <a:buClr>
                <a:srgbClr val="8AD0D6"/>
              </a:buClr>
            </a:pPr>
            <a:r>
              <a:rPr lang="en-US"/>
              <a:t>F1-score is the harmonic mean of precision and recall. This is another metric to measure the accuracy of a model. This is a good metric for binary classification systems such as the one presented in this data</a:t>
            </a:r>
          </a:p>
        </p:txBody>
      </p:sp>
    </p:spTree>
    <p:extLst>
      <p:ext uri="{BB962C8B-B14F-4D97-AF65-F5344CB8AC3E}">
        <p14:creationId xmlns:p14="http://schemas.microsoft.com/office/powerpoint/2010/main" val="123393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BEDAA-CBED-586A-8579-4A7EADC39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K-nearest neighbors (KNN)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7C73CA-E9DF-18D0-73F8-58BF32129942}"/>
              </a:ext>
            </a:extLst>
          </p:cNvPr>
          <p:cNvSpPr txBox="1"/>
          <p:nvPr/>
        </p:nvSpPr>
        <p:spPr>
          <a:xfrm>
            <a:off x="6989702" y="1853259"/>
            <a:ext cx="448733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- K was set to 5 so, the classes of the 5 closest points are checked.</a:t>
            </a:r>
          </a:p>
          <a:p>
            <a:endParaRPr lang="en-US"/>
          </a:p>
          <a:p>
            <a:r>
              <a:rPr lang="en-US"/>
              <a:t>- Compared to the other models the accuracy is considered the lowest</a:t>
            </a:r>
          </a:p>
          <a:p>
            <a:endParaRPr lang="en-US"/>
          </a:p>
          <a:p>
            <a:r>
              <a:rPr lang="en-US"/>
              <a:t>- The spread of precision is small meaning it is more stable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59606CA5-454E-BD25-0B97-33F9F4CF3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74" y="1850667"/>
            <a:ext cx="5386681" cy="3532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F66A07-0E1B-25D7-6CFC-0E5D76A8E12E}"/>
              </a:ext>
            </a:extLst>
          </p:cNvPr>
          <p:cNvSpPr txBox="1"/>
          <p:nvPr/>
        </p:nvSpPr>
        <p:spPr>
          <a:xfrm>
            <a:off x="260194" y="5649950"/>
            <a:ext cx="1171807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- The weighted average of F1-Score for KNN on high- and low-quality wine is </a:t>
            </a:r>
          </a:p>
          <a:p>
            <a:r>
              <a:rPr lang="en-US">
                <a:ea typeface="+mn-lt"/>
                <a:cs typeface="+mn-lt"/>
              </a:rPr>
              <a:t>= (.72 * .5291) + (.64 * .4708) = .6823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7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B867A-739C-B3E7-2365-6E92C098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Support Vector Machines (SVM)</a:t>
            </a: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943A5413-0CD1-9027-742B-E0B904CC4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86" y="1911631"/>
            <a:ext cx="5781791" cy="35521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51F641-BEAC-9368-B9A6-5AAEE278FF01}"/>
              </a:ext>
            </a:extLst>
          </p:cNvPr>
          <p:cNvSpPr txBox="1"/>
          <p:nvPr/>
        </p:nvSpPr>
        <p:spPr>
          <a:xfrm>
            <a:off x="7281333" y="1909703"/>
            <a:ext cx="4336814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- Worse precision than KNN, the spread is larger meaning it is less stable</a:t>
            </a:r>
          </a:p>
          <a:p>
            <a:endParaRPr lang="en-US"/>
          </a:p>
          <a:p>
            <a:r>
              <a:rPr lang="en-US"/>
              <a:t>- The results for SVM are more accurate than KNN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2FBE9E-5500-316B-9360-A6D2F420EFD0}"/>
              </a:ext>
            </a:extLst>
          </p:cNvPr>
          <p:cNvSpPr txBox="1"/>
          <p:nvPr/>
        </p:nvSpPr>
        <p:spPr>
          <a:xfrm>
            <a:off x="446049" y="5826512"/>
            <a:ext cx="1129990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- The weighted average of F1-Score for SVM on high- and low-quality wine is</a:t>
            </a:r>
          </a:p>
          <a:p>
            <a:r>
              <a:rPr lang="en-US"/>
              <a:t>= (.76 * .5291) + (.74 * .4708) = .7505</a:t>
            </a:r>
          </a:p>
        </p:txBody>
      </p:sp>
    </p:spTree>
    <p:extLst>
      <p:ext uri="{BB962C8B-B14F-4D97-AF65-F5344CB8AC3E}">
        <p14:creationId xmlns:p14="http://schemas.microsoft.com/office/powerpoint/2010/main" val="1659957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24D55-E3BB-D0B5-6785-F308DB2F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Random Forest (Decision Tree)</a:t>
            </a: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A9F052DD-8D23-E97E-26C2-9FB804486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660" y="1852611"/>
            <a:ext cx="5593643" cy="41687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0777DC-5835-70FE-608C-9902F3E5145A}"/>
              </a:ext>
            </a:extLst>
          </p:cNvPr>
          <p:cNvSpPr txBox="1"/>
          <p:nvPr/>
        </p:nvSpPr>
        <p:spPr>
          <a:xfrm>
            <a:off x="6632222" y="1853259"/>
            <a:ext cx="487303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- Same precision spread as KNN and better spread than SVM</a:t>
            </a:r>
          </a:p>
          <a:p>
            <a:endParaRPr lang="en-US"/>
          </a:p>
          <a:p>
            <a:r>
              <a:rPr lang="en-US"/>
              <a:t>- Best accuracy out of the three tests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C42F6E-7767-CD29-A39F-C8DAE002EC7F}"/>
              </a:ext>
            </a:extLst>
          </p:cNvPr>
          <p:cNvSpPr txBox="1"/>
          <p:nvPr/>
        </p:nvSpPr>
        <p:spPr>
          <a:xfrm>
            <a:off x="6709202" y="4011570"/>
            <a:ext cx="50705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CF89EE-9E92-C5C2-244B-0A7DA052B295}"/>
              </a:ext>
            </a:extLst>
          </p:cNvPr>
          <p:cNvSpPr txBox="1"/>
          <p:nvPr/>
        </p:nvSpPr>
        <p:spPr>
          <a:xfrm>
            <a:off x="325244" y="6096000"/>
            <a:ext cx="113556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- The weighted average of F1-Score for Random Forest on high- and low-quality wine is</a:t>
            </a:r>
          </a:p>
          <a:p>
            <a:r>
              <a:rPr lang="en-US">
                <a:ea typeface="+mn-lt"/>
                <a:cs typeface="+mn-lt"/>
              </a:rPr>
              <a:t>= (.80 * .5291) + (.77 * .4708) = .7858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52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Ion</vt:lpstr>
      <vt:lpstr>Suitability of Confusion Matrices on the Quality of Wine &amp; it's Attributes</vt:lpstr>
      <vt:lpstr>Problem Questions</vt:lpstr>
      <vt:lpstr>Setting the Data up for Python Classification Methods</vt:lpstr>
      <vt:lpstr>PowerPoint Presentation</vt:lpstr>
      <vt:lpstr>Using Python to run models</vt:lpstr>
      <vt:lpstr>Accuracy, Precision &amp; F1-Score</vt:lpstr>
      <vt:lpstr>K-nearest neighbors (KNN)</vt:lpstr>
      <vt:lpstr>Support Vector Machines (SVM)</vt:lpstr>
      <vt:lpstr>Random Forest (Decision Tree)</vt:lpstr>
      <vt:lpstr>Results on the data with all attributes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49</cp:revision>
  <dcterms:created xsi:type="dcterms:W3CDTF">2022-11-16T00:26:17Z</dcterms:created>
  <dcterms:modified xsi:type="dcterms:W3CDTF">2022-12-13T20:36:44Z</dcterms:modified>
</cp:coreProperties>
</file>