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</p:sldMasterIdLst>
  <p:notesMasterIdLst>
    <p:notesMasterId r:id="rId18"/>
  </p:notesMasterIdLst>
  <p:sldIdLst>
    <p:sldId id="256" r:id="rId2"/>
    <p:sldId id="460" r:id="rId3"/>
    <p:sldId id="468" r:id="rId4"/>
    <p:sldId id="465" r:id="rId5"/>
    <p:sldId id="282" r:id="rId6"/>
    <p:sldId id="463" r:id="rId7"/>
    <p:sldId id="466" r:id="rId8"/>
    <p:sldId id="260" r:id="rId9"/>
    <p:sldId id="266" r:id="rId10"/>
    <p:sldId id="289" r:id="rId11"/>
    <p:sldId id="464" r:id="rId12"/>
    <p:sldId id="307" r:id="rId13"/>
    <p:sldId id="318" r:id="rId14"/>
    <p:sldId id="291" r:id="rId15"/>
    <p:sldId id="320" r:id="rId16"/>
    <p:sldId id="32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80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4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24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415CE-B0A5-46C9-9648-8C13EF419142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01C10-F43D-4551-AD04-462890689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66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501C10-F43D-4551-AD04-4628906897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23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632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646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579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5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02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94122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31859C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Chapter 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de-DE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de-DE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556793"/>
            <a:ext cx="10972800" cy="3649189"/>
          </a:xfrm>
        </p:spPr>
        <p:txBody>
          <a:bodyPr anchor="t" anchorCtr="1"/>
          <a:lstStyle>
            <a:lvl1pPr marL="0" indent="0" algn="l">
              <a:lnSpc>
                <a:spcPct val="120000"/>
              </a:lnSpc>
              <a:buFontTx/>
              <a:buNone/>
              <a:defRPr sz="2800" baseline="0">
                <a:solidFill>
                  <a:schemeClr val="accent6">
                    <a:lumMod val="75000"/>
                  </a:schemeClr>
                </a:solidFill>
                <a:latin typeface="+mn-lt"/>
                <a:cs typeface="Courier"/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Definition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982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6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1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96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19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0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96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236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2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01D48EB-CD74-4C3D-8DAC-68082D1C5703}" type="datetimeFigureOut">
              <a:rPr lang="en-US" smtClean="0"/>
              <a:t>10/25/22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F0699681-4578-4607-9069-F75B040CB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5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3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9E3FE-7E3C-4011-8634-E075DCA06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9579" y="2223898"/>
            <a:ext cx="10461929" cy="1117541"/>
          </a:xfrm>
        </p:spPr>
        <p:txBody>
          <a:bodyPr>
            <a:noAutofit/>
          </a:bodyPr>
          <a:lstStyle/>
          <a:p>
            <a:r>
              <a:rPr lang="en-US" sz="4400" b="1" dirty="0"/>
              <a:t>IR 603: Economics for global policy</a:t>
            </a:r>
            <a:br>
              <a:rPr lang="en-US" sz="4400" b="1" dirty="0"/>
            </a:br>
            <a:br>
              <a:rPr lang="en-US" sz="4400" b="1" dirty="0"/>
            </a:br>
            <a:endParaRPr lang="en-US" sz="4000" cap="smal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B4FCAE-8917-416E-9130-809924834D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0544" y="4751109"/>
            <a:ext cx="4656056" cy="1459313"/>
          </a:xfrm>
        </p:spPr>
        <p:txBody>
          <a:bodyPr>
            <a:normAutofit/>
          </a:bodyPr>
          <a:lstStyle/>
          <a:p>
            <a:endParaRPr lang="en-US" sz="3200" b="1" dirty="0"/>
          </a:p>
          <a:p>
            <a:r>
              <a:rPr lang="en-US" sz="3200" b="1" dirty="0"/>
              <a:t>October 25, 2022</a:t>
            </a:r>
          </a:p>
          <a:p>
            <a:endParaRPr lang="en-US" sz="3200" b="1" dirty="0"/>
          </a:p>
          <a:p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03D773-ADFC-45BE-82E5-79486BF8CC26}"/>
              </a:ext>
            </a:extLst>
          </p:cNvPr>
          <p:cNvSpPr txBox="1"/>
          <p:nvPr/>
        </p:nvSpPr>
        <p:spPr>
          <a:xfrm>
            <a:off x="1269936" y="2782669"/>
            <a:ext cx="9652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Chapter 8: Macroeconomic Measurement</a:t>
            </a:r>
          </a:p>
        </p:txBody>
      </p:sp>
    </p:spTree>
    <p:extLst>
      <p:ext uri="{BB962C8B-B14F-4D97-AF65-F5344CB8AC3E}">
        <p14:creationId xmlns:p14="http://schemas.microsoft.com/office/powerpoint/2010/main" val="1944363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BD32F-576E-48B2-B456-698386B8C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327991"/>
            <a:ext cx="10134600" cy="502327"/>
          </a:xfrm>
        </p:spPr>
        <p:txBody>
          <a:bodyPr>
            <a:noAutofit/>
          </a:bodyPr>
          <a:lstStyle/>
          <a:p>
            <a:r>
              <a:rPr lang="en-US" sz="4000" b="1" cap="small" dirty="0"/>
              <a:t>Why GDP Is Not Measure Of Well-Being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D4C51-2D3D-4246-B8EA-09342ED82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272" y="712520"/>
            <a:ext cx="10699667" cy="59970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Household production, volunteer work, and free services provided by many nonprofit organizations go unaccounted.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Free services such as Wikipedia or Gmail is not counted.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Benefits of public goods not included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Leisure is another important neglected factor. 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Loss (or gain) of human and social capital formation (health, education, trust, corruption) are inadequately represented. 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Environmental costs are neglected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Defensive expenditures, that only compensate for, or defend against, harmful events show up as positive contributions to GDP.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Products or production methods that reduce, rather than increase, well-being may show up as additions to GDP. 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GDP counts consumption levels as rising even if the rise is financed by unsustainably large debt burdens.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Increased economic activity is counted as an addition to GDP even if it increases inequality. </a:t>
            </a:r>
          </a:p>
        </p:txBody>
      </p:sp>
    </p:spTree>
    <p:extLst>
      <p:ext uri="{BB962C8B-B14F-4D97-AF65-F5344CB8AC3E}">
        <p14:creationId xmlns:p14="http://schemas.microsoft.com/office/powerpoint/2010/main" val="97570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6079-12F0-4D6F-A157-7CDABBD42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55" y="129032"/>
            <a:ext cx="11694160" cy="673608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What are stay-at-home moms really worth?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EDE88F51-F6FB-49FD-91D2-6498D2E95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807" y="3995677"/>
            <a:ext cx="10165279" cy="2585323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How can we measure household work?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One way to measure: (hours spent at different tasks) * (typical wage paid to workers who perform those tasks)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Insure.com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 research =&gt; annual value of a full-time stay-at-home mom is over $64,000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solidFill>
                  <a:srgbClr val="00B050"/>
                </a:solidFill>
                <a:ea typeface="Times New Roman" panose="02020603050405020304" pitchFamily="18" charset="0"/>
              </a:rPr>
              <a:t>Salary.com=&gt; estimates the value to be a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bout $113,000 annually!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 bmk="">
              <a:ln>
                <a:noFill/>
              </a:ln>
              <a:solidFill>
                <a:schemeClr val="accent2"/>
              </a:solidFill>
              <a:effectLst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Another way to measure might be to look at opportunity cost of replacing paid work hours by household work.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9F11B4-596E-43A4-BE7F-DB491F05B9BC}"/>
              </a:ext>
            </a:extLst>
          </p:cNvPr>
          <p:cNvSpPr txBox="1"/>
          <p:nvPr/>
        </p:nvSpPr>
        <p:spPr>
          <a:xfrm>
            <a:off x="1112520" y="885008"/>
            <a:ext cx="909828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Important to account for household work in our national accounting measures!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570F6A-2480-4C4E-8D7A-0FB47FDD5FD6}"/>
              </a:ext>
            </a:extLst>
          </p:cNvPr>
          <p:cNvSpPr/>
          <p:nvPr/>
        </p:nvSpPr>
        <p:spPr>
          <a:xfrm>
            <a:off x="750233" y="1499090"/>
            <a:ext cx="10718956" cy="203132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dirty="0" bmk="">
                <a:solidFill>
                  <a:schemeClr val="accent1"/>
                </a:solidFill>
                <a:ea typeface="Times New Roman" panose="02020603050405020304" pitchFamily="18" charset="0"/>
              </a:rPr>
              <a:t>An analysis of 27 mostly high-income countries shows that the value of unpaid labor equates to an average of more than 25% of GDP (</a:t>
            </a:r>
            <a:r>
              <a:rPr lang="en-US" altLang="en-US" dirty="0" err="1" bmk="">
                <a:solidFill>
                  <a:schemeClr val="accent1"/>
                </a:solidFill>
                <a:ea typeface="Times New Roman" panose="02020603050405020304" pitchFamily="18" charset="0"/>
              </a:rPr>
              <a:t>Folbre</a:t>
            </a:r>
            <a:r>
              <a:rPr lang="en-US" altLang="en-US" dirty="0" bmk="">
                <a:solidFill>
                  <a:schemeClr val="accent1"/>
                </a:solidFill>
                <a:ea typeface="Times New Roman" panose="02020603050405020304" pitchFamily="18" charset="0"/>
              </a:rPr>
              <a:t>, 2015)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</a:rPr>
              <a:t>In 2015, 40 million people in the U.S. provided an average of 1,000 hours each per year of  unpaid family caregiving labor – valued at about $470 billion. </a:t>
            </a:r>
            <a:r>
              <a:rPr lang="en-US" i="1" dirty="0">
                <a:solidFill>
                  <a:schemeClr val="accent1"/>
                </a:solidFill>
              </a:rPr>
              <a:t>(Reinhard et al., 2015.)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</a:rPr>
              <a:t>In United Kingdom the value of unpaid labor in 2014 was equivalent to 56% of GDP. (Peachy, 2016)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en-US" dirty="0" bmk="">
                <a:solidFill>
                  <a:schemeClr val="accent1"/>
                </a:solidFill>
                <a:ea typeface="Times New Roman" panose="02020603050405020304" pitchFamily="18" charset="0"/>
              </a:rPr>
              <a:t>Most of this work is done by women. Estimates from the UN indicate that globally women do nearly 2.5 times the amount of unpaid care and domestic work than men.</a:t>
            </a:r>
            <a:endParaRPr lang="en-US" alt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7E66-25B7-4766-AB49-328D70D42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481" y="119051"/>
            <a:ext cx="9720072" cy="535372"/>
          </a:xfrm>
        </p:spPr>
        <p:txBody>
          <a:bodyPr>
            <a:normAutofit fontScale="90000"/>
          </a:bodyPr>
          <a:lstStyle/>
          <a:p>
            <a:r>
              <a:rPr lang="en-US" dirty="0"/>
              <a:t>Paid and Unpaid work by gender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317D8C-A081-488F-A5C5-5F8C73FAA64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4481" y="806824"/>
            <a:ext cx="8110907" cy="55050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6242042-39E2-4383-8B03-5ACE5050E88A}"/>
              </a:ext>
            </a:extLst>
          </p:cNvPr>
          <p:cNvSpPr/>
          <p:nvPr/>
        </p:nvSpPr>
        <p:spPr>
          <a:xfrm>
            <a:off x="3755770" y="6177000"/>
            <a:ext cx="3497817" cy="5619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Source: UN Women, 2015, Annex 3.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222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41D0D-40E2-4571-BEA3-AEE5FDFE7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58" y="229991"/>
            <a:ext cx="9720072" cy="63729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Alternative measures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434E6-4C02-48BE-A95E-FDAB72159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103243"/>
            <a:ext cx="9720071" cy="5206117"/>
          </a:xfrm>
        </p:spPr>
        <p:txBody>
          <a:bodyPr>
            <a:normAutofit/>
          </a:bodyPr>
          <a:lstStyle/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sz="2400" dirty="0"/>
              <a:t>Alternative GDP indicators can be constructed that correct for these negative aspects of production – add the value of positive factors such as a clean environment, household production, or volunteer work and subtract the impacts of environmental damage or loss in leisure time.  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endParaRPr lang="en-US" sz="2400" dirty="0"/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sz="2400" dirty="0"/>
              <a:t>Three Important Questions in developing alternative measures:</a:t>
            </a:r>
          </a:p>
          <a:p>
            <a:pPr eaLnBrk="0" hangingPunct="0"/>
            <a:endParaRPr lang="en-US" sz="2400" dirty="0"/>
          </a:p>
          <a:p>
            <a:pPr lvl="1" eaLnBrk="0" hangingPunct="0">
              <a:buFont typeface="Wingdings" panose="05000000000000000000" pitchFamily="2" charset="2"/>
              <a:buChar char="Ø"/>
            </a:pPr>
            <a:r>
              <a:rPr lang="en-US" sz="2200" dirty="0"/>
              <a:t> </a:t>
            </a:r>
            <a:r>
              <a:rPr lang="en-US" sz="2200" i="1" dirty="0"/>
              <a:t>What should we measure? </a:t>
            </a:r>
            <a:endParaRPr lang="en-US" sz="2200" dirty="0"/>
          </a:p>
          <a:p>
            <a:pPr lvl="1" eaLnBrk="0" hangingPunct="0">
              <a:buFont typeface="Wingdings" panose="05000000000000000000" pitchFamily="2" charset="2"/>
              <a:buChar char="Ø"/>
            </a:pPr>
            <a:r>
              <a:rPr lang="en-US" sz="2200" i="1" dirty="0"/>
              <a:t> What should be used as the unit of measurement? </a:t>
            </a:r>
            <a:endParaRPr lang="en-US" sz="2200" dirty="0"/>
          </a:p>
          <a:p>
            <a:pPr lvl="1" eaLnBrk="0" hangingPunct="0">
              <a:buFont typeface="Wingdings" panose="05000000000000000000" pitchFamily="2" charset="2"/>
              <a:buChar char="Ø"/>
            </a:pPr>
            <a:r>
              <a:rPr lang="en-US" sz="2200" i="1" dirty="0"/>
              <a:t> Should we seek to combine disparate well-being indicators into a single “bottom-line” number, or should we keep the variables disaggregated? </a:t>
            </a:r>
            <a:endParaRPr lang="en-US" sz="2200" dirty="0"/>
          </a:p>
          <a:p>
            <a:pPr eaLnBrk="0" hangingPunct="0"/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153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35D64-8C1C-49C1-A34B-D34F37910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78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Satellite 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FE71B-6594-43E7-B959-B717A3563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6828"/>
            <a:ext cx="10193978" cy="5511136"/>
          </a:xfrm>
        </p:spPr>
        <p:txBody>
          <a:bodyPr>
            <a:normAutofit fontScale="92500"/>
          </a:bodyPr>
          <a:lstStyle/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b="1" dirty="0"/>
              <a:t>Satellite accounts: </a:t>
            </a:r>
            <a:r>
              <a:rPr lang="en-US" dirty="0"/>
              <a:t>additional or parallel accounting systems that provide measures of social and environmental factors in physical terms, without necessarily including monetary valuation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BEA uses dollar-denominated satellite accounts to highlight existing components of GDP.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</a:rPr>
              <a:t>1994 – counting ‘research and development’ as investment rather than spending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</a:rPr>
              <a:t>1998 - Transportation, and Travel and Tourism were added to BEA satellite accounts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</a:rPr>
              <a:t>2013 - Health Care account was added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</a:rPr>
              <a:t>2017 - Arts and Cultural Production and Outdoor Recreation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200" dirty="0"/>
              <a:t>Future uses of satellite accounts in the BEA may start experimenting with changes such as valuing household labor or counting environmental damages as losses.</a:t>
            </a:r>
          </a:p>
          <a:p>
            <a:pPr eaLnBrk="0" hangingPunct="0">
              <a:buFont typeface="Wingdings" panose="05000000000000000000" pitchFamily="2" charset="2"/>
              <a:buChar char="q"/>
            </a:pPr>
            <a:endParaRPr lang="en-US" dirty="0"/>
          </a:p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dirty="0"/>
              <a:t>Other countries have experimented with non-monetary estimates for satellite accounts (like area of forested land, tons of carbon emitted, number of people in poverty etc.)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02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2729567" y="75997"/>
            <a:ext cx="8413561" cy="773235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rgbClr val="31859B"/>
              </a:buClr>
              <a:buSzPct val="25000"/>
            </a:pPr>
            <a:r>
              <a:rPr lang="de-DE" sz="3600" b="1" cap="none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Stiglitz-Sen-Fitoussi Commission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15</a:t>
            </a:fld>
            <a:endParaRPr lang="de-DE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9" name="Shape 199"/>
          <p:cNvGrpSpPr/>
          <p:nvPr/>
        </p:nvGrpSpPr>
        <p:grpSpPr>
          <a:xfrm>
            <a:off x="2286598" y="2644971"/>
            <a:ext cx="7198658" cy="4213030"/>
            <a:chOff x="0" y="590"/>
            <a:chExt cx="8811787" cy="5074900"/>
          </a:xfrm>
        </p:grpSpPr>
        <p:sp>
          <p:nvSpPr>
            <p:cNvPr id="200" name="Shape 200"/>
            <p:cNvSpPr/>
            <p:nvPr/>
          </p:nvSpPr>
          <p:spPr>
            <a:xfrm>
              <a:off x="1514179" y="223519"/>
              <a:ext cx="4154697" cy="4154697"/>
            </a:xfrm>
            <a:prstGeom prst="blockArc">
              <a:avLst>
                <a:gd name="adj1" fmla="val 13755549"/>
                <a:gd name="adj2" fmla="val 17872431"/>
                <a:gd name="adj3" fmla="val 343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828279" y="613193"/>
              <a:ext cx="4154697" cy="4154697"/>
            </a:xfrm>
            <a:prstGeom prst="blockArc">
              <a:avLst>
                <a:gd name="adj1" fmla="val 11769953"/>
                <a:gd name="adj2" fmla="val 15092234"/>
                <a:gd name="adj3" fmla="val 3435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861134" y="484285"/>
              <a:ext cx="4154697" cy="4154697"/>
            </a:xfrm>
            <a:prstGeom prst="blockArc">
              <a:avLst>
                <a:gd name="adj1" fmla="val 8605356"/>
                <a:gd name="adj2" fmla="val 11545917"/>
                <a:gd name="adj3" fmla="val 3435"/>
              </a:avLst>
            </a:prstGeom>
            <a:solidFill>
              <a:srgbClr val="BF504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1006201" y="709218"/>
              <a:ext cx="4154697" cy="4154697"/>
            </a:xfrm>
            <a:prstGeom prst="blockArc">
              <a:avLst>
                <a:gd name="adj1" fmla="val 3687125"/>
                <a:gd name="adj2" fmla="val 9056355"/>
                <a:gd name="adj3" fmla="val 3435"/>
              </a:avLst>
            </a:prstGeom>
            <a:solidFill>
              <a:srgbClr val="F7954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3230864" y="1134854"/>
              <a:ext cx="4154697" cy="3660122"/>
            </a:xfrm>
            <a:prstGeom prst="blockArc">
              <a:avLst>
                <a:gd name="adj1" fmla="val 2104837"/>
                <a:gd name="adj2" fmla="val 7662896"/>
                <a:gd name="adj3" fmla="val 3435"/>
              </a:avLst>
            </a:prstGeom>
            <a:solidFill>
              <a:srgbClr val="49ACC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3904526" y="279356"/>
              <a:ext cx="4154697" cy="4154697"/>
            </a:xfrm>
            <a:prstGeom prst="blockArc">
              <a:avLst>
                <a:gd name="adj1" fmla="val 211340"/>
                <a:gd name="adj2" fmla="val 3645917"/>
                <a:gd name="adj3" fmla="val 3435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3903380" y="509970"/>
              <a:ext cx="4154697" cy="4154697"/>
            </a:xfrm>
            <a:prstGeom prst="blockArc">
              <a:avLst>
                <a:gd name="adj1" fmla="val 17766434"/>
                <a:gd name="adj2" fmla="val 21422822"/>
                <a:gd name="adj3" fmla="val 3435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3451732" y="208166"/>
              <a:ext cx="4154697" cy="4154697"/>
            </a:xfrm>
            <a:prstGeom prst="blockArc">
              <a:avLst>
                <a:gd name="adj1" fmla="val 14473092"/>
                <a:gd name="adj2" fmla="val 18683795"/>
                <a:gd name="adj3" fmla="val 3435"/>
              </a:avLst>
            </a:prstGeom>
            <a:solidFill>
              <a:srgbClr val="BF504D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3491882" y="1829916"/>
              <a:ext cx="2108367" cy="1415658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09" name="Shape 209"/>
            <p:cNvSpPr txBox="1"/>
            <p:nvPr/>
          </p:nvSpPr>
          <p:spPr>
            <a:xfrm>
              <a:off x="3800644" y="2037233"/>
              <a:ext cx="1490840" cy="1001022"/>
            </a:xfrm>
            <a:prstGeom prst="rect">
              <a:avLst/>
            </a:prstGeom>
            <a:noFill/>
            <a:ln>
              <a:noFill/>
            </a:ln>
          </p:spPr>
          <p:txBody>
            <a:bodyPr lIns="41900" tIns="41900" rIns="41900" bIns="4190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sz="3300">
                  <a:latin typeface="Calibri"/>
                  <a:ea typeface="Calibri"/>
                  <a:cs typeface="Calibri"/>
                  <a:sym typeface="Calibri"/>
                </a:rPr>
                <a:t>Well-being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3627198" y="590"/>
              <a:ext cx="1837736" cy="990960"/>
            </a:xfrm>
            <a:prstGeom prst="ellipse">
              <a:avLst/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1" name="Shape 211"/>
            <p:cNvSpPr txBox="1"/>
            <p:nvPr/>
          </p:nvSpPr>
          <p:spPr>
            <a:xfrm>
              <a:off x="3896328" y="145714"/>
              <a:ext cx="1299475" cy="700714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>
                  <a:latin typeface="Calibri"/>
                  <a:ea typeface="Calibri"/>
                  <a:cs typeface="Calibri"/>
                  <a:sym typeface="Calibri"/>
                </a:rPr>
                <a:t>Material living standards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6162010" y="258472"/>
              <a:ext cx="1434326" cy="990960"/>
            </a:xfrm>
            <a:prstGeom prst="ellipse">
              <a:avLst/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3" name="Shape 213"/>
            <p:cNvSpPr txBox="1"/>
            <p:nvPr/>
          </p:nvSpPr>
          <p:spPr>
            <a:xfrm>
              <a:off x="6372062" y="403595"/>
              <a:ext cx="1014221" cy="700714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>
                  <a:latin typeface="Calibri"/>
                  <a:ea typeface="Calibri"/>
                  <a:cs typeface="Calibri"/>
                  <a:sym typeface="Calibri"/>
                </a:rPr>
                <a:t>Health</a:t>
              </a:r>
            </a:p>
          </p:txBody>
        </p:sp>
        <p:sp>
          <p:nvSpPr>
            <p:cNvPr id="214" name="Shape 214"/>
            <p:cNvSpPr/>
            <p:nvPr/>
          </p:nvSpPr>
          <p:spPr>
            <a:xfrm>
              <a:off x="7227599" y="1986659"/>
              <a:ext cx="1584188" cy="990960"/>
            </a:xfrm>
            <a:prstGeom prst="ellipse">
              <a:avLst/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5" name="Shape 215"/>
            <p:cNvSpPr txBox="1"/>
            <p:nvPr/>
          </p:nvSpPr>
          <p:spPr>
            <a:xfrm>
              <a:off x="7227599" y="2131783"/>
              <a:ext cx="1352188" cy="679829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>
                  <a:latin typeface="Calibri"/>
                  <a:ea typeface="Calibri"/>
                  <a:cs typeface="Calibri"/>
                  <a:sym typeface="Calibri"/>
                </a:rPr>
                <a:t>Education</a:t>
              </a:r>
            </a:p>
          </p:txBody>
        </p:sp>
        <p:sp>
          <p:nvSpPr>
            <p:cNvPr id="216" name="Shape 216"/>
            <p:cNvSpPr/>
            <p:nvPr/>
          </p:nvSpPr>
          <p:spPr>
            <a:xfrm>
              <a:off x="5580105" y="3642844"/>
              <a:ext cx="2797797" cy="990960"/>
            </a:xfrm>
            <a:prstGeom prst="ellipse">
              <a:avLst/>
            </a:prstGeom>
            <a:solidFill>
              <a:srgbClr val="49ACC5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7" name="Shape 217"/>
            <p:cNvSpPr txBox="1"/>
            <p:nvPr/>
          </p:nvSpPr>
          <p:spPr>
            <a:xfrm>
              <a:off x="5839774" y="3818480"/>
              <a:ext cx="2475115" cy="731260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>
                  <a:latin typeface="Calibri"/>
                  <a:ea typeface="Calibri"/>
                  <a:cs typeface="Calibri"/>
                  <a:sym typeface="Calibri"/>
                </a:rPr>
                <a:t>Personal activities (including work)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2627785" y="4084530"/>
              <a:ext cx="2862933" cy="990960"/>
            </a:xfrm>
            <a:prstGeom prst="ellipse">
              <a:avLst/>
            </a:prstGeom>
            <a:solidFill>
              <a:srgbClr val="F7954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Shape 219"/>
            <p:cNvSpPr txBox="1"/>
            <p:nvPr/>
          </p:nvSpPr>
          <p:spPr>
            <a:xfrm>
              <a:off x="3047052" y="4229653"/>
              <a:ext cx="2024399" cy="700714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>
                  <a:latin typeface="Calibri"/>
                  <a:ea typeface="Calibri"/>
                  <a:cs typeface="Calibri"/>
                  <a:sym typeface="Calibri"/>
                </a:rPr>
                <a:t>Political voice and governanc</a:t>
              </a:r>
              <a:r>
                <a:rPr lang="de-DE">
                  <a:latin typeface="Calibri"/>
                  <a:ea typeface="Calibri"/>
                  <a:cs typeface="Calibri"/>
                  <a:sym typeface="Calibri"/>
                </a:rPr>
                <a:t>e</a:t>
              </a:r>
            </a:p>
          </p:txBody>
        </p:sp>
        <p:sp>
          <p:nvSpPr>
            <p:cNvPr id="220" name="Shape 220"/>
            <p:cNvSpPr/>
            <p:nvPr/>
          </p:nvSpPr>
          <p:spPr>
            <a:xfrm>
              <a:off x="0" y="3282803"/>
              <a:ext cx="2597822" cy="990960"/>
            </a:xfrm>
            <a:prstGeom prst="ellipse">
              <a:avLst/>
            </a:prstGeom>
            <a:solidFill>
              <a:srgbClr val="BF504D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1" name="Shape 221"/>
            <p:cNvSpPr txBox="1"/>
            <p:nvPr/>
          </p:nvSpPr>
          <p:spPr>
            <a:xfrm>
              <a:off x="112192" y="3399706"/>
              <a:ext cx="2347966" cy="700714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>
                  <a:latin typeface="Calibri"/>
                  <a:ea typeface="Calibri"/>
                  <a:cs typeface="Calibri"/>
                  <a:sym typeface="Calibri"/>
                </a:rPr>
                <a:t>Social connections and relationships</a:t>
              </a:r>
            </a:p>
          </p:txBody>
        </p:sp>
        <p:sp>
          <p:nvSpPr>
            <p:cNvPr id="222" name="Shape 222"/>
            <p:cNvSpPr/>
            <p:nvPr/>
          </p:nvSpPr>
          <p:spPr>
            <a:xfrm>
              <a:off x="0" y="1626621"/>
              <a:ext cx="1889365" cy="990960"/>
            </a:xfrm>
            <a:prstGeom prst="ellipse">
              <a:avLst/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3" name="Shape 223"/>
            <p:cNvSpPr txBox="1"/>
            <p:nvPr/>
          </p:nvSpPr>
          <p:spPr>
            <a:xfrm>
              <a:off x="178961" y="1829916"/>
              <a:ext cx="1743260" cy="642542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>
                  <a:latin typeface="Calibri"/>
                  <a:ea typeface="Calibri"/>
                  <a:cs typeface="Calibri"/>
                  <a:sym typeface="Calibri"/>
                </a:rPr>
                <a:t>Environment</a:t>
              </a:r>
            </a:p>
          </p:txBody>
        </p:sp>
        <p:sp>
          <p:nvSpPr>
            <p:cNvPr id="224" name="Shape 224"/>
            <p:cNvSpPr/>
            <p:nvPr/>
          </p:nvSpPr>
          <p:spPr>
            <a:xfrm>
              <a:off x="1178925" y="258473"/>
              <a:ext cx="2160254" cy="990960"/>
            </a:xfrm>
            <a:prstGeom prst="ellipse">
              <a:avLst/>
            </a:prstGeom>
            <a:solidFill>
              <a:schemeClr val="accent4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1495287" y="403596"/>
              <a:ext cx="1527530" cy="700714"/>
            </a:xfrm>
            <a:prstGeom prst="rect">
              <a:avLst/>
            </a:prstGeom>
            <a:noFill/>
            <a:ln>
              <a:noFill/>
            </a:ln>
          </p:spPr>
          <p:txBody>
            <a:bodyPr lIns="22850" tIns="22850" rIns="22850" bIns="228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ct val="25000"/>
              </a:pPr>
              <a:r>
                <a:rPr lang="de-DE" b="1" dirty="0" err="1">
                  <a:latin typeface="Calibri"/>
                  <a:ea typeface="Calibri"/>
                  <a:cs typeface="Calibri"/>
                  <a:sym typeface="Calibri"/>
                </a:rPr>
                <a:t>Insecurity</a:t>
              </a:r>
              <a:endParaRPr lang="de-DE" b="1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48872" y="709411"/>
            <a:ext cx="1026225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In 2008 French President Sarkozy created The Commission on the Measurement of Economic Performance and Social Progress headed by Joseph Stiglitz, Amartya Sen, &amp; Jean-Paul </a:t>
            </a:r>
            <a:r>
              <a:rPr lang="en-US" dirty="0" err="1"/>
              <a:t>Fitoussi</a:t>
            </a:r>
            <a:r>
              <a:rPr lang="en-US" dirty="0"/>
              <a:t> </a:t>
            </a:r>
          </a:p>
          <a:p>
            <a:pPr eaLnBrk="0" hangingPunct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/>
              <a:t>Defined eight dimensions of well-being</a:t>
            </a:r>
          </a:p>
          <a:p>
            <a:pPr eaLnBrk="0" hangingPunct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dirty="0">
                <a:sym typeface="Calibri"/>
              </a:rPr>
              <a:t>Conclusion: shift emphasis from measuring economic production to measuring economic well-being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105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67068" y="17072"/>
            <a:ext cx="10972800" cy="532186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31859B"/>
              </a:buClr>
              <a:buSzPct val="25000"/>
            </a:pPr>
            <a:r>
              <a:rPr lang="en-US" sz="3200" dirty="0">
                <a:solidFill>
                  <a:schemeClr val="tx1"/>
                </a:solidFill>
              </a:rPr>
              <a:t>Subjective well-being</a:t>
            </a:r>
            <a:endParaRPr lang="de-DE" sz="3200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Shape 241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buSzPct val="25000"/>
            </a:pPr>
            <a:r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Chapter 6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de-DE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16</a:t>
            </a:fld>
            <a:endParaRPr lang="de-DE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7076280" y="2195773"/>
            <a:ext cx="297764" cy="243894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just">
              <a:lnSpc>
                <a:spcPct val="50000"/>
              </a:lnSpc>
            </a:pP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3969505" y="1219018"/>
            <a:ext cx="504056" cy="7694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de-DE" sz="4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☞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536365-0443-48CF-9B12-34480851C188}"/>
              </a:ext>
            </a:extLst>
          </p:cNvPr>
          <p:cNvGrpSpPr/>
          <p:nvPr/>
        </p:nvGrpSpPr>
        <p:grpSpPr>
          <a:xfrm>
            <a:off x="3969505" y="583869"/>
            <a:ext cx="7249968" cy="2392719"/>
            <a:chOff x="2234267" y="3299563"/>
            <a:chExt cx="7890048" cy="3024759"/>
          </a:xfrm>
        </p:grpSpPr>
        <p:sp>
          <p:nvSpPr>
            <p:cNvPr id="244" name="Shape 244"/>
            <p:cNvSpPr/>
            <p:nvPr/>
          </p:nvSpPr>
          <p:spPr>
            <a:xfrm>
              <a:off x="2234267" y="3299563"/>
              <a:ext cx="7890048" cy="3024759"/>
            </a:xfrm>
            <a:prstGeom prst="rect">
              <a:avLst/>
            </a:prstGeom>
            <a:noFill/>
            <a:ln w="76200" cap="flat" cmpd="sng">
              <a:solidFill>
                <a:srgbClr val="E46C0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Shape 245"/>
            <p:cNvSpPr txBox="1"/>
            <p:nvPr/>
          </p:nvSpPr>
          <p:spPr>
            <a:xfrm>
              <a:off x="2545067" y="3331592"/>
              <a:ext cx="74888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ctr">
                <a:buSzPct val="25000"/>
              </a:pPr>
              <a:r>
                <a:rPr lang="de-DE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Questionnaire</a:t>
              </a:r>
            </a:p>
          </p:txBody>
        </p:sp>
        <p:sp>
          <p:nvSpPr>
            <p:cNvPr id="246" name="Shape 246"/>
            <p:cNvSpPr txBox="1"/>
            <p:nvPr/>
          </p:nvSpPr>
          <p:spPr>
            <a:xfrm>
              <a:off x="2393008" y="3722858"/>
              <a:ext cx="7519416" cy="12003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342900" indent="-342900">
                <a:buClr>
                  <a:schemeClr val="dk1"/>
                </a:buClr>
                <a:buSzPct val="100000"/>
                <a:buFont typeface="Calibri"/>
                <a:buAutoNum type="arabicPeriod"/>
              </a:pPr>
              <a:r>
                <a:rPr lang="de-DE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All things considered, how satisfied are you with your life as a whole these days?</a:t>
              </a:r>
            </a:p>
            <a:p>
              <a:pPr>
                <a:buSzPct val="25000"/>
              </a:pPr>
              <a:r>
                <a:rPr lang="de-D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      Please cross the box next to the number that matches your opinion</a:t>
              </a:r>
            </a:p>
            <a:p>
              <a:pPr lvl="1"/>
              <a:endParaRPr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>
              <a:off x="3030576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3683214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4335851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4988490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>
              <a:off x="6293765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6946404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7599042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8251679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>
              <a:off x="8904315" y="537480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</a:pP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3020949" y="5837472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</a:p>
          </p:txBody>
        </p:sp>
        <p:sp>
          <p:nvSpPr>
            <p:cNvPr id="258" name="Shape 258"/>
            <p:cNvSpPr/>
            <p:nvPr/>
          </p:nvSpPr>
          <p:spPr>
            <a:xfrm>
              <a:off x="3674656" y="5837854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</a:p>
          </p:txBody>
        </p:sp>
        <p:sp>
          <p:nvSpPr>
            <p:cNvPr id="259" name="Shape 259"/>
            <p:cNvSpPr/>
            <p:nvPr/>
          </p:nvSpPr>
          <p:spPr>
            <a:xfrm>
              <a:off x="4328362" y="584091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</a:p>
          </p:txBody>
        </p:sp>
        <p:sp>
          <p:nvSpPr>
            <p:cNvPr id="260" name="Shape 260"/>
            <p:cNvSpPr/>
            <p:nvPr/>
          </p:nvSpPr>
          <p:spPr>
            <a:xfrm>
              <a:off x="4982070" y="5838236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</a:p>
          </p:txBody>
        </p:sp>
        <p:sp>
          <p:nvSpPr>
            <p:cNvPr id="261" name="Shape 261"/>
            <p:cNvSpPr/>
            <p:nvPr/>
          </p:nvSpPr>
          <p:spPr>
            <a:xfrm>
              <a:off x="5635777" y="5838618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</a:p>
          </p:txBody>
        </p:sp>
        <p:sp>
          <p:nvSpPr>
            <p:cNvPr id="262" name="Shape 262"/>
            <p:cNvSpPr/>
            <p:nvPr/>
          </p:nvSpPr>
          <p:spPr>
            <a:xfrm>
              <a:off x="6289483" y="5838999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</a:p>
          </p:txBody>
        </p:sp>
        <p:sp>
          <p:nvSpPr>
            <p:cNvPr id="263" name="Shape 263"/>
            <p:cNvSpPr/>
            <p:nvPr/>
          </p:nvSpPr>
          <p:spPr>
            <a:xfrm>
              <a:off x="6943190" y="5839381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7</a:t>
              </a:r>
            </a:p>
          </p:txBody>
        </p:sp>
        <p:sp>
          <p:nvSpPr>
            <p:cNvPr id="264" name="Shape 264"/>
            <p:cNvSpPr/>
            <p:nvPr/>
          </p:nvSpPr>
          <p:spPr>
            <a:xfrm>
              <a:off x="7596897" y="5839763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8</a:t>
              </a:r>
            </a:p>
          </p:txBody>
        </p:sp>
        <p:sp>
          <p:nvSpPr>
            <p:cNvPr id="265" name="Shape 265"/>
            <p:cNvSpPr/>
            <p:nvPr/>
          </p:nvSpPr>
          <p:spPr>
            <a:xfrm>
              <a:off x="8250604" y="5840145"/>
              <a:ext cx="324053" cy="324047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9</a:t>
              </a:r>
            </a:p>
          </p:txBody>
        </p:sp>
        <p:sp>
          <p:nvSpPr>
            <p:cNvPr id="266" name="Shape 266"/>
            <p:cNvSpPr/>
            <p:nvPr/>
          </p:nvSpPr>
          <p:spPr>
            <a:xfrm>
              <a:off x="8904314" y="5840527"/>
              <a:ext cx="575611" cy="320992"/>
            </a:xfrm>
            <a:prstGeom prst="rect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just">
                <a:lnSpc>
                  <a:spcPct val="50000"/>
                </a:lnSpc>
                <a:buSzPct val="25000"/>
              </a:pPr>
              <a:r>
                <a:rPr lang="de-D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</a:p>
          </p:txBody>
        </p:sp>
        <p:sp>
          <p:nvSpPr>
            <p:cNvPr id="268" name="Shape 268"/>
            <p:cNvSpPr txBox="1"/>
            <p:nvPr/>
          </p:nvSpPr>
          <p:spPr>
            <a:xfrm>
              <a:off x="2365104" y="4797151"/>
              <a:ext cx="22547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>
                <a:buSzPct val="25000"/>
              </a:pPr>
              <a:r>
                <a:rPr lang="de-D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Not at all satisfied</a:t>
              </a:r>
            </a:p>
          </p:txBody>
        </p:sp>
      </p:grpSp>
      <p:sp>
        <p:nvSpPr>
          <p:cNvPr id="269" name="Shape 269"/>
          <p:cNvSpPr txBox="1"/>
          <p:nvPr/>
        </p:nvSpPr>
        <p:spPr>
          <a:xfrm>
            <a:off x="8881603" y="1780883"/>
            <a:ext cx="225478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de-D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Completely satisfied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6839" y="562050"/>
            <a:ext cx="3495735" cy="1477328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q"/>
            </a:pPr>
            <a:r>
              <a:rPr lang="en-US" b="1" dirty="0"/>
              <a:t>Subjective wellbeing: </a:t>
            </a:r>
            <a:r>
              <a:rPr lang="en-US" dirty="0"/>
              <a:t>a measure of welfare based on survey questions asking people about their own degree of life satisfaction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AFCBB1-1013-4FE2-9D04-04AFDC65B840}"/>
              </a:ext>
            </a:extLst>
          </p:cNvPr>
          <p:cNvSpPr/>
          <p:nvPr/>
        </p:nvSpPr>
        <p:spPr>
          <a:xfrm>
            <a:off x="112789" y="2150215"/>
            <a:ext cx="352978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Are average SWB levels higher in countries with higher GDP per capita?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B33063F-592D-4BED-867B-D7F8D6BFB66E}"/>
              </a:ext>
            </a:extLst>
          </p:cNvPr>
          <p:cNvPicPr/>
          <p:nvPr/>
        </p:nvPicPr>
        <p:blipFill rotWithShape="1">
          <a:blip r:embed="rId3"/>
          <a:srcRect l="906" t="7724" r="1" b="8912"/>
          <a:stretch/>
        </p:blipFill>
        <p:spPr>
          <a:xfrm>
            <a:off x="24824" y="3183202"/>
            <a:ext cx="6225755" cy="338524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38BB9C-D9EA-4F8F-8B04-7902D0112F61}"/>
              </a:ext>
            </a:extLst>
          </p:cNvPr>
          <p:cNvSpPr/>
          <p:nvPr/>
        </p:nvSpPr>
        <p:spPr>
          <a:xfrm>
            <a:off x="6223953" y="3261784"/>
            <a:ext cx="5658385" cy="341632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 eaLnBrk="0" hangingPunct="0">
              <a:buFont typeface="Wingdings" panose="05000000000000000000" pitchFamily="2" charset="2"/>
              <a:buChar char="q"/>
            </a:pPr>
            <a:r>
              <a:rPr lang="en-US" b="1" dirty="0"/>
              <a:t>As GDP per capita increases in a particular country over time, do SWB levels rise?</a:t>
            </a:r>
          </a:p>
          <a:p>
            <a:pPr marL="459486" lvl="1" indent="-285750" eaLnBrk="0" hangingPunct="0">
              <a:buFont typeface="Wingdings" panose="05000000000000000000" pitchFamily="2" charset="2"/>
              <a:buChar char="Ø"/>
            </a:pPr>
            <a:r>
              <a:rPr lang="en-US" sz="2000" dirty="0"/>
              <a:t>For the U.S., while real GDP per capita has increased by a factor of three since 1946, average SWB levels have essentially remained constant.</a:t>
            </a:r>
          </a:p>
          <a:p>
            <a:pPr marL="459486" lvl="1" indent="-285750" eaLnBrk="0" hangingPunct="0">
              <a:buFont typeface="Wingdings" panose="05000000000000000000" pitchFamily="2" charset="2"/>
              <a:buChar char="Ø"/>
            </a:pPr>
            <a:r>
              <a:rPr lang="en-US" sz="2000" dirty="0"/>
              <a:t>Other countries, for the period 1981–2007 average SWB rose in 45 of 52 countries, with economic growth associated with greater SWB gains for low-income countries.</a:t>
            </a:r>
          </a:p>
        </p:txBody>
      </p:sp>
    </p:spTree>
    <p:extLst>
      <p:ext uri="{BB962C8B-B14F-4D97-AF65-F5344CB8AC3E}">
        <p14:creationId xmlns:p14="http://schemas.microsoft.com/office/powerpoint/2010/main" val="185495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96567-8AF2-44B8-9FF3-4C6CB9DC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040" y="0"/>
            <a:ext cx="9978909" cy="71681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Growth, Price Changes and Real GDP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CCC4F-8605-45FD-8D5D-64F24945C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899" y="902525"/>
            <a:ext cx="10438409" cy="57754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1"/>
                </a:solidFill>
              </a:rPr>
              <a:t>GDP growth: </a:t>
            </a:r>
            <a:r>
              <a:rPr lang="en-US" sz="1800" dirty="0"/>
              <a:t>the rate of change in GDP shows how fast the economy is expanding or contracting. </a:t>
            </a:r>
          </a:p>
          <a:p>
            <a:r>
              <a:rPr lang="en-US" sz="1800" b="1" dirty="0">
                <a:solidFill>
                  <a:schemeClr val="accent1"/>
                </a:solidFill>
              </a:rPr>
              <a:t>Nominal or current-dollar GDP</a:t>
            </a:r>
            <a:r>
              <a:rPr lang="en-US" sz="1800" b="1" dirty="0"/>
              <a:t>: </a:t>
            </a:r>
            <a:r>
              <a:rPr lang="en-US" sz="1800" dirty="0"/>
              <a:t>GDP expressed in terms of the prices of goods &amp; services that were current at the time</a:t>
            </a:r>
            <a:r>
              <a:rPr lang="en-US" sz="1800" i="1" dirty="0"/>
              <a:t>.  </a:t>
            </a:r>
          </a:p>
          <a:p>
            <a:pPr marL="0" indent="0" algn="ctr">
              <a:buNone/>
            </a:pPr>
            <a:r>
              <a:rPr lang="en-US" sz="1800" dirty="0"/>
              <a:t>Nominal GDP in 2016: 18,624 billion dollars</a:t>
            </a:r>
          </a:p>
          <a:p>
            <a:pPr marL="0" indent="0" algn="ctr">
              <a:buNone/>
            </a:pPr>
            <a:r>
              <a:rPr lang="en-US" sz="1800" dirty="0"/>
              <a:t>Nominal GDP in 1990: 5,979 billion dollars</a:t>
            </a:r>
          </a:p>
          <a:p>
            <a:r>
              <a:rPr lang="en-US" sz="1800" dirty="0"/>
              <a:t>Does this mean that the production level in the U.S. increased by three times in 26 years?</a:t>
            </a:r>
          </a:p>
          <a:p>
            <a:endParaRPr lang="en-US" sz="1800" dirty="0"/>
          </a:p>
          <a:p>
            <a:r>
              <a:rPr lang="en-US" sz="1800" b="1" dirty="0"/>
              <a:t>Real GDP: </a:t>
            </a:r>
            <a:r>
              <a:rPr lang="en-US" sz="1800" dirty="0"/>
              <a:t>a measure of actual value of goods and services produced, by removing the effect of changes in prices.</a:t>
            </a:r>
          </a:p>
          <a:p>
            <a:pPr eaLnBrk="0" hangingPunct="0"/>
            <a:r>
              <a:rPr lang="en-US" sz="1800" dirty="0"/>
              <a:t>A relatively simple way of calculating real GDP is called the “constant-dollar method.” The BEA currently uses “chained dollar” method. </a:t>
            </a:r>
          </a:p>
          <a:p>
            <a:pPr eaLnBrk="0" hangingPunct="0"/>
            <a:r>
              <a:rPr lang="en-US" sz="1800" dirty="0"/>
              <a:t>The constant-dollar method uses prices from one particular year, called the</a:t>
            </a:r>
            <a:r>
              <a:rPr lang="en-US" sz="1800" b="1" dirty="0"/>
              <a:t> base year</a:t>
            </a:r>
            <a:r>
              <a:rPr lang="en-US" sz="1800" dirty="0"/>
              <a:t>, to evaluate the value of production in all years.</a:t>
            </a:r>
          </a:p>
          <a:p>
            <a:pPr algn="ctr" eaLnBrk="0" hangingPunct="0"/>
            <a:r>
              <a:rPr lang="en-US" sz="1800" i="1" dirty="0"/>
              <a:t>Constant-Dollar Real GDP = Total production valued at base year prices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3900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C15BB-371E-B64D-81CE-4562CDF15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13" y="99167"/>
            <a:ext cx="10058400" cy="1071036"/>
          </a:xfrm>
        </p:spPr>
        <p:txBody>
          <a:bodyPr/>
          <a:lstStyle/>
          <a:p>
            <a:r>
              <a:rPr lang="en-US" dirty="0"/>
              <a:t>Nominal vs. real GDP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C5D816A-47E6-7B46-BCB2-C86F91E18EE2}"/>
              </a:ext>
            </a:extLst>
          </p:cNvPr>
          <p:cNvGraphicFramePr>
            <a:graphicFrameLocks noGrp="1"/>
          </p:cNvGraphicFramePr>
          <p:nvPr/>
        </p:nvGraphicFramePr>
        <p:xfrm>
          <a:off x="259713" y="1014503"/>
          <a:ext cx="31247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443">
                  <a:extLst>
                    <a:ext uri="{9D8B030D-6E8A-4147-A177-3AD203B41FA5}">
                      <a16:colId xmlns:a16="http://schemas.microsoft.com/office/drawing/2014/main" val="1229169131"/>
                    </a:ext>
                  </a:extLst>
                </a:gridCol>
                <a:gridCol w="938150">
                  <a:extLst>
                    <a:ext uri="{9D8B030D-6E8A-4147-A177-3AD203B41FA5}">
                      <a16:colId xmlns:a16="http://schemas.microsoft.com/office/drawing/2014/main" val="1340318492"/>
                    </a:ext>
                  </a:extLst>
                </a:gridCol>
                <a:gridCol w="1318162">
                  <a:extLst>
                    <a:ext uri="{9D8B030D-6E8A-4147-A177-3AD203B41FA5}">
                      <a16:colId xmlns:a16="http://schemas.microsoft.com/office/drawing/2014/main" val="449917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60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071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Books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3168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396F39D-0C49-AF44-B7AF-2F318AB2CB30}"/>
              </a:ext>
            </a:extLst>
          </p:cNvPr>
          <p:cNvGraphicFramePr>
            <a:graphicFrameLocks noGrp="1"/>
          </p:cNvGraphicFramePr>
          <p:nvPr/>
        </p:nvGraphicFramePr>
        <p:xfrm>
          <a:off x="176150" y="2666010"/>
          <a:ext cx="317269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505">
                  <a:extLst>
                    <a:ext uri="{9D8B030D-6E8A-4147-A177-3AD203B41FA5}">
                      <a16:colId xmlns:a16="http://schemas.microsoft.com/office/drawing/2014/main" val="1229169131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1340318492"/>
                    </a:ext>
                  </a:extLst>
                </a:gridCol>
                <a:gridCol w="1223159">
                  <a:extLst>
                    <a:ext uri="{9D8B030D-6E8A-4147-A177-3AD203B41FA5}">
                      <a16:colId xmlns:a16="http://schemas.microsoft.com/office/drawing/2014/main" val="449917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960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071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Books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8316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35D2839-3BC5-8D41-A3EA-F7F0AA3CC955}"/>
              </a:ext>
            </a:extLst>
          </p:cNvPr>
          <p:cNvSpPr txBox="1"/>
          <p:nvPr/>
        </p:nvSpPr>
        <p:spPr>
          <a:xfrm>
            <a:off x="449282" y="4353620"/>
            <a:ext cx="4478977" cy="20313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Real GDP in Year 2 Prices?</a:t>
            </a:r>
          </a:p>
          <a:p>
            <a:endParaRPr lang="en-US" dirty="0"/>
          </a:p>
          <a:p>
            <a:r>
              <a:rPr lang="en-US" dirty="0"/>
              <a:t>For Year 1,</a:t>
            </a:r>
          </a:p>
          <a:p>
            <a:r>
              <a:rPr lang="en-US" dirty="0"/>
              <a:t>3,500*500 + 15*2000 = 1,753,000</a:t>
            </a:r>
          </a:p>
          <a:p>
            <a:endParaRPr lang="en-US" dirty="0"/>
          </a:p>
          <a:p>
            <a:r>
              <a:rPr lang="en-US" dirty="0"/>
              <a:t>For Year 2, </a:t>
            </a:r>
          </a:p>
          <a:p>
            <a:r>
              <a:rPr lang="en-US" dirty="0"/>
              <a:t>1,795,000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83F62479-D689-1E48-B489-07A7B9A87187}"/>
              </a:ext>
            </a:extLst>
          </p:cNvPr>
          <p:cNvGraphicFramePr>
            <a:graphicFrameLocks noGrp="1"/>
          </p:cNvGraphicFramePr>
          <p:nvPr/>
        </p:nvGraphicFramePr>
        <p:xfrm>
          <a:off x="3455719" y="1026800"/>
          <a:ext cx="15675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543">
                  <a:extLst>
                    <a:ext uri="{9D8B030D-6E8A-4147-A177-3AD203B41FA5}">
                      <a16:colId xmlns:a16="http://schemas.microsoft.com/office/drawing/2014/main" val="2851888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263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=1,500,000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747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=20,000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9975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7C5D6A8-68FA-6041-8FCF-E9566C459991}"/>
              </a:ext>
            </a:extLst>
          </p:cNvPr>
          <p:cNvSpPr txBox="1"/>
          <p:nvPr/>
        </p:nvSpPr>
        <p:spPr>
          <a:xfrm>
            <a:off x="1301025" y="2149087"/>
            <a:ext cx="372223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Nominal GDP(year 1) =1,520,000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FBFA90C-2B31-2E43-B4C9-526BAE08E881}"/>
              </a:ext>
            </a:extLst>
          </p:cNvPr>
          <p:cNvGraphicFramePr>
            <a:graphicFrameLocks noGrp="1"/>
          </p:cNvGraphicFramePr>
          <p:nvPr/>
        </p:nvGraphicFramePr>
        <p:xfrm>
          <a:off x="3455719" y="2617910"/>
          <a:ext cx="156754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544">
                  <a:extLst>
                    <a:ext uri="{9D8B030D-6E8A-4147-A177-3AD203B41FA5}">
                      <a16:colId xmlns:a16="http://schemas.microsoft.com/office/drawing/2014/main" val="16864036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38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=1,750,000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819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=45,000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414545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E5A588CC-9A27-4A48-B405-BB2E0B36C5D9}"/>
              </a:ext>
            </a:extLst>
          </p:cNvPr>
          <p:cNvSpPr/>
          <p:nvPr/>
        </p:nvSpPr>
        <p:spPr>
          <a:xfrm>
            <a:off x="1301025" y="3810129"/>
            <a:ext cx="372223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Nominal GDP (year 2) =1,795,000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AE0F59E-6F33-FDA3-4D87-2C877BC569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6399"/>
          <a:stretch/>
        </p:blipFill>
        <p:spPr>
          <a:xfrm>
            <a:off x="5294606" y="1408288"/>
            <a:ext cx="6380089" cy="43479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6A7937-1338-7C1D-38C4-A4B793B0336E}"/>
              </a:ext>
            </a:extLst>
          </p:cNvPr>
          <p:cNvSpPr txBox="1"/>
          <p:nvPr/>
        </p:nvSpPr>
        <p:spPr>
          <a:xfrm>
            <a:off x="7285221" y="3174170"/>
            <a:ext cx="106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Real GDP</a:t>
            </a:r>
          </a:p>
        </p:txBody>
      </p:sp>
    </p:spTree>
    <p:extLst>
      <p:ext uri="{BB962C8B-B14F-4D97-AF65-F5344CB8AC3E}">
        <p14:creationId xmlns:p14="http://schemas.microsoft.com/office/powerpoint/2010/main" val="177698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425D16-E549-43EC-9F52-EB64F7ADAEFC}"/>
              </a:ext>
            </a:extLst>
          </p:cNvPr>
          <p:cNvSpPr/>
          <p:nvPr/>
        </p:nvSpPr>
        <p:spPr>
          <a:xfrm>
            <a:off x="5953760" y="3418766"/>
            <a:ext cx="6126480" cy="111259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30F6BF-4D8C-45E8-8403-178A5342A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787" y="0"/>
            <a:ext cx="9720072" cy="67705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Price indices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5C021-FB2D-4834-AED2-C618249E0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677053"/>
            <a:ext cx="11805920" cy="126350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An</a:t>
            </a:r>
            <a:r>
              <a:rPr lang="en-US" sz="1800" b="1" dirty="0"/>
              <a:t> index number</a:t>
            </a:r>
            <a:r>
              <a:rPr lang="en-US" sz="1800" dirty="0"/>
              <a:t> measures the change in a given magnitude, in this case the price level, compared to another period. Generally, the value of the index number in the reference or base year is set at 100.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Economists mainly look at two </a:t>
            </a:r>
            <a:r>
              <a:rPr lang="en-US" sz="1800" i="1" dirty="0"/>
              <a:t>price indexes</a:t>
            </a:r>
            <a:r>
              <a:rPr lang="en-US" sz="1800" dirty="0"/>
              <a:t>: the GDP deflator and the Consumer Price Index.	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815963" y="3364035"/>
            <a:ext cx="35894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ea typeface="Times New Roman" panose="02020603050405020304" pitchFamily="18" charset="0"/>
              </a:rPr>
              <a:t>Constant Weight Price Index =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882918" y="3834593"/>
          <a:ext cx="5044922" cy="596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3543300" imgH="419100" progId="Equation.DSMT4">
                  <p:embed/>
                </p:oleObj>
              </mc:Choice>
              <mc:Fallback>
                <p:oleObj r:id="rId2" imgW="3543300" imgH="41910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2918" y="3834593"/>
                        <a:ext cx="5044922" cy="596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8259" y="54711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6F1777D5-3762-4C9B-BF26-DB56CABA62C5}"/>
              </a:ext>
            </a:extLst>
          </p:cNvPr>
          <p:cNvGraphicFramePr>
            <a:graphicFrameLocks noGrp="1"/>
          </p:cNvGraphicFramePr>
          <p:nvPr/>
        </p:nvGraphicFramePr>
        <p:xfrm>
          <a:off x="6394506" y="4812204"/>
          <a:ext cx="56438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2246054836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435401593"/>
                    </a:ext>
                  </a:extLst>
                </a:gridCol>
                <a:gridCol w="1137920">
                  <a:extLst>
                    <a:ext uri="{9D8B030D-6E8A-4147-A177-3AD203B41FA5}">
                      <a16:colId xmlns:a16="http://schemas.microsoft.com/office/drawing/2014/main" val="3200304546"/>
                    </a:ext>
                  </a:extLst>
                </a:gridCol>
                <a:gridCol w="1376680">
                  <a:extLst>
                    <a:ext uri="{9D8B030D-6E8A-4147-A177-3AD203B41FA5}">
                      <a16:colId xmlns:a16="http://schemas.microsoft.com/office/drawing/2014/main" val="1202134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366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Nearly 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611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Shelter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30-40%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993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Clothing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208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Gasoline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Almost 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92501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FB9BB78-9114-45F7-BA1F-9C5046F626FF}"/>
              </a:ext>
            </a:extLst>
          </p:cNvPr>
          <p:cNvSpPr txBox="1"/>
          <p:nvPr/>
        </p:nvSpPr>
        <p:spPr>
          <a:xfrm>
            <a:off x="274319" y="2025328"/>
            <a:ext cx="5378805" cy="14773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eaLnBrk="0" hangingPunct="0">
              <a:buFont typeface="Wingdings" panose="05000000000000000000" pitchFamily="2" charset="2"/>
              <a:buChar char="q"/>
            </a:pPr>
            <a:r>
              <a:rPr lang="en-US" b="1" dirty="0"/>
              <a:t>GDP deflator: </a:t>
            </a:r>
            <a:r>
              <a:rPr lang="en-US" dirty="0"/>
              <a:t>level is based on the reference year chosen to look at relative prices. The GDP deflator is the ratio of nominal to real GDP. </a:t>
            </a:r>
          </a:p>
          <a:p>
            <a:pPr algn="ctr" eaLnBrk="0" hangingPunct="0"/>
            <a:r>
              <a:rPr lang="en-US" b="1" dirty="0"/>
              <a:t>GDP deflator = Nominal GDP/Real GDP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3B30D2-8619-4E50-8B79-67DF68476949}"/>
              </a:ext>
            </a:extLst>
          </p:cNvPr>
          <p:cNvSpPr txBox="1"/>
          <p:nvPr/>
        </p:nvSpPr>
        <p:spPr>
          <a:xfrm>
            <a:off x="5953760" y="2062480"/>
            <a:ext cx="5974080" cy="120032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Consumer price index (CPI): </a:t>
            </a:r>
            <a:r>
              <a:rPr lang="en-US" dirty="0"/>
              <a:t>measures changes in the prices of goods and services bought by households. 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957B5B-28E1-4138-B909-338B514BB29C}"/>
              </a:ext>
            </a:extLst>
          </p:cNvPr>
          <p:cNvSpPr txBox="1"/>
          <p:nvPr/>
        </p:nvSpPr>
        <p:spPr>
          <a:xfrm>
            <a:off x="274319" y="3733367"/>
            <a:ext cx="5464866" cy="258532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Some prices are more significant to consumers because they either purchase more of certain products or because they spend a large portion of their incomes on something.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CPI is calculated using a </a:t>
            </a:r>
            <a:r>
              <a:rPr lang="en-US" i="1" dirty="0">
                <a:solidFill>
                  <a:schemeClr val="accent2"/>
                </a:solidFill>
              </a:rPr>
              <a:t>weighted average </a:t>
            </a:r>
            <a:r>
              <a:rPr lang="en-US" dirty="0">
                <a:solidFill>
                  <a:schemeClr val="accent2"/>
                </a:solidFill>
              </a:rPr>
              <a:t>of the prices of various goods and services.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BLS measures CPI based on the price of a basket of consumer goods and services which changes over time.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02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6" grpId="0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7C983-2629-4367-AF63-09D6D244C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46423"/>
            <a:ext cx="9720072" cy="945410"/>
          </a:xfrm>
        </p:spPr>
        <p:txBody>
          <a:bodyPr/>
          <a:lstStyle/>
          <a:p>
            <a:pPr algn="ctr"/>
            <a:r>
              <a:rPr lang="en-US" dirty="0"/>
              <a:t>GDP Deflator vs. CPI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1F712-4C73-4D89-AD0B-240480FCA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588" y="904461"/>
            <a:ext cx="9720071" cy="765313"/>
          </a:xfrm>
        </p:spPr>
        <p:txBody>
          <a:bodyPr>
            <a:noAutofit/>
          </a:bodyPr>
          <a:lstStyle/>
          <a:p>
            <a:r>
              <a:rPr lang="en-US" sz="2400" dirty="0"/>
              <a:t>CPI is based on the average price of goods and services purchased by consumers, the GDP deflator gives the average price of output produced in a country.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29B4AC5-C0D7-2425-D372-9AF6C562D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8899" y="2094690"/>
            <a:ext cx="5824537" cy="439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22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EC384-50DE-46BB-AF5B-92892C180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128016"/>
            <a:ext cx="9720072" cy="76098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Percentage Change 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F6335-3383-4C34-9423-A4B743B9F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963" y="2234012"/>
            <a:ext cx="9720071" cy="402336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A63E565-C0F3-46D5-B6C3-56C98D3C5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54" y="1063783"/>
            <a:ext cx="1136926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 something that takes one value in year 1 (Value</a:t>
            </a:r>
            <a:r>
              <a:rPr kumimoji="0" lang="en-US" altLang="en-US" sz="24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 and another value in year 2 (Value</a:t>
            </a:r>
            <a:r>
              <a:rPr kumimoji="0" lang="en-US" altLang="en-US" sz="24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FA2104D-B697-4BD2-BBE6-76AD3D84CC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42564" y="1594048"/>
          <a:ext cx="6180764" cy="90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641600" imgH="431800" progId="Equation.DSMT4">
                  <p:embed/>
                </p:oleObj>
              </mc:Choice>
              <mc:Fallback>
                <p:oleObj r:id="rId2" imgW="2641600" imgH="431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FA2104D-B697-4BD2-BBE6-76AD3D84CC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2564" y="1594048"/>
                        <a:ext cx="6180764" cy="9022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682AF884-1F05-422A-B0CE-2C5FB8EEC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890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71FBD828-8309-41CD-A614-3EFF03817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713" y="4647399"/>
            <a:ext cx="6170053" cy="76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F08033-CE69-4664-B8B9-95F710C1777D}"/>
              </a:ext>
            </a:extLst>
          </p:cNvPr>
          <p:cNvSpPr txBox="1"/>
          <p:nvPr/>
        </p:nvSpPr>
        <p:spPr>
          <a:xfrm>
            <a:off x="993618" y="4647399"/>
            <a:ext cx="2981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Inflation Rate =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6464D9D-89BD-47D3-BB2A-9F082F4CD5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75652" y="5762351"/>
          <a:ext cx="4607240" cy="93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20900" imgH="431800" progId="Equation.DSMT4">
                  <p:embed/>
                </p:oleObj>
              </mc:Choice>
              <mc:Fallback>
                <p:oleObj r:id="rId5" imgW="2120900" imgH="4318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6464D9D-89BD-47D3-BB2A-9F082F4CD5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652" y="5762351"/>
                        <a:ext cx="4607240" cy="938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>
            <a:extLst>
              <a:ext uri="{FF2B5EF4-FFF2-40B4-BE49-F238E27FC236}">
                <a16:creationId xmlns:a16="http://schemas.microsoft.com/office/drawing/2014/main" id="{ECE68166-9F82-4518-B75C-A12467642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233" y="2900035"/>
            <a:ext cx="7201533" cy="67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201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CC417-4D68-4C90-ABED-07793BAA7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091" y="132212"/>
            <a:ext cx="10515600" cy="626913"/>
          </a:xfrm>
        </p:spPr>
        <p:txBody>
          <a:bodyPr>
            <a:normAutofit fontScale="90000"/>
          </a:bodyPr>
          <a:lstStyle/>
          <a:p>
            <a:r>
              <a:rPr lang="en-US" dirty="0"/>
              <a:t>Measuring Employment and Unemployment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FAB6E-B43D-4336-9066-890589BF2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1702" y="858891"/>
            <a:ext cx="5771742" cy="4955865"/>
          </a:xfrm>
          <a:ln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/>
                </a:solidFill>
              </a:rPr>
              <a:t>Employed</a:t>
            </a:r>
            <a:r>
              <a:rPr lang="en-US" dirty="0">
                <a:solidFill>
                  <a:schemeClr val="accent2"/>
                </a:solidFill>
              </a:rPr>
              <a:t>: Those who did any work or had jobs as paid employees or business owners, or worked for 15 hours or more at a family business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/>
                </a:solidFill>
              </a:rPr>
              <a:t>Unemployed</a:t>
            </a:r>
            <a:r>
              <a:rPr lang="en-US" dirty="0">
                <a:solidFill>
                  <a:schemeClr val="accent2"/>
                </a:solidFill>
              </a:rPr>
              <a:t>: those in the civilian non-institutional population, who were not employed during the reference week but were available to work and had made </a:t>
            </a:r>
            <a:r>
              <a:rPr lang="en-US" i="1" dirty="0">
                <a:solidFill>
                  <a:schemeClr val="accent2"/>
                </a:solidFill>
              </a:rPr>
              <a:t>specific efforts </a:t>
            </a:r>
            <a:r>
              <a:rPr lang="en-US" dirty="0">
                <a:solidFill>
                  <a:schemeClr val="accent2"/>
                </a:solidFill>
              </a:rPr>
              <a:t>to find employment sometime in the 4 week period ending with the reference week.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In the labor force: Employed + Unemployed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Not in the labor force: People you are neither “employed” nor “unemployed” (those taking care of family, in school, disabled, or retired)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DCA4D-664D-4ED3-89F3-D7BCB73B9FC6}"/>
              </a:ext>
            </a:extLst>
          </p:cNvPr>
          <p:cNvSpPr txBox="1"/>
          <p:nvPr/>
        </p:nvSpPr>
        <p:spPr>
          <a:xfrm>
            <a:off x="933091" y="854031"/>
            <a:ext cx="4690753" cy="480131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2"/>
                </a:solidFill>
              </a:rPr>
              <a:t>Bureau of Labor Statistic</a:t>
            </a:r>
            <a:r>
              <a:rPr lang="en-US" dirty="0">
                <a:solidFill>
                  <a:schemeClr val="accent2"/>
                </a:solidFill>
              </a:rPr>
              <a:t>s: in the United States, the government agency that compiles and publishes employment and unemployment statistics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BLS collects data from 60,000 individuals and 400,000 firms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Only data for </a:t>
            </a:r>
            <a:r>
              <a:rPr lang="en-US" b="1" dirty="0">
                <a:solidFill>
                  <a:schemeClr val="accent2"/>
                </a:solidFill>
              </a:rPr>
              <a:t>civilian noninstitutional population </a:t>
            </a:r>
            <a:r>
              <a:rPr lang="en-US" dirty="0">
                <a:solidFill>
                  <a:schemeClr val="accent2"/>
                </a:solidFill>
              </a:rPr>
              <a:t>16 years or older living in private households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Excluded are: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children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those in military services, in prison, in mental institutions or long-term care facilities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2811F6-3A04-4C56-B358-D02981E68E00}"/>
              </a:ext>
            </a:extLst>
          </p:cNvPr>
          <p:cNvSpPr txBox="1"/>
          <p:nvPr/>
        </p:nvSpPr>
        <p:spPr>
          <a:xfrm>
            <a:off x="512265" y="5853613"/>
            <a:ext cx="11357251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NOTE: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Changes in demographics, military policy, and rates of incarceration affects unemployment data.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Work in family business could be unpaid but is still considered as “employed”</a:t>
            </a:r>
          </a:p>
        </p:txBody>
      </p:sp>
    </p:spTree>
    <p:extLst>
      <p:ext uri="{BB962C8B-B14F-4D97-AF65-F5344CB8AC3E}">
        <p14:creationId xmlns:p14="http://schemas.microsoft.com/office/powerpoint/2010/main" val="2546227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140C7-D5B2-4177-8C28-0FA9B80E3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4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Unemployment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B5663-718A-4167-8A15-73A7DA026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0" y="751840"/>
            <a:ext cx="11907520" cy="201238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Percentage of the labor force made up of people who do not have jobs but are immediately available and actively looking for paid jobs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600" dirty="0"/>
              <a:t>*“Seasonally adjusted”: ignores shifts in unemployment due to seasonal patterns</a:t>
            </a:r>
          </a:p>
        </p:txBody>
      </p:sp>
      <p:graphicFrame>
        <p:nvGraphicFramePr>
          <p:cNvPr id="4" name="Inhaltsplatzhalter 5">
            <a:extLst>
              <a:ext uri="{FF2B5EF4-FFF2-40B4-BE49-F238E27FC236}">
                <a16:creationId xmlns:a16="http://schemas.microsoft.com/office/drawing/2014/main" id="{AB3FFC5F-6FF8-4BB4-96F5-5D2299AEF0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93206" y="1434180"/>
          <a:ext cx="8994586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858000" imgH="431800" progId="Word.Document.12">
                  <p:embed/>
                </p:oleObj>
              </mc:Choice>
              <mc:Fallback>
                <p:oleObj name="Dokument" r:id="rId2" imgW="6858000" imgH="431800" progId="Word.Document.12">
                  <p:embed/>
                  <p:pic>
                    <p:nvPicPr>
                      <p:cNvPr id="4" name="Inhaltsplatzhalter 5">
                        <a:extLst>
                          <a:ext uri="{FF2B5EF4-FFF2-40B4-BE49-F238E27FC236}">
                            <a16:creationId xmlns:a16="http://schemas.microsoft.com/office/drawing/2014/main" id="{AB3FFC5F-6FF8-4BB4-96F5-5D2299AEF0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93206" y="1434180"/>
                        <a:ext cx="8994586" cy="647700"/>
                      </a:xfrm>
                      <a:prstGeom prst="rect">
                        <a:avLst/>
                      </a:prstGeom>
                      <a:ln>
                        <a:solidFill>
                          <a:schemeClr val="accent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1B0902-EE0B-4BA2-A75E-A5F5434E03E7}"/>
              </a:ext>
            </a:extLst>
          </p:cNvPr>
          <p:cNvSpPr txBox="1"/>
          <p:nvPr/>
        </p:nvSpPr>
        <p:spPr>
          <a:xfrm>
            <a:off x="193039" y="3058366"/>
            <a:ext cx="11907519" cy="369331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following are not counted as unemployed: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Marginally attached workers:</a:t>
            </a:r>
            <a:r>
              <a:rPr lang="en-US" dirty="0"/>
              <a:t> people who want employment and have looked for jobs in the past 12 months but not in the past 4 weeks. (1.6 million in Sept. 2022)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Discouraged workers</a:t>
            </a:r>
            <a:r>
              <a:rPr lang="en-US" dirty="0"/>
              <a:t>: marginally attached workers who have given up looking for jobs because they believe there are no jobs for them (485,000 in Sept. 2022)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following are counted as employed: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Underemployed part-time workers: </a:t>
            </a:r>
            <a:r>
              <a:rPr lang="en-US" dirty="0"/>
              <a:t>Part-time workers who would like to work additional hours but are not able to do so because they can’t find enough work (3.8 million in Sept. 2022)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Not included in unemployment numbers: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Underemployment due to underutilization of skills</a:t>
            </a:r>
            <a:r>
              <a:rPr lang="de-DE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de-DE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Full Employment: </a:t>
            </a:r>
            <a:r>
              <a:rPr lang="en-US" dirty="0"/>
              <a:t>a situation in which those who wish to work at the prevailing wages are able to find it readily</a:t>
            </a:r>
          </a:p>
        </p:txBody>
      </p:sp>
    </p:spTree>
    <p:extLst>
      <p:ext uri="{BB962C8B-B14F-4D97-AF65-F5344CB8AC3E}">
        <p14:creationId xmlns:p14="http://schemas.microsoft.com/office/powerpoint/2010/main" val="253818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8AF5A-F879-4D35-9A23-BF09AEADD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168568"/>
            <a:ext cx="10515600" cy="428505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dirty="0"/>
              <a:t>The Unemployment Rate, Sept.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6D16E0-8DCE-4941-9595-34063AA16657}"/>
              </a:ext>
            </a:extLst>
          </p:cNvPr>
          <p:cNvSpPr txBox="1"/>
          <p:nvPr/>
        </p:nvSpPr>
        <p:spPr>
          <a:xfrm>
            <a:off x="1253323" y="5581262"/>
            <a:ext cx="959135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Unemployment rate after adding marginally attached and involuntary part time workers was 6.7% in September 2022!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C8150CE-D40B-46F2-A2CD-5C2437196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835715"/>
              </p:ext>
            </p:extLst>
          </p:nvPr>
        </p:nvGraphicFramePr>
        <p:xfrm>
          <a:off x="1253323" y="1012569"/>
          <a:ext cx="9685353" cy="438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6364386">
                  <a:extLst>
                    <a:ext uri="{9D8B030D-6E8A-4147-A177-3AD203B41FA5}">
                      <a16:colId xmlns:a16="http://schemas.microsoft.com/office/drawing/2014/main" val="1563469298"/>
                    </a:ext>
                  </a:extLst>
                </a:gridCol>
                <a:gridCol w="3320967">
                  <a:extLst>
                    <a:ext uri="{9D8B030D-6E8A-4147-A177-3AD203B41FA5}">
                      <a16:colId xmlns:a16="http://schemas.microsoft.com/office/drawing/2014/main" val="1957023534"/>
                    </a:ext>
                  </a:extLst>
                </a:gridCol>
              </a:tblGrid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Group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Unemployment rate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3365770545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All Workers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4099209352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437185031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Race and ethnicity*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 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2386537220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White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3806308266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Black/African American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5.8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1350234702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Hispanic or Latino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3.8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3293701429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Asian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1742636743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597348061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Education**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3603440200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Less than a high school diploma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4125786068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Bachelor’s degree and higher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1462290702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3064274311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0" marR="0" algn="l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Gender</a:t>
                      </a:r>
                      <a:endParaRPr lang="en-U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1923014309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Adult male (20 years and over)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24992183"/>
                  </a:ext>
                </a:extLst>
              </a:tr>
              <a:tr h="270087">
                <a:tc>
                  <a:txBody>
                    <a:bodyPr/>
                    <a:lstStyle/>
                    <a:p>
                      <a:pPr marL="228600" marR="0" algn="just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</a:rPr>
                        <a:t>Adult female (20 years and over)</a:t>
                      </a:r>
                      <a:endParaRPr lang="en-US" sz="18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749" marR="59749" marT="0" marB="0"/>
                </a:tc>
                <a:tc>
                  <a:txBody>
                    <a:bodyPr/>
                    <a:lstStyle/>
                    <a:p>
                      <a:pPr marL="0" marR="0" algn="ctr" ea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9749" marR="59749" marT="0" marB="0"/>
                </a:tc>
                <a:extLst>
                  <a:ext uri="{0D108BD9-81ED-4DB2-BD59-A6C34878D82A}">
                    <a16:rowId xmlns:a16="http://schemas.microsoft.com/office/drawing/2014/main" val="929959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461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2664</TotalTime>
  <Words>1879</Words>
  <Application>Microsoft Macintosh PowerPoint</Application>
  <PresentationFormat>Widescreen</PresentationFormat>
  <Paragraphs>234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Rockwell</vt:lpstr>
      <vt:lpstr>Rockwell Condensed</vt:lpstr>
      <vt:lpstr>Times New Roman</vt:lpstr>
      <vt:lpstr>Wingdings</vt:lpstr>
      <vt:lpstr>Wood Type</vt:lpstr>
      <vt:lpstr>Equation.DSMT4</vt:lpstr>
      <vt:lpstr>Dokument</vt:lpstr>
      <vt:lpstr>IR 603: Economics for global policy  </vt:lpstr>
      <vt:lpstr>Growth, Price Changes and Real GDP</vt:lpstr>
      <vt:lpstr>Nominal vs. real GDP</vt:lpstr>
      <vt:lpstr>Price indices</vt:lpstr>
      <vt:lpstr>GDP Deflator vs. CPI</vt:lpstr>
      <vt:lpstr>Percentage Change calculations</vt:lpstr>
      <vt:lpstr>Measuring Employment and Unemployment</vt:lpstr>
      <vt:lpstr>The Unemployment Rate</vt:lpstr>
      <vt:lpstr>The Unemployment Rate, Sept. 2022</vt:lpstr>
      <vt:lpstr>Why GDP Is Not Measure Of Well-Being  </vt:lpstr>
      <vt:lpstr>What are stay-at-home moms really worth?</vt:lpstr>
      <vt:lpstr>Paid and Unpaid work by gender</vt:lpstr>
      <vt:lpstr>Alternative measures</vt:lpstr>
      <vt:lpstr>Satellite accounts</vt:lpstr>
      <vt:lpstr>Stiglitz-Sen-Fitoussi Commission</vt:lpstr>
      <vt:lpstr>Subjective well-being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Pratistha Joshi</dc:creator>
  <cp:lastModifiedBy>Pratistha Joshi</cp:lastModifiedBy>
  <cp:revision>289</cp:revision>
  <dcterms:created xsi:type="dcterms:W3CDTF">2018-09-09T16:35:38Z</dcterms:created>
  <dcterms:modified xsi:type="dcterms:W3CDTF">2022-10-25T16:10:40Z</dcterms:modified>
</cp:coreProperties>
</file>